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5" r:id="rId9"/>
    <p:sldId id="267" r:id="rId10"/>
    <p:sldId id="268" r:id="rId11"/>
    <p:sldId id="266" r:id="rId12"/>
    <p:sldId id="269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65AF1-A7C5-42EF-80BA-B735A44E56E6}" type="datetimeFigureOut">
              <a:rPr lang="it-IT" smtClean="0"/>
              <a:pPr/>
              <a:t>03/06/2021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81698-9213-43F7-8F2F-136BB858056E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D8C-F04E-4C36-9F81-2576048A731A}" type="datetimeFigureOut">
              <a:rPr lang="it-IT" smtClean="0"/>
              <a:pPr/>
              <a:t>03/06/2021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9444-4C1B-4E2D-BF94-3036B0D5E6D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D8C-F04E-4C36-9F81-2576048A731A}" type="datetimeFigureOut">
              <a:rPr lang="it-IT" smtClean="0"/>
              <a:pPr/>
              <a:t>03/06/2021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9444-4C1B-4E2D-BF94-3036B0D5E6D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D8C-F04E-4C36-9F81-2576048A731A}" type="datetimeFigureOut">
              <a:rPr lang="it-IT" smtClean="0"/>
              <a:pPr/>
              <a:t>03/06/2021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9444-4C1B-4E2D-BF94-3036B0D5E6D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D8C-F04E-4C36-9F81-2576048A731A}" type="datetimeFigureOut">
              <a:rPr lang="it-IT" smtClean="0"/>
              <a:pPr/>
              <a:t>03/06/2021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9444-4C1B-4E2D-BF94-3036B0D5E6D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D8C-F04E-4C36-9F81-2576048A731A}" type="datetimeFigureOut">
              <a:rPr lang="it-IT" smtClean="0"/>
              <a:pPr/>
              <a:t>03/06/2021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9444-4C1B-4E2D-BF94-3036B0D5E6D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D8C-F04E-4C36-9F81-2576048A731A}" type="datetimeFigureOut">
              <a:rPr lang="it-IT" smtClean="0"/>
              <a:pPr/>
              <a:t>03/06/2021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9444-4C1B-4E2D-BF94-3036B0D5E6D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D8C-F04E-4C36-9F81-2576048A731A}" type="datetimeFigureOut">
              <a:rPr lang="it-IT" smtClean="0"/>
              <a:pPr/>
              <a:t>03/06/2021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9444-4C1B-4E2D-BF94-3036B0D5E6D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D8C-F04E-4C36-9F81-2576048A731A}" type="datetimeFigureOut">
              <a:rPr lang="it-IT" smtClean="0"/>
              <a:pPr/>
              <a:t>03/06/2021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9444-4C1B-4E2D-BF94-3036B0D5E6D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D8C-F04E-4C36-9F81-2576048A731A}" type="datetimeFigureOut">
              <a:rPr lang="it-IT" smtClean="0"/>
              <a:pPr/>
              <a:t>03/06/2021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9444-4C1B-4E2D-BF94-3036B0D5E6D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D8C-F04E-4C36-9F81-2576048A731A}" type="datetimeFigureOut">
              <a:rPr lang="it-IT" smtClean="0"/>
              <a:pPr/>
              <a:t>03/06/2021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9444-4C1B-4E2D-BF94-3036B0D5E6D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D8C-F04E-4C36-9F81-2576048A731A}" type="datetimeFigureOut">
              <a:rPr lang="it-IT" smtClean="0"/>
              <a:pPr/>
              <a:t>03/06/2021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9444-4C1B-4E2D-BF94-3036B0D5E6D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BD8C-F04E-4C36-9F81-2576048A731A}" type="datetimeFigureOut">
              <a:rPr lang="it-IT" smtClean="0"/>
              <a:pPr/>
              <a:t>03/06/2021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9444-4C1B-4E2D-BF94-3036B0D5E6D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ursquare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584" y="1700808"/>
            <a:ext cx="741682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 smtClean="0">
                <a:latin typeface="Times New Roman" pitchFamily="18" charset="0"/>
                <a:cs typeface="Times New Roman" pitchFamily="18" charset="0"/>
              </a:rPr>
              <a:t>Most efficient cultural holiday in Florence </a:t>
            </a:r>
          </a:p>
          <a:p>
            <a:pPr algn="ctr"/>
            <a:endParaRPr lang="it-IT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t-IT" sz="2800" dirty="0" err="1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 Francesca </a:t>
            </a:r>
            <a:r>
              <a:rPr lang="it-IT" sz="2800" dirty="0" err="1" smtClean="0">
                <a:latin typeface="Times New Roman" pitchFamily="18" charset="0"/>
                <a:cs typeface="Times New Roman" pitchFamily="18" charset="0"/>
              </a:rPr>
              <a:t>Scalesse</a:t>
            </a:r>
            <a:endParaRPr lang="it-IT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it-IT" sz="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5496" y="44625"/>
            <a:ext cx="89644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Applied Data Science Capstone course </a:t>
            </a:r>
          </a:p>
          <a:p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magine 4" descr="1200px-Coursera-Logo_600x600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4941168"/>
            <a:ext cx="1512168" cy="1512168"/>
          </a:xfrm>
          <a:prstGeom prst="rect">
            <a:avLst/>
          </a:prstGeom>
        </p:spPr>
      </p:pic>
      <p:pic>
        <p:nvPicPr>
          <p:cNvPr id="7" name="Immagine 6" descr="1200px-IBM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5229200"/>
            <a:ext cx="2376264" cy="9505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hotel nel cluster 1 with labels comple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946056"/>
            <a:ext cx="5571429" cy="3419048"/>
          </a:xfrm>
          <a:prstGeom prst="rect">
            <a:avLst/>
          </a:prstGeom>
        </p:spPr>
      </p:pic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79512" y="4725144"/>
          <a:ext cx="3672408" cy="16643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36204"/>
                <a:gridCol w="1836204"/>
              </a:tblGrid>
              <a:tr h="600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Hotel's name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Distance from the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centroid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(km)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00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latin typeface="Times New Roman" pitchFamily="18" charset="0"/>
                          <a:cs typeface="Times New Roman" pitchFamily="18" charset="0"/>
                        </a:rPr>
                        <a:t>Hotel Torre Guelfa (Palazzo Acciaiuoli)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0.050652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631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latin typeface="Times New Roman" pitchFamily="18" charset="0"/>
                          <a:cs typeface="Times New Roman" pitchFamily="18" charset="0"/>
                        </a:rPr>
                        <a:t>La Casa Del garbo Hotel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0.06650</a:t>
                      </a:r>
                      <a:r>
                        <a:rPr lang="it-IT" sz="12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35496" y="44625"/>
            <a:ext cx="89644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Distance between hotels and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923928" y="4566607"/>
            <a:ext cx="52200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 nearest hotel to cluster's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200" b="1" i="1" u="sng" dirty="0" smtClean="0">
                <a:latin typeface="Times New Roman" pitchFamily="18" charset="0"/>
                <a:cs typeface="Times New Roman" pitchFamily="18" charset="0"/>
              </a:rPr>
              <a:t>Hotel Torre </a:t>
            </a:r>
            <a:r>
              <a:rPr lang="en-US" sz="2200" b="1" i="1" u="sng" dirty="0" err="1" smtClean="0">
                <a:latin typeface="Times New Roman" pitchFamily="18" charset="0"/>
                <a:cs typeface="Times New Roman" pitchFamily="18" charset="0"/>
              </a:rPr>
              <a:t>Guelfa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smtClean="0">
                <a:latin typeface="Times New Roman" pitchFamily="18" charset="0"/>
                <a:cs typeface="Times New Roman" pitchFamily="18" charset="0"/>
              </a:rPr>
              <a:t>La Casa Del </a:t>
            </a:r>
            <a:r>
              <a:rPr lang="en-US" sz="2200" b="1" i="1" u="sng" dirty="0" err="1" smtClean="0">
                <a:latin typeface="Times New Roman" pitchFamily="18" charset="0"/>
                <a:cs typeface="Times New Roman" pitchFamily="18" charset="0"/>
              </a:rPr>
              <a:t>garbo</a:t>
            </a:r>
            <a:r>
              <a:rPr lang="en-US" sz="2200" b="1" i="1" u="sng" dirty="0" smtClean="0">
                <a:latin typeface="Times New Roman" pitchFamily="18" charset="0"/>
                <a:cs typeface="Times New Roman" pitchFamily="18" charset="0"/>
              </a:rPr>
              <a:t> Hotel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another good choice because, in case of longer holiday, it is not far from the cluster 4, the second densest cluster.</a:t>
            </a:r>
            <a:endParaRPr lang="it-IT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868144" y="948204"/>
            <a:ext cx="2880320" cy="3200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Number of data points</a:t>
            </a:r>
          </a:p>
          <a:p>
            <a:pPr algn="ctr"/>
            <a:endParaRPr lang="en-US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2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cluster 0</a:t>
            </a: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=  7</a:t>
            </a:r>
          </a:p>
          <a:p>
            <a:pPr algn="ctr"/>
            <a:endParaRPr lang="en-US" sz="800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cluster 1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=  18</a:t>
            </a:r>
          </a:p>
          <a:p>
            <a:pPr algn="ctr"/>
            <a:endParaRPr lang="en-US" sz="800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200" b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cluster 2</a:t>
            </a:r>
            <a:r>
              <a:rPr lang="en-US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=  7</a:t>
            </a:r>
          </a:p>
          <a:p>
            <a:pPr algn="ctr"/>
            <a:endParaRPr lang="en-US" sz="800" b="1" u="sng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cluster 3</a:t>
            </a:r>
            <a:r>
              <a:rPr lang="en-US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=  11 </a:t>
            </a:r>
          </a:p>
          <a:p>
            <a:pPr algn="ctr"/>
            <a:endParaRPr lang="en-US" sz="800" b="1" u="sng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cluster 4</a:t>
            </a:r>
            <a:r>
              <a:rPr lang="en-US" sz="2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=  13</a:t>
            </a:r>
          </a:p>
          <a:p>
            <a:pPr algn="ctr"/>
            <a:endParaRPr lang="en-US" sz="8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Hotels = 7</a:t>
            </a:r>
            <a:endParaRPr lang="it-IT" sz="22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5496" y="44625"/>
            <a:ext cx="89644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79512" y="1052736"/>
            <a:ext cx="87849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about churches museum and hotels were obtained from the website Foursquare.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Churches and museums were clustered using the method K- Nearest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Neighbours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finding the cluster containing the highest amount of them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Hotels easily permitting to reach the most part of these cultural sites was found calculating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haversine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distance between hotels and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densest cluster.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best choices resulted to be </a:t>
            </a: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Hotel Torre </a:t>
            </a:r>
            <a:r>
              <a:rPr lang="en-US" sz="2400" b="1" i="1" u="sng" dirty="0" err="1" smtClean="0">
                <a:latin typeface="Times New Roman" pitchFamily="18" charset="0"/>
                <a:cs typeface="Times New Roman" pitchFamily="18" charset="0"/>
              </a:rPr>
              <a:t>Guelfa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one nearest to cluster's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La Casa Del </a:t>
            </a:r>
            <a:r>
              <a:rPr lang="en-US" sz="2400" b="1" i="1" u="sng" dirty="0" err="1" smtClean="0">
                <a:latin typeface="Times New Roman" pitchFamily="18" charset="0"/>
                <a:cs typeface="Times New Roman" pitchFamily="18" charset="0"/>
              </a:rPr>
              <a:t>garbo</a:t>
            </a: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 Hotel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because, in case of longer holiday, it is not far from the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cluster 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second densest cluster.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7504" y="2636912"/>
            <a:ext cx="8856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it-IT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</a:t>
            </a:r>
            <a:endParaRPr lang="it-IT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5496" y="44625"/>
            <a:ext cx="89644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Introduction: Florence</a:t>
            </a:r>
          </a:p>
          <a:p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magine 2" descr="firenz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1052736"/>
            <a:ext cx="3960440" cy="2643593"/>
          </a:xfrm>
          <a:prstGeom prst="rect">
            <a:avLst/>
          </a:prstGeom>
        </p:spPr>
      </p:pic>
      <p:pic>
        <p:nvPicPr>
          <p:cNvPr id="4" name="Immagine 3" descr="cosa-vedere-firenz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4077072"/>
            <a:ext cx="3816424" cy="217633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23528" y="1495812"/>
            <a:ext cx="41044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is 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italian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city, rich of history and cultural heritage sites like museums, churches...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They can be found both in the centre and in peripheral zones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easily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moving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foot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Wide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possibility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people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interested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in cultural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holidays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5496" y="1052732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endParaRPr lang="it-IT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2008" y="2337837"/>
            <a:ext cx="44279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it-IT" sz="2800" dirty="0" err="1" smtClean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 err="1" smtClean="0">
                <a:latin typeface="Times New Roman" pitchFamily="18" charset="0"/>
                <a:cs typeface="Times New Roman" pitchFamily="18" charset="0"/>
              </a:rPr>
              <a:t>amount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t-IT" sz="28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800" dirty="0" err="1" smtClean="0">
                <a:latin typeface="Times New Roman" pitchFamily="18" charset="0"/>
                <a:cs typeface="Times New Roman" pitchFamily="18" charset="0"/>
              </a:rPr>
              <a:t>churches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it-IT" sz="2800" dirty="0" err="1" smtClean="0">
                <a:latin typeface="Times New Roman" pitchFamily="18" charset="0"/>
                <a:cs typeface="Times New Roman" pitchFamily="18" charset="0"/>
              </a:rPr>
              <a:t>museums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 are in the </a:t>
            </a:r>
            <a:r>
              <a:rPr lang="it-IT" sz="2800" dirty="0" err="1" smtClean="0">
                <a:latin typeface="Times New Roman" pitchFamily="18" charset="0"/>
                <a:cs typeface="Times New Roman" pitchFamily="18" charset="0"/>
              </a:rPr>
              <a:t>central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 zone.</a:t>
            </a:r>
          </a:p>
          <a:p>
            <a:pPr>
              <a:buFont typeface="Arial" pitchFamily="34" charset="0"/>
              <a:buChar char="•"/>
            </a:pPr>
            <a:endParaRPr lang="it-IT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Public transport cannot go in this zone because it is a pedestrian area.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99992" y="105273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u="sng" dirty="0" err="1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it-IT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364088" y="2276867"/>
            <a:ext cx="32403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Finding an hotel in a zone with the highest concentration of these sites,</a:t>
            </a:r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 order to visit as many of them as possible during a brief holiday.</a:t>
            </a:r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496" y="44625"/>
            <a:ext cx="89644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5496" y="44625"/>
            <a:ext cx="89644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it-IT" sz="4000" b="1" dirty="0" err="1" smtClean="0">
                <a:latin typeface="Times New Roman" pitchFamily="18" charset="0"/>
                <a:cs typeface="Times New Roman" pitchFamily="18" charset="0"/>
              </a:rPr>
              <a:t>acquisition</a:t>
            </a:r>
            <a:r>
              <a:rPr lang="it-IT" sz="40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it-IT" sz="4000" b="1" dirty="0" err="1" smtClean="0">
                <a:latin typeface="Times New Roman" pitchFamily="18" charset="0"/>
                <a:cs typeface="Times New Roman" pitchFamily="18" charset="0"/>
              </a:rPr>
              <a:t>cleaning</a:t>
            </a:r>
            <a:endParaRPr lang="it-IT" sz="4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51520" y="1230426"/>
            <a:ext cx="439248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u="sng" dirty="0" err="1" smtClean="0">
                <a:latin typeface="Times New Roman" pitchFamily="18" charset="0"/>
                <a:cs typeface="Times New Roman" pitchFamily="18" charset="0"/>
              </a:rPr>
              <a:t>Museums</a:t>
            </a:r>
            <a:r>
              <a:rPr lang="it-IT" sz="2800" b="1" u="sng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it-IT" sz="2800" b="1" u="sng" dirty="0" err="1" smtClean="0">
                <a:latin typeface="Times New Roman" pitchFamily="18" charset="0"/>
                <a:cs typeface="Times New Roman" pitchFamily="18" charset="0"/>
              </a:rPr>
              <a:t>churches</a:t>
            </a:r>
            <a:endParaRPr lang="it-IT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data are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acquired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separately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the website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Foursquare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https://foursquare.com/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frames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churches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museums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merge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data frame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Cleaned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56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and 5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feature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788024" y="1267594"/>
            <a:ext cx="428396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u="sng" dirty="0" err="1" smtClean="0">
                <a:latin typeface="Times New Roman" pitchFamily="18" charset="0"/>
                <a:cs typeface="Times New Roman" pitchFamily="18" charset="0"/>
              </a:rPr>
              <a:t>Hotels</a:t>
            </a:r>
            <a:endParaRPr lang="it-IT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The data are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acquired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the website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Foursquare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https://foursquare.com/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Cleaned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and 5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feature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5496" y="44625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1240304"/>
            <a:ext cx="44644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Clustering:</a:t>
            </a:r>
          </a:p>
          <a:p>
            <a:pPr algn="ctr"/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K-Nearest </a:t>
            </a:r>
            <a:r>
              <a:rPr lang="en-US" sz="2600" b="1" u="sng" dirty="0" err="1" smtClean="0">
                <a:latin typeface="Times New Roman" pitchFamily="18" charset="0"/>
                <a:cs typeface="Times New Roman" pitchFamily="18" charset="0"/>
              </a:rPr>
              <a:t>Neighbours</a:t>
            </a: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 (KNN) </a:t>
            </a:r>
            <a:endParaRPr lang="it-IT" sz="2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220072" y="1196752"/>
            <a:ext cx="35283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u="sng" dirty="0" err="1" smtClean="0">
                <a:latin typeface="Times New Roman" pitchFamily="18" charset="0"/>
                <a:cs typeface="Times New Roman" pitchFamily="18" charset="0"/>
              </a:rPr>
              <a:t>Distance</a:t>
            </a:r>
            <a:r>
              <a:rPr lang="it-IT" sz="26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600" b="1" u="sng" dirty="0" err="1" smtClean="0">
                <a:latin typeface="Times New Roman" pitchFamily="18" charset="0"/>
                <a:cs typeface="Times New Roman" pitchFamily="18" charset="0"/>
              </a:rPr>
              <a:t>calculus</a:t>
            </a:r>
            <a:r>
              <a:rPr lang="it-IT" sz="26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it-IT" sz="26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 smtClean="0">
                <a:latin typeface="Times New Roman" pitchFamily="18" charset="0"/>
                <a:cs typeface="Times New Roman" pitchFamily="18" charset="0"/>
              </a:rPr>
              <a:t>haversine</a:t>
            </a: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 formula</a:t>
            </a:r>
            <a:endParaRPr lang="it-IT" sz="2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95536" y="2377911"/>
            <a:ext cx="3384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Quick calculation time</a:t>
            </a:r>
          </a:p>
          <a:p>
            <a:pPr lvl="0">
              <a:buFont typeface="Arial" pitchFamily="34" charset="0"/>
              <a:buChar char="•"/>
            </a:pPr>
            <a:endParaRPr lang="it-IT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Simple to interpret</a:t>
            </a:r>
          </a:p>
          <a:p>
            <a:pPr lvl="0">
              <a:buFont typeface="Arial" pitchFamily="34" charset="0"/>
              <a:buChar char="•"/>
            </a:pPr>
            <a:endParaRPr lang="it-IT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Versatility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(useful both for regression and classification)</a:t>
            </a:r>
          </a:p>
          <a:p>
            <a:pPr lvl="0">
              <a:buFont typeface="Arial" pitchFamily="34" charset="0"/>
              <a:buChar char="•"/>
            </a:pPr>
            <a:endParaRPr lang="it-IT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High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accuracy 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652120" y="2316936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Determines the great-circle distance two points on a sphere, given their latitude and longitude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Fast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computation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it-IT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Easily imported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library</a:t>
            </a:r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5496" y="44625"/>
            <a:ext cx="89644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K-Nearest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Neighbours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: elbow curve</a:t>
            </a:r>
          </a:p>
          <a:p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magine 2" descr="elbow 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124744"/>
            <a:ext cx="4680520" cy="295611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860032" y="1052736"/>
            <a:ext cx="428396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the best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clusters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on the data frame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Florence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’s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churches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museums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it-IT" sz="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K =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clusters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it-IT" sz="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K-means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algorythm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k = 1- 10</a:t>
            </a:r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79512" y="4474855"/>
            <a:ext cx="44999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Observation:</a:t>
            </a:r>
          </a:p>
          <a:p>
            <a:pPr algn="ctr"/>
            <a:endParaRPr lang="en-US" sz="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improvement is noticeably for k &lt;= 5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K &gt; 5 there was not any significant changing. 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it-IT" sz="24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544616" y="4481825"/>
            <a:ext cx="28438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Conclusion: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 = 5 resulted to be the best value.</a:t>
            </a:r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reccia a destra 11"/>
          <p:cNvSpPr/>
          <p:nvPr/>
        </p:nvSpPr>
        <p:spPr>
          <a:xfrm>
            <a:off x="4499992" y="5301208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5496" y="44625"/>
            <a:ext cx="89644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K-Nearest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Neighbours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: Clustering</a:t>
            </a:r>
          </a:p>
          <a:p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magine 3" descr="cluster colorat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908720"/>
            <a:ext cx="4276191" cy="354285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644008" y="908720"/>
            <a:ext cx="3456384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Number of data points in the clusters</a:t>
            </a:r>
          </a:p>
          <a:p>
            <a:pPr algn="ctr"/>
            <a:endParaRPr lang="en-US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cluster 0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=  7</a:t>
            </a:r>
          </a:p>
          <a:p>
            <a:pPr algn="ctr"/>
            <a:endParaRPr lang="en-US" sz="800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cluster 1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=  18</a:t>
            </a:r>
          </a:p>
          <a:p>
            <a:pPr algn="ctr"/>
            <a:endParaRPr lang="en-US" sz="800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cluster 2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=  7</a:t>
            </a:r>
          </a:p>
          <a:p>
            <a:pPr algn="ctr"/>
            <a:endParaRPr lang="en-US" sz="800" b="1" u="sng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cluster 3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=  11 </a:t>
            </a:r>
          </a:p>
          <a:p>
            <a:pPr algn="ctr"/>
            <a:endParaRPr lang="en-US" sz="800" b="1" u="sng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cluster 4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=  13</a:t>
            </a:r>
            <a:endParaRPr lang="it-IT" sz="24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79512" y="4617710"/>
            <a:ext cx="3240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u="sng" dirty="0" err="1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it-IT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b="1" u="sng" dirty="0" err="1" smtClean="0"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it-IT" sz="24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“k-means++”</a:t>
            </a:r>
          </a:p>
          <a:p>
            <a:pPr lvl="0"/>
            <a:endParaRPr lang="it-IT" sz="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n_clusters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pPr lvl="0"/>
            <a:endParaRPr lang="it-IT" sz="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n_init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572000" y="5140349"/>
            <a:ext cx="4536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cluster with the highest amount of museums or churches is the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cluster 1</a:t>
            </a:r>
            <a:endParaRPr lang="it-IT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ccia in giù 10"/>
          <p:cNvSpPr/>
          <p:nvPr/>
        </p:nvSpPr>
        <p:spPr>
          <a:xfrm>
            <a:off x="6300192" y="4437112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5496" y="44625"/>
            <a:ext cx="89644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Visualization of hotels’ position</a:t>
            </a:r>
          </a:p>
          <a:p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796136" y="1196752"/>
            <a:ext cx="1656184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cluster 0</a:t>
            </a: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800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cluster 1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800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cluster 2</a:t>
            </a:r>
            <a:endParaRPr lang="en-US" sz="2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800" b="1" u="sng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cluster 3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endParaRPr lang="en-US" sz="800" b="1" u="sng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cluster 4</a:t>
            </a:r>
          </a:p>
          <a:p>
            <a:pPr algn="ctr"/>
            <a:endParaRPr lang="en-US" sz="800" b="1" u="sng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Hotels</a:t>
            </a:r>
            <a:endParaRPr lang="it-IT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magine 3" descr="mappa cluster e hot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196752"/>
            <a:ext cx="3802012" cy="315405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0" y="4581128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hotels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it-IT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cluster 1</a:t>
            </a:r>
          </a:p>
          <a:p>
            <a:pPr>
              <a:buFont typeface="Arial" pitchFamily="34" charset="0"/>
              <a:buChar char="•"/>
            </a:pPr>
            <a:endParaRPr lang="it-IT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Seven hotels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cluster 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will be selected to ensure they are enough close to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5496" y="44625"/>
            <a:ext cx="89644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Distance between hotels and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1403648" y="1052736"/>
          <a:ext cx="6120680" cy="33843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60340"/>
                <a:gridCol w="3060340"/>
              </a:tblGrid>
              <a:tr h="423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Hotel's name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Distance from the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centroid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(km)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23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latin typeface="Times New Roman" pitchFamily="18" charset="0"/>
                          <a:cs typeface="Times New Roman" pitchFamily="18" charset="0"/>
                        </a:rPr>
                        <a:t>Hotel Torre Guelfa (Palazzo Acciaiuoli)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0.050652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23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latin typeface="Times New Roman" pitchFamily="18" charset="0"/>
                          <a:cs typeface="Times New Roman" pitchFamily="18" charset="0"/>
                        </a:rPr>
                        <a:t>La Casa Del garbo Hotel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0.06650</a:t>
                      </a:r>
                      <a:r>
                        <a:rPr lang="it-IT" sz="12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23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latin typeface="Times New Roman" pitchFamily="18" charset="0"/>
                          <a:cs typeface="Times New Roman" pitchFamily="18" charset="0"/>
                        </a:rPr>
                        <a:t>Relais Hotel Uffizi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latin typeface="Times New Roman" pitchFamily="18" charset="0"/>
                          <a:cs typeface="Times New Roman" pitchFamily="18" charset="0"/>
                        </a:rPr>
                        <a:t>0.087016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23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latin typeface="Times New Roman" pitchFamily="18" charset="0"/>
                          <a:cs typeface="Times New Roman" pitchFamily="18" charset="0"/>
                        </a:rPr>
                        <a:t>Hotel Relais Uffizi</a:t>
                      </a:r>
                      <a:endParaRPr lang="it-IT" sz="11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latin typeface="Times New Roman" pitchFamily="18" charset="0"/>
                          <a:cs typeface="Times New Roman" pitchFamily="18" charset="0"/>
                        </a:rPr>
                        <a:t>0.088538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23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latin typeface="Times New Roman" pitchFamily="18" charset="0"/>
                          <a:cs typeface="Times New Roman" pitchFamily="18" charset="0"/>
                        </a:rPr>
                        <a:t>Fh Hotel Calzaiuoli</a:t>
                      </a:r>
                      <a:endParaRPr lang="it-IT" sz="11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latin typeface="Times New Roman" pitchFamily="18" charset="0"/>
                          <a:cs typeface="Times New Roman" pitchFamily="18" charset="0"/>
                        </a:rPr>
                        <a:t>0.096272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23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latin typeface="Times New Roman" pitchFamily="18" charset="0"/>
                          <a:cs typeface="Times New Roman" pitchFamily="18" charset="0"/>
                        </a:rPr>
                        <a:t>Olga's House Hotel Florence</a:t>
                      </a:r>
                      <a:endParaRPr lang="it-IT" sz="11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latin typeface="Times New Roman" pitchFamily="18" charset="0"/>
                          <a:cs typeface="Times New Roman" pitchFamily="18" charset="0"/>
                        </a:rPr>
                        <a:t>0.114010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23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latin typeface="Times New Roman" pitchFamily="18" charset="0"/>
                          <a:cs typeface="Times New Roman" pitchFamily="18" charset="0"/>
                        </a:rPr>
                        <a:t>Hotel Bernini Palace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latin typeface="Times New Roman" pitchFamily="18" charset="0"/>
                          <a:cs typeface="Times New Roman" pitchFamily="18" charset="0"/>
                        </a:rPr>
                        <a:t>0.129837</a:t>
                      </a:r>
                      <a:endParaRPr lang="it-IT" sz="1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-36512" y="4678104"/>
            <a:ext cx="94330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Distance between hotels and cluster's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was calculate using </a:t>
            </a:r>
            <a:r>
              <a:rPr lang="en-US" sz="2200" b="1" u="sng" dirty="0" err="1" smtClean="0">
                <a:latin typeface="Times New Roman" pitchFamily="18" charset="0"/>
                <a:cs typeface="Times New Roman" pitchFamily="18" charset="0"/>
              </a:rPr>
              <a:t>haversine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 formula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 coordinates was converted in radians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 first 7 hotels nearest to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cluster 1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was selected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734</Words>
  <Application>Microsoft Office PowerPoint</Application>
  <PresentationFormat>Presentazione su schermo (4:3)</PresentationFormat>
  <Paragraphs>153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Francesca</dc:creator>
  <cp:lastModifiedBy>Francesca</cp:lastModifiedBy>
  <cp:revision>36</cp:revision>
  <dcterms:created xsi:type="dcterms:W3CDTF">2021-05-25T01:19:39Z</dcterms:created>
  <dcterms:modified xsi:type="dcterms:W3CDTF">2021-06-03T15:24:03Z</dcterms:modified>
</cp:coreProperties>
</file>