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7" r:id="rId6"/>
    <p:sldId id="262" r:id="rId7"/>
    <p:sldId id="263" r:id="rId8"/>
    <p:sldId id="264" r:id="rId9"/>
    <p:sldId id="265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8" r:id="rId29"/>
    <p:sldId id="295" r:id="rId30"/>
    <p:sldId id="296" r:id="rId31"/>
  </p:sldIdLst>
  <p:sldSz cx="9144000" cy="5143500" type="screen16x9"/>
  <p:notesSz cx="9144000" cy="51435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56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575057" y="4574165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569398" y="569398"/>
                </a:moveTo>
                <a:lnTo>
                  <a:pt x="0" y="569398"/>
                </a:lnTo>
                <a:lnTo>
                  <a:pt x="569398" y="0"/>
                </a:lnTo>
                <a:lnTo>
                  <a:pt x="569398" y="569398"/>
                </a:lnTo>
                <a:close/>
              </a:path>
            </a:pathLst>
          </a:custGeom>
          <a:solidFill>
            <a:srgbClr val="8738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82348" y="1417197"/>
            <a:ext cx="0" cy="1363345"/>
          </a:xfrm>
          <a:custGeom>
            <a:avLst/>
            <a:gdLst/>
            <a:ahLst/>
            <a:cxnLst/>
            <a:rect l="l" t="t" r="r" b="b"/>
            <a:pathLst>
              <a:path h="1363345">
                <a:moveTo>
                  <a:pt x="0" y="0"/>
                </a:moveTo>
                <a:lnTo>
                  <a:pt x="0" y="1363197"/>
                </a:lnTo>
              </a:path>
            </a:pathLst>
          </a:custGeom>
          <a:ln w="54299">
            <a:solidFill>
              <a:srgbClr val="5623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013176" y="346243"/>
            <a:ext cx="784363" cy="624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2721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54424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573" y="1269162"/>
            <a:ext cx="7192853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rgbClr val="87388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575057" y="4574165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569398" y="569398"/>
                </a:moveTo>
                <a:lnTo>
                  <a:pt x="0" y="569398"/>
                </a:lnTo>
                <a:lnTo>
                  <a:pt x="569398" y="0"/>
                </a:lnTo>
                <a:lnTo>
                  <a:pt x="569398" y="569398"/>
                </a:lnTo>
                <a:close/>
              </a:path>
            </a:pathLst>
          </a:custGeom>
          <a:solidFill>
            <a:srgbClr val="8738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rgbClr val="87388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rgbClr val="87388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575057" y="4574165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569398" y="569398"/>
                </a:moveTo>
                <a:lnTo>
                  <a:pt x="0" y="569398"/>
                </a:lnTo>
                <a:lnTo>
                  <a:pt x="569398" y="0"/>
                </a:lnTo>
                <a:lnTo>
                  <a:pt x="569398" y="569398"/>
                </a:lnTo>
                <a:close/>
              </a:path>
            </a:pathLst>
          </a:custGeom>
          <a:solidFill>
            <a:srgbClr val="8738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721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54424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013176" y="346243"/>
            <a:ext cx="784363" cy="624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99099" y="1065147"/>
            <a:ext cx="7772384" cy="3809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575057" y="4574165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569398" y="569398"/>
                </a:moveTo>
                <a:lnTo>
                  <a:pt x="0" y="569398"/>
                </a:lnTo>
                <a:lnTo>
                  <a:pt x="569398" y="0"/>
                </a:lnTo>
                <a:lnTo>
                  <a:pt x="569398" y="569398"/>
                </a:lnTo>
                <a:close/>
              </a:path>
            </a:pathLst>
          </a:custGeom>
          <a:solidFill>
            <a:srgbClr val="8738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8832" y="1236005"/>
            <a:ext cx="4586335" cy="1986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rgbClr val="87388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595" y="1610194"/>
            <a:ext cx="8340808" cy="184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348" y="2856144"/>
            <a:ext cx="0" cy="1191895"/>
          </a:xfrm>
          <a:custGeom>
            <a:avLst/>
            <a:gdLst/>
            <a:ahLst/>
            <a:cxnLst/>
            <a:rect l="l" t="t" r="r" b="b"/>
            <a:pathLst>
              <a:path h="1191895">
                <a:moveTo>
                  <a:pt x="0" y="0"/>
                </a:moveTo>
                <a:lnTo>
                  <a:pt x="0" y="1191897"/>
                </a:lnTo>
              </a:path>
            </a:pathLst>
          </a:custGeom>
          <a:ln w="54299">
            <a:solidFill>
              <a:srgbClr val="5623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5259" y="448972"/>
            <a:ext cx="2709923" cy="756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21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54424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5023" y="2571559"/>
            <a:ext cx="509524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3600" b="1" dirty="0" smtClean="0">
                <a:solidFill>
                  <a:srgbClr val="873889"/>
                </a:solidFill>
                <a:latin typeface="Arial"/>
                <a:cs typeface="Arial"/>
              </a:rPr>
              <a:t>Manipolare i dati con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3600" b="1" dirty="0" err="1" smtClean="0">
                <a:solidFill>
                  <a:srgbClr val="873889"/>
                </a:solidFill>
                <a:latin typeface="Arial"/>
                <a:cs typeface="Arial"/>
              </a:rPr>
              <a:t>Tidyverse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2023" y="434786"/>
            <a:ext cx="15182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5" dirty="0">
                <a:solidFill>
                  <a:srgbClr val="0000FF"/>
                </a:solidFill>
                <a:latin typeface="Courier New"/>
                <a:cs typeface="Courier New"/>
              </a:rPr>
              <a:t>library</a:t>
            </a:r>
            <a:r>
              <a:rPr sz="1400" b="0" spc="-5" dirty="0">
                <a:solidFill>
                  <a:srgbClr val="677587"/>
                </a:solidFill>
                <a:latin typeface="Courier New"/>
                <a:cs typeface="Courier New"/>
              </a:rPr>
              <a:t>(</a:t>
            </a: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dplyr</a:t>
            </a:r>
            <a:r>
              <a:rPr sz="1400" b="0" spc="-5" dirty="0">
                <a:solidFill>
                  <a:srgbClr val="677587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023" y="853885"/>
            <a:ext cx="279781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25425" marR="5080" indent="-21336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Courier New"/>
                <a:cs typeface="Courier New"/>
              </a:rPr>
              <a:t>rladies_global </a:t>
            </a:r>
            <a:r>
              <a:rPr sz="1400" spc="-5" dirty="0">
                <a:solidFill>
                  <a:srgbClr val="677587"/>
                </a:solidFill>
                <a:latin typeface="Courier New"/>
                <a:cs typeface="Courier New"/>
              </a:rPr>
              <a:t>%&gt;%  </a:t>
            </a:r>
            <a:r>
              <a:rPr sz="1400" spc="-5" dirty="0">
                <a:latin typeface="Courier New"/>
                <a:cs typeface="Courier New"/>
              </a:rPr>
              <a:t>filter</a:t>
            </a:r>
            <a:r>
              <a:rPr sz="1400" spc="-5" dirty="0">
                <a:solidFill>
                  <a:srgbClr val="677587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city ==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 smtClean="0">
                <a:solidFill>
                  <a:srgbClr val="026907"/>
                </a:solidFill>
                <a:latin typeface="Courier New"/>
                <a:cs typeface="Courier New"/>
              </a:rPr>
              <a:t>'</a:t>
            </a:r>
            <a:r>
              <a:rPr lang="it-IT" sz="1400" spc="-5" dirty="0" smtClean="0">
                <a:solidFill>
                  <a:srgbClr val="026907"/>
                </a:solidFill>
                <a:latin typeface="Courier New"/>
                <a:cs typeface="Courier New"/>
              </a:rPr>
              <a:t>Bari</a:t>
            </a:r>
            <a:r>
              <a:rPr sz="1400" spc="-5" dirty="0" smtClean="0">
                <a:solidFill>
                  <a:srgbClr val="026907"/>
                </a:solidFill>
                <a:latin typeface="Courier New"/>
                <a:cs typeface="Courier New"/>
              </a:rPr>
              <a:t>'</a:t>
            </a:r>
            <a:r>
              <a:rPr sz="1400" spc="-5" dirty="0" smtClean="0">
                <a:solidFill>
                  <a:srgbClr val="677587"/>
                </a:solidFill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43" y="3263961"/>
            <a:ext cx="764404" cy="8824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573" y="1269162"/>
            <a:ext cx="111569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873889"/>
                </a:solidFill>
                <a:latin typeface="Arial"/>
                <a:cs typeface="Arial"/>
              </a:rPr>
              <a:t>3.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600" b="1" spc="-50" dirty="0">
                <a:solidFill>
                  <a:srgbClr val="873889"/>
                </a:solidFill>
                <a:latin typeface="Arial"/>
                <a:cs typeface="Arial"/>
              </a:rPr>
              <a:t>dplyr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5573" y="2522926"/>
            <a:ext cx="3642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Arial"/>
                <a:cs typeface="Arial"/>
              </a:rPr>
              <a:t>Let’s </a:t>
            </a:r>
            <a:r>
              <a:rPr sz="1800" spc="15" dirty="0">
                <a:latin typeface="Arial"/>
                <a:cs typeface="Arial"/>
              </a:rPr>
              <a:t>start </a:t>
            </a:r>
            <a:r>
              <a:rPr sz="1800" spc="25" dirty="0">
                <a:latin typeface="Arial"/>
                <a:cs typeface="Arial"/>
              </a:rPr>
              <a:t>with </a:t>
            </a:r>
            <a:r>
              <a:rPr sz="1800" spc="5" dirty="0">
                <a:latin typeface="Arial"/>
                <a:cs typeface="Arial"/>
              </a:rPr>
              <a:t>the </a:t>
            </a:r>
            <a:r>
              <a:rPr sz="1800" spc="15" dirty="0">
                <a:latin typeface="Arial"/>
                <a:cs typeface="Arial"/>
              </a:rPr>
              <a:t>first </a:t>
            </a:r>
            <a:r>
              <a:rPr sz="1800" spc="10" dirty="0">
                <a:latin typeface="Arial"/>
                <a:cs typeface="Arial"/>
              </a:rPr>
              <a:t>set </a:t>
            </a:r>
            <a:r>
              <a:rPr sz="1800" spc="30" dirty="0">
                <a:latin typeface="Arial"/>
                <a:cs typeface="Arial"/>
              </a:rPr>
              <a:t>of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slides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2933" y="1620222"/>
            <a:ext cx="1271253" cy="1288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1189990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2600" spc="5" dirty="0">
                <a:solidFill>
                  <a:srgbClr val="171717"/>
                </a:solidFill>
              </a:rPr>
              <a:t>What</a:t>
            </a:r>
            <a:r>
              <a:rPr sz="2600" spc="-85" dirty="0">
                <a:solidFill>
                  <a:srgbClr val="171717"/>
                </a:solidFill>
              </a:rPr>
              <a:t> </a:t>
            </a:r>
            <a:r>
              <a:rPr sz="2600" spc="-60" dirty="0">
                <a:solidFill>
                  <a:srgbClr val="171717"/>
                </a:solidFill>
              </a:rPr>
              <a:t>is  </a:t>
            </a:r>
            <a:r>
              <a:rPr sz="2600" spc="-55" dirty="0"/>
              <a:t>dplyr?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765048" y="1650199"/>
            <a:ext cx="7185659" cy="238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Grammar of 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manipulation: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b="1" spc="95" dirty="0">
                <a:solidFill>
                  <a:srgbClr val="873889"/>
                </a:solidFill>
                <a:latin typeface="Arial"/>
                <a:cs typeface="Arial"/>
              </a:rPr>
              <a:t>mutate()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create </a:t>
            </a:r>
            <a:r>
              <a:rPr sz="1800" spc="-5" dirty="0">
                <a:latin typeface="Arial"/>
                <a:cs typeface="Arial"/>
              </a:rPr>
              <a:t>new </a:t>
            </a:r>
            <a:r>
              <a:rPr sz="1800" dirty="0">
                <a:latin typeface="Arial"/>
                <a:cs typeface="Arial"/>
              </a:rPr>
              <a:t>variables </a:t>
            </a:r>
            <a:r>
              <a:rPr sz="1800" spc="-5" dirty="0">
                <a:latin typeface="Arial"/>
                <a:cs typeface="Arial"/>
              </a:rPr>
              <a:t>from existing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ones</a:t>
            </a:r>
            <a:endParaRPr sz="18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b="1" spc="195" dirty="0">
                <a:solidFill>
                  <a:srgbClr val="873889"/>
                </a:solidFill>
                <a:latin typeface="Arial"/>
                <a:cs typeface="Arial"/>
              </a:rPr>
              <a:t>select() </a:t>
            </a:r>
            <a:r>
              <a:rPr sz="1800" spc="-5" dirty="0">
                <a:latin typeface="Arial"/>
                <a:cs typeface="Arial"/>
              </a:rPr>
              <a:t>picks </a:t>
            </a:r>
            <a:r>
              <a:rPr sz="1800" dirty="0">
                <a:latin typeface="Arial"/>
                <a:cs typeface="Arial"/>
              </a:rPr>
              <a:t>variables </a:t>
            </a:r>
            <a:r>
              <a:rPr sz="1800" spc="-5" dirty="0">
                <a:latin typeface="Arial"/>
                <a:cs typeface="Arial"/>
              </a:rPr>
              <a:t>based on their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names</a:t>
            </a:r>
            <a:endParaRPr sz="18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b="1" spc="345" dirty="0">
                <a:solidFill>
                  <a:srgbClr val="873889"/>
                </a:solidFill>
                <a:latin typeface="Arial"/>
                <a:cs typeface="Arial"/>
              </a:rPr>
              <a:t>filter()</a:t>
            </a:r>
            <a:r>
              <a:rPr sz="1800" b="1" spc="-20" dirty="0">
                <a:solidFill>
                  <a:srgbClr val="873889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allows pointed </a:t>
            </a:r>
            <a:r>
              <a:rPr sz="1800" dirty="0">
                <a:latin typeface="Arial"/>
                <a:cs typeface="Arial"/>
              </a:rPr>
              <a:t>selection </a:t>
            </a:r>
            <a:r>
              <a:rPr sz="1800" spc="-5" dirty="0">
                <a:latin typeface="Arial"/>
                <a:cs typeface="Arial"/>
              </a:rPr>
              <a:t>based on given </a:t>
            </a:r>
            <a:r>
              <a:rPr sz="1800" dirty="0">
                <a:latin typeface="Arial"/>
                <a:cs typeface="Arial"/>
              </a:rPr>
              <a:t>criteria</a:t>
            </a:r>
            <a:endParaRPr sz="18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b="1" spc="10" dirty="0">
                <a:solidFill>
                  <a:srgbClr val="873889"/>
                </a:solidFill>
                <a:latin typeface="Arial"/>
                <a:cs typeface="Arial"/>
              </a:rPr>
              <a:t>summarise() </a:t>
            </a:r>
            <a:r>
              <a:rPr sz="1800" dirty="0">
                <a:latin typeface="Arial"/>
                <a:cs typeface="Arial"/>
              </a:rPr>
              <a:t>reduces multiple values </a:t>
            </a:r>
            <a:r>
              <a:rPr sz="1800" spc="-5" dirty="0">
                <a:latin typeface="Arial"/>
                <a:cs typeface="Arial"/>
              </a:rPr>
              <a:t>down to </a:t>
            </a:r>
            <a:r>
              <a:rPr sz="1800" dirty="0">
                <a:latin typeface="Arial"/>
                <a:cs typeface="Arial"/>
              </a:rPr>
              <a:t>a single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summary</a:t>
            </a:r>
            <a:endParaRPr sz="18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b="1" spc="114" dirty="0">
                <a:solidFill>
                  <a:srgbClr val="873889"/>
                </a:solidFill>
                <a:latin typeface="Arial"/>
                <a:cs typeface="Arial"/>
              </a:rPr>
              <a:t>arrange() </a:t>
            </a:r>
            <a:r>
              <a:rPr sz="1800" dirty="0">
                <a:latin typeface="Arial"/>
                <a:cs typeface="Arial"/>
              </a:rPr>
              <a:t>changes </a:t>
            </a:r>
            <a:r>
              <a:rPr sz="1800" spc="-5" dirty="0">
                <a:latin typeface="Arial"/>
                <a:cs typeface="Arial"/>
              </a:rPr>
              <a:t>the ordering of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rows</a:t>
            </a:r>
            <a:endParaRPr sz="18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b="1" spc="45" dirty="0">
                <a:solidFill>
                  <a:srgbClr val="873889"/>
                </a:solidFill>
                <a:latin typeface="Arial"/>
                <a:cs typeface="Arial"/>
              </a:rPr>
              <a:t>group_by() </a:t>
            </a:r>
            <a:r>
              <a:rPr sz="1800" spc="-5" dirty="0">
                <a:latin typeface="Arial"/>
                <a:cs typeface="Arial"/>
              </a:rPr>
              <a:t>performs any of the above 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group-by-group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basis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1053465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2600" spc="-35" dirty="0">
                <a:solidFill>
                  <a:srgbClr val="171717"/>
                </a:solidFill>
              </a:rPr>
              <a:t>dplyr  </a:t>
            </a:r>
            <a:r>
              <a:rPr sz="2600" spc="-30" dirty="0"/>
              <a:t>syntax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860149" y="1610194"/>
            <a:ext cx="7634605" cy="2890919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All </a:t>
            </a:r>
            <a:r>
              <a:rPr sz="1800" dirty="0">
                <a:latin typeface="Arial"/>
                <a:cs typeface="Arial"/>
              </a:rPr>
              <a:t>calls </a:t>
            </a:r>
            <a:r>
              <a:rPr sz="1800" spc="-5" dirty="0">
                <a:latin typeface="Arial"/>
                <a:cs typeface="Arial"/>
              </a:rPr>
              <a:t>to dplyr </a:t>
            </a:r>
            <a:r>
              <a:rPr sz="1800" dirty="0">
                <a:latin typeface="Arial"/>
                <a:cs typeface="Arial"/>
              </a:rPr>
              <a:t>verbs </a:t>
            </a:r>
            <a:r>
              <a:rPr sz="1800" spc="-5" dirty="0">
                <a:latin typeface="Arial"/>
                <a:cs typeface="Arial"/>
              </a:rPr>
              <a:t>follow the </a:t>
            </a:r>
            <a:r>
              <a:rPr sz="1800" dirty="0">
                <a:latin typeface="Arial"/>
                <a:cs typeface="Arial"/>
              </a:rPr>
              <a:t>same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format:</a:t>
            </a:r>
            <a:endParaRPr sz="1800" dirty="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628650" algn="l"/>
              </a:tabLst>
            </a:pPr>
            <a:r>
              <a:rPr sz="1800" spc="-5" dirty="0">
                <a:latin typeface="Arial"/>
                <a:cs typeface="Arial"/>
              </a:rPr>
              <a:t>The first argument is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dataframe</a:t>
            </a:r>
            <a:endParaRPr sz="1800" dirty="0">
              <a:latin typeface="Arial"/>
              <a:cs typeface="Arial"/>
            </a:endParaRPr>
          </a:p>
          <a:p>
            <a:pPr marL="374650" marR="321310">
              <a:lnSpc>
                <a:spcPct val="114599"/>
              </a:lnSpc>
              <a:buAutoNum type="arabicPeriod"/>
              <a:tabLst>
                <a:tab pos="628650" algn="l"/>
              </a:tabLst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subsequent </a:t>
            </a:r>
            <a:r>
              <a:rPr sz="1800" spc="-5" dirty="0">
                <a:latin typeface="Arial"/>
                <a:cs typeface="Arial"/>
              </a:rPr>
              <a:t>arguments describe what to do to that dataframe,  using unquoted </a:t>
            </a:r>
            <a:r>
              <a:rPr sz="1800" dirty="0">
                <a:latin typeface="Arial"/>
                <a:cs typeface="Arial"/>
              </a:rPr>
              <a:t>variable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Each </a:t>
            </a:r>
            <a:r>
              <a:rPr sz="1800" dirty="0">
                <a:latin typeface="Arial"/>
                <a:cs typeface="Arial"/>
              </a:rPr>
              <a:t>call returns a </a:t>
            </a:r>
            <a:r>
              <a:rPr sz="1800" spc="-5" dirty="0">
                <a:latin typeface="Arial"/>
                <a:cs typeface="Arial"/>
              </a:rPr>
              <a:t>new dataframe </a:t>
            </a:r>
            <a:r>
              <a:rPr sz="1800" dirty="0">
                <a:latin typeface="Arial"/>
                <a:cs typeface="Arial"/>
              </a:rPr>
              <a:t>(rather </a:t>
            </a:r>
            <a:r>
              <a:rPr sz="1800" spc="-5" dirty="0">
                <a:latin typeface="Arial"/>
                <a:cs typeface="Arial"/>
              </a:rPr>
              <a:t>than overwriting the ‘old’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one)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Example:</a:t>
            </a:r>
            <a:endParaRPr sz="1800" dirty="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315"/>
              </a:spcBef>
            </a:pPr>
            <a:r>
              <a:rPr sz="1800" b="1" spc="105" dirty="0" smtClean="0">
                <a:solidFill>
                  <a:srgbClr val="873889"/>
                </a:solidFill>
                <a:latin typeface="Arial"/>
                <a:cs typeface="Arial"/>
              </a:rPr>
              <a:t>filter(</a:t>
            </a:r>
            <a:r>
              <a:rPr lang="it-IT" sz="1800" b="1" spc="105" dirty="0" err="1" smtClean="0">
                <a:solidFill>
                  <a:srgbClr val="873889"/>
                </a:solidFill>
                <a:latin typeface="Arial"/>
                <a:cs typeface="Arial"/>
              </a:rPr>
              <a:t>dataset_name</a:t>
            </a:r>
            <a:r>
              <a:rPr sz="1800" b="1" spc="105" dirty="0" smtClean="0">
                <a:solidFill>
                  <a:srgbClr val="873889"/>
                </a:solidFill>
                <a:latin typeface="Arial"/>
                <a:cs typeface="Arial"/>
              </a:rPr>
              <a:t>, </a:t>
            </a:r>
            <a:r>
              <a:rPr sz="1800" b="1" spc="-190" dirty="0">
                <a:solidFill>
                  <a:srgbClr val="873889"/>
                </a:solidFill>
                <a:latin typeface="Arial"/>
                <a:cs typeface="Arial"/>
              </a:rPr>
              <a:t>name </a:t>
            </a:r>
            <a:r>
              <a:rPr lang="it-IT" sz="1800" b="1" spc="-190" dirty="0" smtClean="0">
                <a:solidFill>
                  <a:srgbClr val="873889"/>
                </a:solidFill>
                <a:latin typeface="Arial"/>
                <a:cs typeface="Arial"/>
              </a:rPr>
              <a:t> </a:t>
            </a:r>
            <a:r>
              <a:rPr sz="1800" b="1" spc="-65" dirty="0" smtClean="0">
                <a:solidFill>
                  <a:srgbClr val="873889"/>
                </a:solidFill>
                <a:latin typeface="Arial"/>
                <a:cs typeface="Arial"/>
              </a:rPr>
              <a:t>==</a:t>
            </a:r>
            <a:r>
              <a:rPr sz="1800" b="1" spc="315" dirty="0" smtClean="0">
                <a:solidFill>
                  <a:srgbClr val="873889"/>
                </a:solidFill>
                <a:latin typeface="Arial"/>
                <a:cs typeface="Arial"/>
              </a:rPr>
              <a:t> </a:t>
            </a:r>
            <a:r>
              <a:rPr sz="1800" b="1" spc="190" dirty="0" smtClean="0">
                <a:solidFill>
                  <a:srgbClr val="873889"/>
                </a:solidFill>
                <a:latin typeface="Arial"/>
                <a:cs typeface="Arial"/>
              </a:rPr>
              <a:t>“</a:t>
            </a:r>
            <a:r>
              <a:rPr lang="it-IT" sz="1800" b="1" spc="190" dirty="0" smtClean="0">
                <a:solidFill>
                  <a:srgbClr val="873889"/>
                </a:solidFill>
                <a:latin typeface="Arial"/>
                <a:cs typeface="Arial"/>
              </a:rPr>
              <a:t>Francesca</a:t>
            </a:r>
            <a:r>
              <a:rPr sz="1800" b="1" spc="190" dirty="0" smtClean="0">
                <a:solidFill>
                  <a:srgbClr val="873889"/>
                </a:solidFill>
                <a:latin typeface="Arial"/>
                <a:cs typeface="Arial"/>
              </a:rPr>
              <a:t>”)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1471930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2600" spc="5" dirty="0">
                <a:solidFill>
                  <a:srgbClr val="171717"/>
                </a:solidFill>
              </a:rPr>
              <a:t>What </a:t>
            </a:r>
            <a:r>
              <a:rPr sz="2600" spc="-60" dirty="0">
                <a:solidFill>
                  <a:srgbClr val="171717"/>
                </a:solidFill>
              </a:rPr>
              <a:t>is  </a:t>
            </a:r>
            <a:r>
              <a:rPr sz="2600" spc="-10" dirty="0"/>
              <a:t>magrittr?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765048" y="1650199"/>
            <a:ext cx="7145020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Simplifying </a:t>
            </a:r>
            <a:r>
              <a:rPr sz="1800" dirty="0">
                <a:latin typeface="Arial"/>
                <a:cs typeface="Arial"/>
              </a:rPr>
              <a:t>R code </a:t>
            </a:r>
            <a:r>
              <a:rPr sz="1800" spc="-5" dirty="0">
                <a:latin typeface="Arial"/>
                <a:cs typeface="Arial"/>
              </a:rPr>
              <a:t>with pipes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0" dirty="0">
                <a:latin typeface="Arial"/>
                <a:cs typeface="Arial"/>
              </a:rPr>
              <a:t>(</a:t>
            </a:r>
            <a:r>
              <a:rPr sz="1800" b="1" spc="-250" dirty="0">
                <a:solidFill>
                  <a:srgbClr val="873889"/>
                </a:solidFill>
                <a:latin typeface="Arial"/>
                <a:cs typeface="Arial"/>
              </a:rPr>
              <a:t>%&gt;%</a:t>
            </a:r>
            <a:r>
              <a:rPr sz="1800" spc="-25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1890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Easy way to pass data through functions without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nesting</a:t>
            </a:r>
            <a:endParaRPr sz="18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First argument of each function is </a:t>
            </a:r>
            <a:r>
              <a:rPr sz="1800" dirty="0">
                <a:latin typeface="Arial"/>
                <a:cs typeface="Arial"/>
              </a:rPr>
              <a:t>“piped” </a:t>
            </a:r>
            <a:r>
              <a:rPr sz="1800" spc="-5" dirty="0">
                <a:latin typeface="Arial"/>
                <a:cs typeface="Arial"/>
              </a:rPr>
              <a:t>in to </a:t>
            </a:r>
            <a:r>
              <a:rPr sz="1800" dirty="0">
                <a:latin typeface="Arial"/>
                <a:cs typeface="Arial"/>
              </a:rPr>
              <a:t>reduce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redundancy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2455545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2600" spc="-35" dirty="0">
                <a:solidFill>
                  <a:srgbClr val="171717"/>
                </a:solidFill>
              </a:rPr>
              <a:t>dplyr </a:t>
            </a:r>
            <a:r>
              <a:rPr sz="2600" spc="40" dirty="0">
                <a:solidFill>
                  <a:srgbClr val="171717"/>
                </a:solidFill>
              </a:rPr>
              <a:t>+</a:t>
            </a:r>
            <a:r>
              <a:rPr sz="2600" spc="-55" dirty="0">
                <a:solidFill>
                  <a:srgbClr val="171717"/>
                </a:solidFill>
              </a:rPr>
              <a:t> </a:t>
            </a:r>
            <a:r>
              <a:rPr sz="2600" spc="10" dirty="0">
                <a:solidFill>
                  <a:srgbClr val="171717"/>
                </a:solidFill>
              </a:rPr>
              <a:t>magrittr  </a:t>
            </a:r>
            <a:r>
              <a:rPr sz="2600" spc="5" dirty="0"/>
              <a:t>example</a:t>
            </a:r>
            <a:endParaRPr sz="2600"/>
          </a:p>
        </p:txBody>
      </p:sp>
      <p:sp>
        <p:nvSpPr>
          <p:cNvPr id="5" name="object 5"/>
          <p:cNvSpPr/>
          <p:nvPr/>
        </p:nvSpPr>
        <p:spPr>
          <a:xfrm>
            <a:off x="311187" y="1849114"/>
            <a:ext cx="8415748" cy="1912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1189990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2600" spc="5" dirty="0">
                <a:solidFill>
                  <a:srgbClr val="171717"/>
                </a:solidFill>
              </a:rPr>
              <a:t>What</a:t>
            </a:r>
            <a:r>
              <a:rPr sz="2600" spc="-85" dirty="0">
                <a:solidFill>
                  <a:srgbClr val="171717"/>
                </a:solidFill>
              </a:rPr>
              <a:t> </a:t>
            </a:r>
            <a:r>
              <a:rPr sz="2600" spc="-60" dirty="0">
                <a:solidFill>
                  <a:srgbClr val="171717"/>
                </a:solidFill>
              </a:rPr>
              <a:t>is  </a:t>
            </a:r>
            <a:r>
              <a:rPr sz="2600" spc="-55" dirty="0"/>
              <a:t>dplyr?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765048" y="1650199"/>
            <a:ext cx="7185659" cy="238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Grammar of 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manipulation: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b="1" spc="195" dirty="0">
                <a:solidFill>
                  <a:srgbClr val="873889"/>
                </a:solidFill>
                <a:latin typeface="Arial"/>
                <a:cs typeface="Arial"/>
              </a:rPr>
              <a:t>select() </a:t>
            </a:r>
            <a:r>
              <a:rPr sz="1800" spc="-5" dirty="0">
                <a:latin typeface="Arial"/>
                <a:cs typeface="Arial"/>
              </a:rPr>
              <a:t>picks </a:t>
            </a:r>
            <a:r>
              <a:rPr sz="1800" dirty="0">
                <a:latin typeface="Arial"/>
                <a:cs typeface="Arial"/>
              </a:rPr>
              <a:t>variables </a:t>
            </a:r>
            <a:r>
              <a:rPr sz="1800" spc="-5" dirty="0">
                <a:latin typeface="Arial"/>
                <a:cs typeface="Arial"/>
              </a:rPr>
              <a:t>based on their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names</a:t>
            </a:r>
            <a:endParaRPr sz="18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b="1" spc="114" dirty="0">
                <a:solidFill>
                  <a:srgbClr val="873889"/>
                </a:solidFill>
                <a:latin typeface="Arial"/>
                <a:cs typeface="Arial"/>
              </a:rPr>
              <a:t>arrange() </a:t>
            </a:r>
            <a:r>
              <a:rPr sz="1800" dirty="0">
                <a:latin typeface="Arial"/>
                <a:cs typeface="Arial"/>
              </a:rPr>
              <a:t>changes </a:t>
            </a:r>
            <a:r>
              <a:rPr sz="1800" spc="-5" dirty="0">
                <a:latin typeface="Arial"/>
                <a:cs typeface="Arial"/>
              </a:rPr>
              <a:t>the ordering of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rows</a:t>
            </a:r>
            <a:endParaRPr sz="18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b="1" spc="345" dirty="0">
                <a:solidFill>
                  <a:srgbClr val="873889"/>
                </a:solidFill>
                <a:latin typeface="Arial"/>
                <a:cs typeface="Arial"/>
              </a:rPr>
              <a:t>filter()</a:t>
            </a:r>
            <a:r>
              <a:rPr sz="1800" b="1" spc="-20" dirty="0">
                <a:solidFill>
                  <a:srgbClr val="873889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allows pointed </a:t>
            </a:r>
            <a:r>
              <a:rPr sz="1800" dirty="0">
                <a:latin typeface="Arial"/>
                <a:cs typeface="Arial"/>
              </a:rPr>
              <a:t>selection </a:t>
            </a:r>
            <a:r>
              <a:rPr sz="1800" spc="-5" dirty="0">
                <a:latin typeface="Arial"/>
                <a:cs typeface="Arial"/>
              </a:rPr>
              <a:t>based on given </a:t>
            </a:r>
            <a:r>
              <a:rPr sz="1800" dirty="0">
                <a:latin typeface="Arial"/>
                <a:cs typeface="Arial"/>
              </a:rPr>
              <a:t>criteria</a:t>
            </a:r>
            <a:endParaRPr sz="18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b="1" spc="95" dirty="0">
                <a:solidFill>
                  <a:srgbClr val="873889"/>
                </a:solidFill>
                <a:latin typeface="Arial"/>
                <a:cs typeface="Arial"/>
              </a:rPr>
              <a:t>mutate()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create </a:t>
            </a:r>
            <a:r>
              <a:rPr sz="1800" spc="-5" dirty="0">
                <a:latin typeface="Arial"/>
                <a:cs typeface="Arial"/>
              </a:rPr>
              <a:t>new </a:t>
            </a:r>
            <a:r>
              <a:rPr sz="1800" dirty="0">
                <a:latin typeface="Arial"/>
                <a:cs typeface="Arial"/>
              </a:rPr>
              <a:t>variables </a:t>
            </a:r>
            <a:r>
              <a:rPr sz="1800" spc="-5" dirty="0">
                <a:latin typeface="Arial"/>
                <a:cs typeface="Arial"/>
              </a:rPr>
              <a:t>from existing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ones</a:t>
            </a:r>
            <a:endParaRPr sz="18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b="1" spc="10" dirty="0">
                <a:solidFill>
                  <a:srgbClr val="873889"/>
                </a:solidFill>
                <a:latin typeface="Arial"/>
                <a:cs typeface="Arial"/>
              </a:rPr>
              <a:t>summarise() </a:t>
            </a:r>
            <a:r>
              <a:rPr sz="1800" dirty="0">
                <a:latin typeface="Arial"/>
                <a:cs typeface="Arial"/>
              </a:rPr>
              <a:t>reduces multiple values </a:t>
            </a:r>
            <a:r>
              <a:rPr sz="1800" spc="-5" dirty="0">
                <a:latin typeface="Arial"/>
                <a:cs typeface="Arial"/>
              </a:rPr>
              <a:t>down to </a:t>
            </a:r>
            <a:r>
              <a:rPr sz="1800" dirty="0">
                <a:latin typeface="Arial"/>
                <a:cs typeface="Arial"/>
              </a:rPr>
              <a:t>a single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summary</a:t>
            </a:r>
            <a:endParaRPr sz="18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b="1" spc="45" dirty="0">
                <a:solidFill>
                  <a:srgbClr val="873889"/>
                </a:solidFill>
                <a:latin typeface="Arial"/>
                <a:cs typeface="Arial"/>
              </a:rPr>
              <a:t>group_by() </a:t>
            </a:r>
            <a:r>
              <a:rPr sz="1800" spc="-5" dirty="0">
                <a:latin typeface="Arial"/>
                <a:cs typeface="Arial"/>
              </a:rPr>
              <a:t>performs any of the above 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group-by-group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basis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1965960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2600" spc="-5" dirty="0">
                <a:solidFill>
                  <a:srgbClr val="171717"/>
                </a:solidFill>
              </a:rPr>
              <a:t>Quick</a:t>
            </a:r>
            <a:r>
              <a:rPr sz="2600" spc="-80" dirty="0">
                <a:solidFill>
                  <a:srgbClr val="171717"/>
                </a:solidFill>
              </a:rPr>
              <a:t> </a:t>
            </a:r>
            <a:r>
              <a:rPr sz="2600" spc="-35" dirty="0">
                <a:solidFill>
                  <a:srgbClr val="171717"/>
                </a:solidFill>
              </a:rPr>
              <a:t>aside:  </a:t>
            </a:r>
            <a:r>
              <a:rPr sz="2600" spc="-45" dirty="0"/>
              <a:t>iris</a:t>
            </a:r>
            <a:r>
              <a:rPr sz="2600" spc="-35" dirty="0"/>
              <a:t> </a:t>
            </a:r>
            <a:r>
              <a:rPr sz="2600" spc="20" dirty="0"/>
              <a:t>dataset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860149" y="1610194"/>
            <a:ext cx="5882005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Included in 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20" dirty="0">
                <a:latin typeface="Arial"/>
                <a:cs typeface="Arial"/>
              </a:rPr>
              <a:t>(</a:t>
            </a:r>
            <a:r>
              <a:rPr sz="1800" b="1" spc="-20" dirty="0">
                <a:solidFill>
                  <a:srgbClr val="873889"/>
                </a:solidFill>
                <a:latin typeface="Arial"/>
                <a:cs typeface="Arial"/>
              </a:rPr>
              <a:t>iris </a:t>
            </a:r>
            <a:r>
              <a:rPr sz="1800" spc="-5" dirty="0">
                <a:latin typeface="Arial"/>
                <a:cs typeface="Arial"/>
              </a:rPr>
              <a:t>to</a:t>
            </a:r>
            <a:r>
              <a:rPr sz="1800" dirty="0">
                <a:latin typeface="Arial"/>
                <a:cs typeface="Arial"/>
              </a:rPr>
              <a:t> view)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150 observations of 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variables:</a:t>
            </a:r>
            <a:endParaRPr sz="18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Arial"/>
                <a:cs typeface="Arial"/>
              </a:rPr>
              <a:t>Iris type, </a:t>
            </a:r>
            <a:r>
              <a:rPr sz="1800" dirty="0">
                <a:latin typeface="Arial"/>
                <a:cs typeface="Arial"/>
              </a:rPr>
              <a:t>sepal </a:t>
            </a:r>
            <a:r>
              <a:rPr sz="1800" spc="-5" dirty="0">
                <a:latin typeface="Arial"/>
                <a:cs typeface="Arial"/>
              </a:rPr>
              <a:t>length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width, and petal length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width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8347" y="2902294"/>
            <a:ext cx="6327312" cy="1914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14757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85" dirty="0">
                <a:solidFill>
                  <a:srgbClr val="171717"/>
                </a:solidFill>
              </a:rPr>
              <a:t>select()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860149" y="1610194"/>
            <a:ext cx="7574280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Picks </a:t>
            </a:r>
            <a:r>
              <a:rPr sz="1800" dirty="0">
                <a:latin typeface="Arial"/>
                <a:cs typeface="Arial"/>
              </a:rPr>
              <a:t>variables </a:t>
            </a:r>
            <a:r>
              <a:rPr sz="1800" spc="-5" dirty="0">
                <a:latin typeface="Arial"/>
                <a:cs typeface="Arial"/>
              </a:rPr>
              <a:t>based on their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names</a:t>
            </a:r>
            <a:endParaRPr sz="1800">
              <a:latin typeface="Arial"/>
              <a:cs typeface="Arial"/>
            </a:endParaRPr>
          </a:p>
          <a:p>
            <a:pPr marL="374650" marR="5080" indent="-362585">
              <a:lnSpc>
                <a:spcPct val="114599"/>
              </a:lnSpc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First argument is dataframe; </a:t>
            </a:r>
            <a:r>
              <a:rPr sz="1800" dirty="0">
                <a:latin typeface="Arial"/>
                <a:cs typeface="Arial"/>
              </a:rPr>
              <a:t>subsequent </a:t>
            </a:r>
            <a:r>
              <a:rPr sz="1800" spc="-5" dirty="0">
                <a:latin typeface="Arial"/>
                <a:cs typeface="Arial"/>
              </a:rPr>
              <a:t>arguments </a:t>
            </a:r>
            <a:r>
              <a:rPr sz="1800" dirty="0">
                <a:latin typeface="Arial"/>
                <a:cs typeface="Arial"/>
              </a:rPr>
              <a:t>represent columns  </a:t>
            </a:r>
            <a:r>
              <a:rPr sz="1800" spc="-5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select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374650">
              <a:lnSpc>
                <a:spcPct val="100000"/>
              </a:lnSpc>
              <a:spcBef>
                <a:spcPts val="5"/>
              </a:spcBef>
            </a:pPr>
            <a:r>
              <a:rPr sz="1800" b="1" spc="-35" dirty="0">
                <a:solidFill>
                  <a:srgbClr val="873889"/>
                </a:solidFill>
                <a:latin typeface="Arial"/>
                <a:cs typeface="Arial"/>
              </a:rPr>
              <a:t>iris </a:t>
            </a:r>
            <a:r>
              <a:rPr sz="1800" b="1" spc="140" dirty="0">
                <a:solidFill>
                  <a:srgbClr val="873889"/>
                </a:solidFill>
                <a:latin typeface="Arial"/>
                <a:cs typeface="Arial"/>
              </a:rPr>
              <a:t>%&gt;% </a:t>
            </a:r>
            <a:r>
              <a:rPr sz="1800" b="1" spc="-10" dirty="0">
                <a:solidFill>
                  <a:srgbClr val="873889"/>
                </a:solidFill>
                <a:latin typeface="Arial"/>
                <a:cs typeface="Arial"/>
              </a:rPr>
              <a:t>select(Species, </a:t>
            </a:r>
            <a:r>
              <a:rPr sz="1800" b="1" spc="-5" dirty="0">
                <a:solidFill>
                  <a:srgbClr val="873889"/>
                </a:solidFill>
                <a:latin typeface="Arial"/>
                <a:cs typeface="Arial"/>
              </a:rPr>
              <a:t>Petal.Length,</a:t>
            </a:r>
            <a:r>
              <a:rPr sz="1800" b="1" spc="-114" dirty="0">
                <a:solidFill>
                  <a:srgbClr val="87388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873889"/>
                </a:solidFill>
                <a:latin typeface="Arial"/>
                <a:cs typeface="Arial"/>
              </a:rPr>
              <a:t>Petal.Width)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2972" y="3543667"/>
            <a:ext cx="2993568" cy="734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8139" y="3448618"/>
            <a:ext cx="2655669" cy="9244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2571750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  <a:tabLst>
                <a:tab pos="1645920" algn="l"/>
              </a:tabLst>
            </a:pPr>
            <a:r>
              <a:rPr sz="2600" spc="285" dirty="0">
                <a:solidFill>
                  <a:srgbClr val="171717"/>
                </a:solidFill>
              </a:rPr>
              <a:t>select()	</a:t>
            </a:r>
            <a:r>
              <a:rPr sz="2600" spc="40" dirty="0">
                <a:solidFill>
                  <a:srgbClr val="171717"/>
                </a:solidFill>
              </a:rPr>
              <a:t>+  </a:t>
            </a:r>
            <a:r>
              <a:rPr sz="2600" spc="-5" dirty="0"/>
              <a:t>helper</a:t>
            </a:r>
            <a:r>
              <a:rPr sz="2600" spc="-75" dirty="0"/>
              <a:t> </a:t>
            </a:r>
            <a:r>
              <a:rPr sz="2600" spc="-20" dirty="0"/>
              <a:t>functions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765048" y="1650199"/>
            <a:ext cx="6887209" cy="175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Helper functions </a:t>
            </a:r>
            <a:r>
              <a:rPr sz="1800" dirty="0">
                <a:latin typeface="Arial"/>
                <a:cs typeface="Arial"/>
              </a:rPr>
              <a:t>you can </a:t>
            </a:r>
            <a:r>
              <a:rPr sz="1800" spc="-5" dirty="0">
                <a:latin typeface="Arial"/>
                <a:cs typeface="Arial"/>
              </a:rPr>
              <a:t>use within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b="1" spc="175" dirty="0">
                <a:solidFill>
                  <a:srgbClr val="873889"/>
                </a:solidFill>
                <a:latin typeface="Arial"/>
                <a:cs typeface="Arial"/>
              </a:rPr>
              <a:t>select()</a:t>
            </a:r>
            <a:r>
              <a:rPr sz="1800" spc="17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1890"/>
              </a:spcBef>
              <a:tabLst>
                <a:tab pos="469265" algn="l"/>
                <a:tab pos="260604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b="1" spc="140" dirty="0">
                <a:solidFill>
                  <a:srgbClr val="873889"/>
                </a:solidFill>
                <a:latin typeface="Arial"/>
                <a:cs typeface="Arial"/>
              </a:rPr>
              <a:t>starts_with(“a”)	</a:t>
            </a:r>
            <a:r>
              <a:rPr sz="1800" dirty="0">
                <a:latin typeface="Arial"/>
                <a:cs typeface="Arial"/>
              </a:rPr>
              <a:t>matches </a:t>
            </a:r>
            <a:r>
              <a:rPr sz="1800" spc="-5" dirty="0">
                <a:latin typeface="Arial"/>
                <a:cs typeface="Arial"/>
              </a:rPr>
              <a:t>names that begin with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“a”</a:t>
            </a:r>
            <a:endParaRPr sz="18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315"/>
              </a:spcBef>
              <a:tabLst>
                <a:tab pos="469265" algn="l"/>
                <a:tab pos="235458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b="1" spc="75" dirty="0">
                <a:solidFill>
                  <a:srgbClr val="873889"/>
                </a:solidFill>
                <a:latin typeface="Arial"/>
                <a:cs typeface="Arial"/>
              </a:rPr>
              <a:t>ends_with(“z”)	</a:t>
            </a:r>
            <a:r>
              <a:rPr sz="1800" dirty="0">
                <a:latin typeface="Arial"/>
                <a:cs typeface="Arial"/>
              </a:rPr>
              <a:t>matches </a:t>
            </a:r>
            <a:r>
              <a:rPr sz="1800" spc="-5" dirty="0">
                <a:latin typeface="Arial"/>
                <a:cs typeface="Arial"/>
              </a:rPr>
              <a:t>names that begin with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“z”</a:t>
            </a:r>
            <a:endParaRPr sz="18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b="1" spc="105" dirty="0">
                <a:solidFill>
                  <a:srgbClr val="873889"/>
                </a:solidFill>
                <a:latin typeface="Arial"/>
                <a:cs typeface="Arial"/>
              </a:rPr>
              <a:t>contains(“lady”) </a:t>
            </a:r>
            <a:r>
              <a:rPr sz="1800" dirty="0">
                <a:latin typeface="Arial"/>
                <a:cs typeface="Arial"/>
              </a:rPr>
              <a:t>matches </a:t>
            </a:r>
            <a:r>
              <a:rPr sz="1800" spc="-5" dirty="0">
                <a:latin typeface="Arial"/>
                <a:cs typeface="Arial"/>
              </a:rPr>
              <a:t>names that </a:t>
            </a:r>
            <a:r>
              <a:rPr sz="1800" dirty="0">
                <a:latin typeface="Arial"/>
                <a:cs typeface="Arial"/>
              </a:rPr>
              <a:t>contain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“lady”</a:t>
            </a:r>
            <a:endParaRPr sz="18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b="1" spc="20" dirty="0">
                <a:solidFill>
                  <a:srgbClr val="873889"/>
                </a:solidFill>
                <a:latin typeface="Arial"/>
                <a:cs typeface="Arial"/>
              </a:rPr>
              <a:t>matches(&lt;regex&gt;) </a:t>
            </a:r>
            <a:r>
              <a:rPr sz="1800" spc="-5" dirty="0">
                <a:latin typeface="Arial"/>
                <a:cs typeface="Arial"/>
              </a:rPr>
              <a:t>allows </a:t>
            </a:r>
            <a:r>
              <a:rPr sz="180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to do </a:t>
            </a:r>
            <a:r>
              <a:rPr sz="1800" dirty="0">
                <a:latin typeface="Arial"/>
                <a:cs typeface="Arial"/>
              </a:rPr>
              <a:t>regex matching </a:t>
            </a:r>
            <a:r>
              <a:rPr sz="1800" spc="-5" dirty="0">
                <a:latin typeface="Arial"/>
                <a:cs typeface="Arial"/>
              </a:rPr>
              <a:t>on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28943" y="3630892"/>
            <a:ext cx="2886069" cy="1294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16573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70" dirty="0">
                <a:solidFill>
                  <a:srgbClr val="171717"/>
                </a:solidFill>
              </a:rPr>
              <a:t>arrange()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860149" y="1610194"/>
            <a:ext cx="7318375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Changes the ordering 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rows</a:t>
            </a:r>
          </a:p>
          <a:p>
            <a:pPr marL="374650" marR="5080" indent="-362585">
              <a:lnSpc>
                <a:spcPct val="114599"/>
              </a:lnSpc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First argument is the dataframe, </a:t>
            </a:r>
            <a:r>
              <a:rPr sz="1800" dirty="0">
                <a:latin typeface="Arial"/>
                <a:cs typeface="Arial"/>
              </a:rPr>
              <a:t>subsequent </a:t>
            </a:r>
            <a:r>
              <a:rPr sz="1800" spc="-5" dirty="0">
                <a:latin typeface="Arial"/>
                <a:cs typeface="Arial"/>
              </a:rPr>
              <a:t>arguments are </a:t>
            </a:r>
            <a:r>
              <a:rPr sz="1800" dirty="0">
                <a:latin typeface="Arial"/>
                <a:cs typeface="Arial"/>
              </a:rPr>
              <a:t>columns  </a:t>
            </a:r>
            <a:r>
              <a:rPr sz="1800" spc="-5" dirty="0">
                <a:latin typeface="Arial"/>
                <a:cs typeface="Arial"/>
              </a:rPr>
              <a:t>and/or expressions used to </a:t>
            </a:r>
            <a:r>
              <a:rPr sz="1800" dirty="0">
                <a:latin typeface="Arial"/>
                <a:cs typeface="Arial"/>
              </a:rPr>
              <a:t>re-arrange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dataframe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Note: default is ascending order, and NA’s are always at 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end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74650">
              <a:lnSpc>
                <a:spcPct val="100000"/>
              </a:lnSpc>
              <a:spcBef>
                <a:spcPts val="5"/>
              </a:spcBef>
            </a:pPr>
            <a:r>
              <a:rPr sz="1800" b="1" spc="310" dirty="0">
                <a:solidFill>
                  <a:srgbClr val="873889"/>
                </a:solidFill>
                <a:latin typeface="Arial"/>
                <a:cs typeface="Arial"/>
              </a:rPr>
              <a:t>iris </a:t>
            </a:r>
            <a:r>
              <a:rPr sz="1800" b="1" spc="-434" dirty="0">
                <a:solidFill>
                  <a:srgbClr val="873889"/>
                </a:solidFill>
                <a:latin typeface="Arial"/>
                <a:cs typeface="Arial"/>
              </a:rPr>
              <a:t>%&gt;% </a:t>
            </a:r>
            <a:r>
              <a:rPr lang="it-IT" sz="1800" b="1" spc="-434" dirty="0" smtClean="0">
                <a:solidFill>
                  <a:srgbClr val="873889"/>
                </a:solidFill>
                <a:latin typeface="Arial"/>
                <a:cs typeface="Arial"/>
              </a:rPr>
              <a:t>    	</a:t>
            </a:r>
            <a:r>
              <a:rPr sz="1800" b="1" spc="75" dirty="0" smtClean="0">
                <a:solidFill>
                  <a:srgbClr val="873889"/>
                </a:solidFill>
                <a:latin typeface="Arial"/>
                <a:cs typeface="Arial"/>
              </a:rPr>
              <a:t>arrange(</a:t>
            </a:r>
            <a:r>
              <a:rPr sz="1800" b="1" spc="75" dirty="0" err="1" smtClean="0">
                <a:solidFill>
                  <a:srgbClr val="873889"/>
                </a:solidFill>
                <a:latin typeface="Arial"/>
                <a:cs typeface="Arial"/>
              </a:rPr>
              <a:t>Sepal.Length</a:t>
            </a:r>
            <a:r>
              <a:rPr sz="1800" b="1" spc="75" dirty="0">
                <a:solidFill>
                  <a:srgbClr val="873889"/>
                </a:solidFill>
                <a:latin typeface="Arial"/>
                <a:cs typeface="Arial"/>
              </a:rPr>
              <a:t>,</a:t>
            </a:r>
            <a:r>
              <a:rPr sz="1800" b="1" spc="100" dirty="0">
                <a:solidFill>
                  <a:srgbClr val="873889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873889"/>
                </a:solidFill>
                <a:latin typeface="Arial"/>
                <a:cs typeface="Arial"/>
              </a:rPr>
              <a:t>Sepal.Width)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4844" y="3679717"/>
            <a:ext cx="3746542" cy="919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08090" y="3679717"/>
            <a:ext cx="4245416" cy="919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21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54424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13176" y="346243"/>
            <a:ext cx="784363" cy="624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8832" y="1236005"/>
            <a:ext cx="4586335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275">
              <a:lnSpc>
                <a:spcPts val="11320"/>
              </a:lnSpc>
              <a:spcBef>
                <a:spcPts val="100"/>
              </a:spcBef>
            </a:pPr>
            <a:r>
              <a:rPr spc="-100" dirty="0"/>
              <a:t>Hello!</a:t>
            </a:r>
          </a:p>
          <a:p>
            <a:pPr marL="168275">
              <a:lnSpc>
                <a:spcPts val="4120"/>
              </a:lnSpc>
            </a:pPr>
            <a:r>
              <a:rPr sz="3600" b="0" dirty="0">
                <a:solidFill>
                  <a:srgbClr val="171717"/>
                </a:solidFill>
                <a:latin typeface="Arial"/>
                <a:cs typeface="Arial"/>
              </a:rPr>
              <a:t>Welcome </a:t>
            </a:r>
            <a:r>
              <a:rPr sz="3600" b="0" spc="90" dirty="0">
                <a:solidFill>
                  <a:srgbClr val="171717"/>
                </a:solidFill>
                <a:latin typeface="Arial"/>
                <a:cs typeface="Arial"/>
              </a:rPr>
              <a:t>to</a:t>
            </a:r>
            <a:r>
              <a:rPr sz="3600" b="0" spc="-7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600" b="0" dirty="0" smtClean="0">
                <a:solidFill>
                  <a:srgbClr val="171717"/>
                </a:solidFill>
                <a:latin typeface="Arial"/>
                <a:cs typeface="Arial"/>
              </a:rPr>
              <a:t>R-Ladies</a:t>
            </a:r>
            <a:r>
              <a:rPr lang="it-IT" sz="3600" b="0" dirty="0" smtClean="0">
                <a:solidFill>
                  <a:srgbClr val="171717"/>
                </a:solidFill>
                <a:latin typeface="Arial"/>
                <a:cs typeface="Arial"/>
              </a:rPr>
              <a:t> Bari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9998" y="1874856"/>
            <a:ext cx="1393797" cy="1393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14757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00" dirty="0">
                <a:solidFill>
                  <a:srgbClr val="171717"/>
                </a:solidFill>
              </a:rPr>
              <a:t>filter()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860149" y="1610194"/>
            <a:ext cx="7686675" cy="1613646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Allows pointed </a:t>
            </a:r>
            <a:r>
              <a:rPr sz="1800" dirty="0">
                <a:latin typeface="Arial"/>
                <a:cs typeface="Arial"/>
              </a:rPr>
              <a:t>selection </a:t>
            </a:r>
            <a:r>
              <a:rPr sz="1800" spc="-5" dirty="0">
                <a:latin typeface="Arial"/>
                <a:cs typeface="Arial"/>
              </a:rPr>
              <a:t>based on given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criteria</a:t>
            </a:r>
          </a:p>
          <a:p>
            <a:pPr marL="374650" marR="5080" indent="-362585">
              <a:lnSpc>
                <a:spcPct val="114599"/>
              </a:lnSpc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First argument is the dataframe, </a:t>
            </a:r>
            <a:r>
              <a:rPr sz="1800" dirty="0">
                <a:latin typeface="Arial"/>
                <a:cs typeface="Arial"/>
              </a:rPr>
              <a:t>subsequent </a:t>
            </a:r>
            <a:r>
              <a:rPr sz="1800" spc="-5" dirty="0">
                <a:latin typeface="Arial"/>
                <a:cs typeface="Arial"/>
              </a:rPr>
              <a:t>arguments are expressions  used to filter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dataframe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R="2414905" algn="ctr">
              <a:lnSpc>
                <a:spcPct val="100000"/>
              </a:lnSpc>
              <a:spcBef>
                <a:spcPts val="5"/>
              </a:spcBef>
            </a:pPr>
            <a:r>
              <a:rPr sz="1800" b="1" spc="310" dirty="0">
                <a:solidFill>
                  <a:srgbClr val="873889"/>
                </a:solidFill>
                <a:latin typeface="Arial"/>
                <a:cs typeface="Arial"/>
              </a:rPr>
              <a:t>iris </a:t>
            </a:r>
            <a:r>
              <a:rPr sz="1800" b="1" spc="-434" dirty="0" smtClean="0">
                <a:solidFill>
                  <a:srgbClr val="873889"/>
                </a:solidFill>
                <a:latin typeface="Arial"/>
                <a:cs typeface="Arial"/>
              </a:rPr>
              <a:t>%&gt;%</a:t>
            </a:r>
            <a:r>
              <a:rPr lang="it-IT" sz="1800" b="1" spc="-434" dirty="0" smtClean="0">
                <a:solidFill>
                  <a:srgbClr val="873889"/>
                </a:solidFill>
                <a:latin typeface="Arial"/>
                <a:cs typeface="Arial"/>
              </a:rPr>
              <a:t>	</a:t>
            </a:r>
            <a:r>
              <a:rPr sz="1800" b="1" spc="-434" dirty="0" smtClean="0">
                <a:solidFill>
                  <a:srgbClr val="873889"/>
                </a:solidFill>
                <a:latin typeface="Arial"/>
                <a:cs typeface="Arial"/>
              </a:rPr>
              <a:t> </a:t>
            </a:r>
            <a:r>
              <a:rPr sz="1800" b="1" spc="175" dirty="0">
                <a:solidFill>
                  <a:srgbClr val="873889"/>
                </a:solidFill>
                <a:latin typeface="Arial"/>
                <a:cs typeface="Arial"/>
              </a:rPr>
              <a:t>filter(Species </a:t>
            </a:r>
            <a:r>
              <a:rPr sz="1800" b="1" spc="-65" dirty="0">
                <a:solidFill>
                  <a:srgbClr val="873889"/>
                </a:solidFill>
                <a:latin typeface="Arial"/>
                <a:cs typeface="Arial"/>
              </a:rPr>
              <a:t>==</a:t>
            </a:r>
            <a:r>
              <a:rPr sz="1800" b="1" spc="295" dirty="0">
                <a:solidFill>
                  <a:srgbClr val="873889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873889"/>
                </a:solidFill>
                <a:latin typeface="Arial"/>
                <a:cs typeface="Arial"/>
              </a:rPr>
              <a:t>“setosa”)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6090" y="4450544"/>
            <a:ext cx="1178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Arial"/>
                <a:cs typeface="Arial"/>
              </a:rPr>
              <a:t>nrow </a:t>
            </a:r>
            <a:r>
              <a:rPr sz="1800" spc="25" dirty="0">
                <a:latin typeface="Arial"/>
                <a:cs typeface="Arial"/>
              </a:rPr>
              <a:t>=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1437" y="4450544"/>
            <a:ext cx="1050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Arial"/>
                <a:cs typeface="Arial"/>
              </a:rPr>
              <a:t>nrow </a:t>
            </a:r>
            <a:r>
              <a:rPr sz="1800" spc="25" dirty="0">
                <a:latin typeface="Arial"/>
                <a:cs typeface="Arial"/>
              </a:rPr>
              <a:t>=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2972" y="3543667"/>
            <a:ext cx="2993568" cy="734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92589" y="3531245"/>
            <a:ext cx="3226793" cy="7592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1857375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  <a:tabLst>
                <a:tab pos="1645920" algn="l"/>
              </a:tabLst>
            </a:pPr>
            <a:r>
              <a:rPr sz="2600" spc="505" dirty="0">
                <a:solidFill>
                  <a:srgbClr val="171717"/>
                </a:solidFill>
              </a:rPr>
              <a:t>filter(</a:t>
            </a:r>
            <a:r>
              <a:rPr sz="2600" spc="475" dirty="0">
                <a:solidFill>
                  <a:srgbClr val="171717"/>
                </a:solidFill>
              </a:rPr>
              <a:t>)</a:t>
            </a:r>
            <a:r>
              <a:rPr sz="2600" dirty="0">
                <a:solidFill>
                  <a:srgbClr val="171717"/>
                </a:solidFill>
              </a:rPr>
              <a:t>	</a:t>
            </a:r>
            <a:r>
              <a:rPr sz="2600" spc="25" dirty="0">
                <a:solidFill>
                  <a:srgbClr val="171717"/>
                </a:solidFill>
              </a:rPr>
              <a:t>+  </a:t>
            </a:r>
            <a:r>
              <a:rPr sz="2600" spc="-15" dirty="0"/>
              <a:t>booleans</a:t>
            </a:r>
            <a:endParaRPr sz="2600"/>
          </a:p>
        </p:txBody>
      </p:sp>
      <p:sp>
        <p:nvSpPr>
          <p:cNvPr id="5" name="object 5"/>
          <p:cNvSpPr/>
          <p:nvPr/>
        </p:nvSpPr>
        <p:spPr>
          <a:xfrm>
            <a:off x="1687769" y="1493781"/>
            <a:ext cx="6256107" cy="35047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2346960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2600" spc="-5" dirty="0">
                <a:solidFill>
                  <a:srgbClr val="171717"/>
                </a:solidFill>
              </a:rPr>
              <a:t>Quick </a:t>
            </a:r>
            <a:r>
              <a:rPr sz="2600" spc="-35" dirty="0">
                <a:solidFill>
                  <a:srgbClr val="171717"/>
                </a:solidFill>
              </a:rPr>
              <a:t>aside:  </a:t>
            </a:r>
            <a:r>
              <a:rPr sz="2600" spc="-15" dirty="0"/>
              <a:t>Missing</a:t>
            </a:r>
            <a:r>
              <a:rPr sz="2600" spc="-80" dirty="0"/>
              <a:t> </a:t>
            </a:r>
            <a:r>
              <a:rPr sz="2600" spc="-30" dirty="0"/>
              <a:t>values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860149" y="1610194"/>
            <a:ext cx="7775575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NA </a:t>
            </a:r>
            <a:r>
              <a:rPr sz="1800" dirty="0">
                <a:latin typeface="Arial"/>
                <a:cs typeface="Arial"/>
              </a:rPr>
              <a:t>represents a missing (unknown)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Comparisons involve unknown </a:t>
            </a:r>
            <a:r>
              <a:rPr sz="1800" dirty="0">
                <a:latin typeface="Arial"/>
                <a:cs typeface="Arial"/>
              </a:rPr>
              <a:t>values </a:t>
            </a:r>
            <a:r>
              <a:rPr sz="1800" spc="-5" dirty="0">
                <a:latin typeface="Arial"/>
                <a:cs typeface="Arial"/>
              </a:rPr>
              <a:t>typically </a:t>
            </a:r>
            <a:r>
              <a:rPr sz="1800" dirty="0">
                <a:latin typeface="Arial"/>
                <a:cs typeface="Arial"/>
              </a:rPr>
              <a:t>result </a:t>
            </a:r>
            <a:r>
              <a:rPr sz="1800" spc="-5" dirty="0">
                <a:latin typeface="Arial"/>
                <a:cs typeface="Arial"/>
              </a:rPr>
              <a:t>in unknown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see </a:t>
            </a:r>
            <a:r>
              <a:rPr sz="1800" spc="-5" dirty="0">
                <a:latin typeface="Arial"/>
                <a:cs typeface="Arial"/>
              </a:rPr>
              <a:t>whether </a:t>
            </a:r>
            <a:r>
              <a:rPr sz="1800" dirty="0">
                <a:latin typeface="Arial"/>
                <a:cs typeface="Arial"/>
              </a:rPr>
              <a:t>a value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missing, </a:t>
            </a:r>
            <a:r>
              <a:rPr sz="1800" spc="-5" dirty="0">
                <a:latin typeface="Arial"/>
                <a:cs typeface="Arial"/>
              </a:rPr>
              <a:t>use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b="1" spc="225" dirty="0">
                <a:solidFill>
                  <a:srgbClr val="873889"/>
                </a:solidFill>
                <a:latin typeface="Arial"/>
                <a:cs typeface="Arial"/>
              </a:rPr>
              <a:t>is.na()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b="1" spc="345" dirty="0">
                <a:solidFill>
                  <a:srgbClr val="873889"/>
                </a:solidFill>
                <a:latin typeface="Arial"/>
                <a:cs typeface="Arial"/>
              </a:rPr>
              <a:t>filter()</a:t>
            </a:r>
            <a:r>
              <a:rPr sz="1800" b="1" spc="-50" dirty="0">
                <a:solidFill>
                  <a:srgbClr val="873889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only includes </a:t>
            </a:r>
            <a:r>
              <a:rPr sz="1800" dirty="0">
                <a:latin typeface="Arial"/>
                <a:cs typeface="Arial"/>
              </a:rPr>
              <a:t>rows </a:t>
            </a:r>
            <a:r>
              <a:rPr sz="1800" spc="-5" dirty="0">
                <a:latin typeface="Arial"/>
                <a:cs typeface="Arial"/>
              </a:rPr>
              <a:t>where the </a:t>
            </a:r>
            <a:r>
              <a:rPr sz="1800" dirty="0">
                <a:latin typeface="Arial"/>
                <a:cs typeface="Arial"/>
              </a:rPr>
              <a:t>condition </a:t>
            </a:r>
            <a:r>
              <a:rPr sz="1800" spc="-5" dirty="0">
                <a:latin typeface="Arial"/>
                <a:cs typeface="Arial"/>
              </a:rPr>
              <a:t>is true </a:t>
            </a:r>
            <a:r>
              <a:rPr sz="1800" dirty="0">
                <a:latin typeface="Arial"/>
                <a:cs typeface="Arial"/>
              </a:rPr>
              <a:t>(not </a:t>
            </a:r>
            <a:r>
              <a:rPr sz="1800" spc="-5" dirty="0">
                <a:latin typeface="Arial"/>
                <a:cs typeface="Arial"/>
              </a:rPr>
              <a:t>false or NA)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9019" y="3035968"/>
            <a:ext cx="4029616" cy="1985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14757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40" dirty="0">
                <a:solidFill>
                  <a:srgbClr val="171717"/>
                </a:solidFill>
              </a:rPr>
              <a:t>mutate()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860149" y="1610194"/>
            <a:ext cx="7832090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Creates new </a:t>
            </a:r>
            <a:r>
              <a:rPr sz="1800" dirty="0">
                <a:latin typeface="Arial"/>
                <a:cs typeface="Arial"/>
              </a:rPr>
              <a:t>variables </a:t>
            </a:r>
            <a:r>
              <a:rPr sz="1800" spc="-5" dirty="0">
                <a:latin typeface="Arial"/>
                <a:cs typeface="Arial"/>
              </a:rPr>
              <a:t>from existing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ones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Note: </a:t>
            </a:r>
            <a:r>
              <a:rPr sz="1800" dirty="0">
                <a:latin typeface="Arial"/>
                <a:cs typeface="Arial"/>
              </a:rPr>
              <a:t>columns created </a:t>
            </a:r>
            <a:r>
              <a:rPr sz="1800" spc="-5" dirty="0">
                <a:latin typeface="Arial"/>
                <a:cs typeface="Arial"/>
              </a:rPr>
              <a:t>with </a:t>
            </a:r>
            <a:r>
              <a:rPr sz="1800" b="1" spc="95" dirty="0">
                <a:solidFill>
                  <a:srgbClr val="873889"/>
                </a:solidFill>
                <a:latin typeface="Arial"/>
                <a:cs typeface="Arial"/>
              </a:rPr>
              <a:t>mutate() </a:t>
            </a:r>
            <a:r>
              <a:rPr sz="1800" spc="-5" dirty="0">
                <a:latin typeface="Arial"/>
                <a:cs typeface="Arial"/>
              </a:rPr>
              <a:t>are always added to end of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dataset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R="53340" algn="ctr">
              <a:lnSpc>
                <a:spcPct val="100000"/>
              </a:lnSpc>
            </a:pPr>
            <a:r>
              <a:rPr sz="1800" b="1" spc="310" dirty="0">
                <a:solidFill>
                  <a:srgbClr val="873889"/>
                </a:solidFill>
                <a:latin typeface="Arial"/>
                <a:cs typeface="Arial"/>
              </a:rPr>
              <a:t>iris </a:t>
            </a:r>
            <a:r>
              <a:rPr sz="1800" b="1" spc="-434" dirty="0" smtClean="0">
                <a:solidFill>
                  <a:srgbClr val="873889"/>
                </a:solidFill>
                <a:latin typeface="Arial"/>
                <a:cs typeface="Arial"/>
              </a:rPr>
              <a:t>%&gt;%</a:t>
            </a:r>
            <a:r>
              <a:rPr lang="it-IT" sz="1800" b="1" spc="-434" dirty="0" smtClean="0">
                <a:solidFill>
                  <a:srgbClr val="873889"/>
                </a:solidFill>
                <a:latin typeface="Arial"/>
                <a:cs typeface="Arial"/>
              </a:rPr>
              <a:t>	</a:t>
            </a:r>
            <a:r>
              <a:rPr sz="1800" b="1" spc="-434" dirty="0" smtClean="0">
                <a:solidFill>
                  <a:srgbClr val="873889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873889"/>
                </a:solidFill>
                <a:latin typeface="Arial"/>
                <a:cs typeface="Arial"/>
              </a:rPr>
              <a:t>mutate(petal_area </a:t>
            </a:r>
            <a:r>
              <a:rPr sz="1800" b="1" spc="-65" dirty="0">
                <a:solidFill>
                  <a:srgbClr val="873889"/>
                </a:solidFill>
                <a:latin typeface="Arial"/>
                <a:cs typeface="Arial"/>
              </a:rPr>
              <a:t>= </a:t>
            </a:r>
            <a:r>
              <a:rPr sz="1800" b="1" spc="85" dirty="0">
                <a:solidFill>
                  <a:srgbClr val="873889"/>
                </a:solidFill>
                <a:latin typeface="Arial"/>
                <a:cs typeface="Arial"/>
              </a:rPr>
              <a:t>Petal.Length </a:t>
            </a:r>
            <a:r>
              <a:rPr sz="1800" b="1" spc="285" dirty="0">
                <a:solidFill>
                  <a:srgbClr val="873889"/>
                </a:solidFill>
                <a:latin typeface="Arial"/>
                <a:cs typeface="Arial"/>
              </a:rPr>
              <a:t>*</a:t>
            </a:r>
            <a:r>
              <a:rPr sz="1800" b="1" spc="445" dirty="0">
                <a:solidFill>
                  <a:srgbClr val="873889"/>
                </a:solidFill>
                <a:latin typeface="Arial"/>
                <a:cs typeface="Arial"/>
              </a:rPr>
              <a:t> </a:t>
            </a:r>
            <a:r>
              <a:rPr sz="1800" b="1" spc="114" dirty="0">
                <a:solidFill>
                  <a:srgbClr val="873889"/>
                </a:solidFill>
                <a:latin typeface="Arial"/>
                <a:cs typeface="Arial"/>
              </a:rPr>
              <a:t>Petal.Width)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0648" y="3543667"/>
            <a:ext cx="2993568" cy="734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3116" y="3482168"/>
            <a:ext cx="4472990" cy="857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2586355" cy="82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40" dirty="0">
                <a:solidFill>
                  <a:srgbClr val="171717"/>
                </a:solidFill>
              </a:rPr>
              <a:t>mutate()</a:t>
            </a:r>
            <a:endParaRPr sz="2600"/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spc="-15" dirty="0"/>
              <a:t>Useful</a:t>
            </a:r>
            <a:r>
              <a:rPr sz="2600" spc="-55" dirty="0"/>
              <a:t> </a:t>
            </a:r>
            <a:r>
              <a:rPr sz="2600" spc="-20" dirty="0"/>
              <a:t>functions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860149" y="1610194"/>
            <a:ext cx="4812030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Arithmetic operators </a:t>
            </a:r>
            <a:r>
              <a:rPr sz="1800" dirty="0">
                <a:latin typeface="Arial"/>
                <a:cs typeface="Arial"/>
              </a:rPr>
              <a:t>(+, -, </a:t>
            </a:r>
            <a:r>
              <a:rPr sz="1800" spc="-5" dirty="0">
                <a:latin typeface="Arial"/>
                <a:cs typeface="Arial"/>
              </a:rPr>
              <a:t>*, /,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^)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Log functions </a:t>
            </a:r>
            <a:r>
              <a:rPr sz="1800" dirty="0">
                <a:latin typeface="Arial"/>
                <a:cs typeface="Arial"/>
              </a:rPr>
              <a:t>(like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b="1" spc="125" dirty="0">
                <a:solidFill>
                  <a:srgbClr val="873889"/>
                </a:solidFill>
                <a:latin typeface="Arial"/>
                <a:cs typeface="Arial"/>
              </a:rPr>
              <a:t>log10()</a:t>
            </a:r>
            <a:r>
              <a:rPr sz="1800" spc="12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Offsets like </a:t>
            </a:r>
            <a:r>
              <a:rPr sz="1800" b="1" spc="185" dirty="0">
                <a:solidFill>
                  <a:srgbClr val="873889"/>
                </a:solidFill>
                <a:latin typeface="Arial"/>
                <a:cs typeface="Arial"/>
              </a:rPr>
              <a:t>lead()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b="1" spc="220" dirty="0">
                <a:solidFill>
                  <a:srgbClr val="873889"/>
                </a:solidFill>
                <a:latin typeface="Arial"/>
                <a:cs typeface="Arial"/>
              </a:rPr>
              <a:t>lag()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Logical </a:t>
            </a:r>
            <a:r>
              <a:rPr sz="1800" dirty="0">
                <a:latin typeface="Arial"/>
                <a:cs typeface="Arial"/>
              </a:rPr>
              <a:t>comparisons (&lt;, </a:t>
            </a:r>
            <a:r>
              <a:rPr sz="1800" spc="-5" dirty="0">
                <a:latin typeface="Arial"/>
                <a:cs typeface="Arial"/>
              </a:rPr>
              <a:t>&lt;=, &gt;, &gt;=,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!=)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Ifelse </a:t>
            </a:r>
            <a:r>
              <a:rPr sz="1800" dirty="0">
                <a:latin typeface="Arial"/>
                <a:cs typeface="Arial"/>
              </a:rPr>
              <a:t>statements (if </a:t>
            </a:r>
            <a:r>
              <a:rPr sz="1800" spc="-5" dirty="0">
                <a:latin typeface="Arial"/>
                <a:cs typeface="Arial"/>
              </a:rPr>
              <a:t>this, then this, else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this)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Cumulative and </a:t>
            </a:r>
            <a:r>
              <a:rPr sz="1800" dirty="0">
                <a:latin typeface="Arial"/>
                <a:cs typeface="Arial"/>
              </a:rPr>
              <a:t>rolling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aggregates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Ranking </a:t>
            </a:r>
            <a:r>
              <a:rPr sz="1800" dirty="0">
                <a:latin typeface="Arial"/>
                <a:cs typeface="Arial"/>
              </a:rPr>
              <a:t>(like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250" dirty="0">
                <a:solidFill>
                  <a:srgbClr val="873889"/>
                </a:solidFill>
                <a:latin typeface="Arial"/>
                <a:cs typeface="Arial"/>
              </a:rPr>
              <a:t>ntile()</a:t>
            </a:r>
            <a:r>
              <a:rPr sz="1800" spc="25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2609215" cy="82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8505" algn="l"/>
              </a:tabLst>
            </a:pPr>
            <a:r>
              <a:rPr sz="2600" spc="65" dirty="0">
                <a:solidFill>
                  <a:srgbClr val="171717"/>
                </a:solidFill>
              </a:rPr>
              <a:t>group_by(</a:t>
            </a:r>
            <a:r>
              <a:rPr sz="2600" spc="45" dirty="0">
                <a:solidFill>
                  <a:srgbClr val="171717"/>
                </a:solidFill>
              </a:rPr>
              <a:t>)</a:t>
            </a:r>
            <a:r>
              <a:rPr sz="2600" dirty="0">
                <a:solidFill>
                  <a:srgbClr val="171717"/>
                </a:solidFill>
              </a:rPr>
              <a:t>	</a:t>
            </a:r>
            <a:r>
              <a:rPr sz="2600" spc="-5" dirty="0">
                <a:solidFill>
                  <a:srgbClr val="171717"/>
                </a:solidFill>
              </a:rPr>
              <a:t>and</a:t>
            </a:r>
            <a:endParaRPr sz="2600"/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spc="15" dirty="0"/>
              <a:t>summarise()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860149" y="1610194"/>
            <a:ext cx="6674484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group_by applies dplyr </a:t>
            </a:r>
            <a:r>
              <a:rPr sz="1800" dirty="0">
                <a:latin typeface="Arial"/>
                <a:cs typeface="Arial"/>
              </a:rPr>
              <a:t>verbs </a:t>
            </a:r>
            <a:r>
              <a:rPr sz="1800" spc="-5" dirty="0">
                <a:latin typeface="Arial"/>
                <a:cs typeface="Arial"/>
              </a:rPr>
              <a:t>by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group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summarise reduces multiple values </a:t>
            </a:r>
            <a:r>
              <a:rPr sz="1800" spc="-5" dirty="0">
                <a:latin typeface="Arial"/>
                <a:cs typeface="Arial"/>
              </a:rPr>
              <a:t>down to </a:t>
            </a:r>
            <a:r>
              <a:rPr sz="1800" dirty="0">
                <a:latin typeface="Arial"/>
                <a:cs typeface="Arial"/>
              </a:rPr>
              <a:t>a single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summary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374650">
              <a:lnSpc>
                <a:spcPct val="100000"/>
              </a:lnSpc>
            </a:pPr>
            <a:r>
              <a:rPr sz="1800" b="1" spc="310" dirty="0">
                <a:solidFill>
                  <a:srgbClr val="873889"/>
                </a:solidFill>
                <a:latin typeface="Arial"/>
                <a:cs typeface="Arial"/>
              </a:rPr>
              <a:t>iris</a:t>
            </a:r>
            <a:r>
              <a:rPr sz="1800" b="1" spc="480" dirty="0">
                <a:solidFill>
                  <a:srgbClr val="873889"/>
                </a:solidFill>
                <a:latin typeface="Arial"/>
                <a:cs typeface="Arial"/>
              </a:rPr>
              <a:t> </a:t>
            </a:r>
            <a:r>
              <a:rPr sz="1800" b="1" spc="-434" dirty="0">
                <a:solidFill>
                  <a:srgbClr val="873889"/>
                </a:solidFill>
                <a:latin typeface="Arial"/>
                <a:cs typeface="Arial"/>
              </a:rPr>
              <a:t>%&gt;%</a:t>
            </a:r>
            <a:endParaRPr sz="1800">
              <a:latin typeface="Arial"/>
              <a:cs typeface="Arial"/>
            </a:endParaRPr>
          </a:p>
          <a:p>
            <a:pPr marL="831850" marR="191135">
              <a:lnSpc>
                <a:spcPct val="114599"/>
              </a:lnSpc>
            </a:pPr>
            <a:r>
              <a:rPr sz="1800" b="1" spc="30" dirty="0">
                <a:solidFill>
                  <a:srgbClr val="873889"/>
                </a:solidFill>
                <a:latin typeface="Arial"/>
                <a:cs typeface="Arial"/>
              </a:rPr>
              <a:t>group_by(Species) </a:t>
            </a:r>
            <a:r>
              <a:rPr sz="1800" b="1" spc="-434" dirty="0">
                <a:solidFill>
                  <a:srgbClr val="873889"/>
                </a:solidFill>
                <a:latin typeface="Arial"/>
                <a:cs typeface="Arial"/>
              </a:rPr>
              <a:t>%&gt;%  </a:t>
            </a:r>
            <a:r>
              <a:rPr sz="1800" b="1" spc="20" dirty="0">
                <a:solidFill>
                  <a:srgbClr val="873889"/>
                </a:solidFill>
                <a:latin typeface="Arial"/>
                <a:cs typeface="Arial"/>
              </a:rPr>
              <a:t>summarise(avg_petal_width </a:t>
            </a:r>
            <a:r>
              <a:rPr sz="1800" b="1" spc="-65" dirty="0">
                <a:solidFill>
                  <a:srgbClr val="873889"/>
                </a:solidFill>
                <a:latin typeface="Arial"/>
                <a:cs typeface="Arial"/>
              </a:rPr>
              <a:t>=</a:t>
            </a:r>
            <a:r>
              <a:rPr sz="1800" b="1" spc="365" dirty="0">
                <a:solidFill>
                  <a:srgbClr val="873889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873889"/>
                </a:solidFill>
                <a:latin typeface="Arial"/>
                <a:cs typeface="Arial"/>
              </a:rPr>
              <a:t>mean(Petal.Width)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4649" y="3823592"/>
            <a:ext cx="4269016" cy="1047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4789" y="3693267"/>
            <a:ext cx="2958218" cy="1307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2586355" cy="82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5" dirty="0">
                <a:solidFill>
                  <a:srgbClr val="171717"/>
                </a:solidFill>
              </a:rPr>
              <a:t>summarise()</a:t>
            </a:r>
            <a:endParaRPr sz="2600"/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spc="-15" dirty="0"/>
              <a:t>Useful</a:t>
            </a:r>
            <a:r>
              <a:rPr sz="2600" spc="-55" dirty="0"/>
              <a:t> </a:t>
            </a:r>
            <a:r>
              <a:rPr sz="2600" spc="-20" dirty="0"/>
              <a:t>functions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860149" y="1610194"/>
            <a:ext cx="4582795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Counts </a:t>
            </a:r>
            <a:r>
              <a:rPr sz="1800" spc="130" dirty="0">
                <a:latin typeface="Arial"/>
                <a:cs typeface="Arial"/>
              </a:rPr>
              <a:t>(</a:t>
            </a:r>
            <a:r>
              <a:rPr sz="1800" b="1" spc="130" dirty="0">
                <a:solidFill>
                  <a:srgbClr val="873889"/>
                </a:solidFill>
                <a:latin typeface="Arial"/>
                <a:cs typeface="Arial"/>
              </a:rPr>
              <a:t>n()</a:t>
            </a:r>
            <a:r>
              <a:rPr sz="1800" spc="130" dirty="0">
                <a:latin typeface="Arial"/>
                <a:cs typeface="Arial"/>
              </a:rPr>
              <a:t>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160" dirty="0">
                <a:solidFill>
                  <a:srgbClr val="873889"/>
                </a:solidFill>
                <a:latin typeface="Arial"/>
                <a:cs typeface="Arial"/>
              </a:rPr>
              <a:t>n_distinct()</a:t>
            </a:r>
            <a:r>
              <a:rPr sz="1800" spc="16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Measures </a:t>
            </a:r>
            <a:r>
              <a:rPr sz="1800" spc="-5" dirty="0">
                <a:latin typeface="Arial"/>
                <a:cs typeface="Arial"/>
              </a:rPr>
              <a:t>of location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873889"/>
                </a:solidFill>
                <a:latin typeface="Arial"/>
                <a:cs typeface="Arial"/>
              </a:rPr>
              <a:t>mean()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873889"/>
                </a:solidFill>
                <a:latin typeface="Arial"/>
                <a:cs typeface="Arial"/>
              </a:rPr>
              <a:t>median()</a:t>
            </a:r>
            <a:r>
              <a:rPr sz="1800" spc="2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Measures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spread </a:t>
            </a:r>
            <a:r>
              <a:rPr sz="1800" spc="105" dirty="0">
                <a:latin typeface="Arial"/>
                <a:cs typeface="Arial"/>
              </a:rPr>
              <a:t>(</a:t>
            </a:r>
            <a:r>
              <a:rPr sz="1800" b="1" spc="105" dirty="0">
                <a:solidFill>
                  <a:srgbClr val="873889"/>
                </a:solidFill>
                <a:latin typeface="Arial"/>
                <a:cs typeface="Arial"/>
              </a:rPr>
              <a:t>sd()</a:t>
            </a:r>
            <a:r>
              <a:rPr sz="1800" spc="105" dirty="0">
                <a:latin typeface="Arial"/>
                <a:cs typeface="Arial"/>
              </a:rPr>
              <a:t>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b="1" spc="85" dirty="0">
                <a:solidFill>
                  <a:srgbClr val="873889"/>
                </a:solidFill>
                <a:latin typeface="Arial"/>
                <a:cs typeface="Arial"/>
              </a:rPr>
              <a:t>IQR()</a:t>
            </a:r>
            <a:r>
              <a:rPr sz="1800" spc="8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74650" algn="l"/>
              </a:tabLst>
            </a:pPr>
            <a:r>
              <a:rPr sz="1800" dirty="0">
                <a:latin typeface="Arial"/>
                <a:cs typeface="Arial"/>
              </a:rPr>
              <a:t>+	Measures </a:t>
            </a:r>
            <a:r>
              <a:rPr sz="1800" spc="-5" dirty="0">
                <a:latin typeface="Arial"/>
                <a:cs typeface="Arial"/>
              </a:rPr>
              <a:t>of position </a:t>
            </a:r>
            <a:r>
              <a:rPr sz="1800" spc="254" dirty="0">
                <a:latin typeface="Arial"/>
                <a:cs typeface="Arial"/>
              </a:rPr>
              <a:t>(</a:t>
            </a:r>
            <a:r>
              <a:rPr sz="1800" b="1" spc="254" dirty="0">
                <a:solidFill>
                  <a:srgbClr val="873889"/>
                </a:solidFill>
                <a:latin typeface="Arial"/>
                <a:cs typeface="Arial"/>
              </a:rPr>
              <a:t>first()</a:t>
            </a:r>
            <a:r>
              <a:rPr sz="1800" spc="254" dirty="0">
                <a:latin typeface="Arial"/>
                <a:cs typeface="Arial"/>
              </a:rPr>
              <a:t>,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229" dirty="0">
                <a:solidFill>
                  <a:srgbClr val="873889"/>
                </a:solidFill>
                <a:latin typeface="Arial"/>
                <a:cs typeface="Arial"/>
              </a:rPr>
              <a:t>last()</a:t>
            </a:r>
            <a:r>
              <a:rPr sz="1800" spc="229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1007110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2600" spc="-30" dirty="0">
                <a:solidFill>
                  <a:srgbClr val="171717"/>
                </a:solidFill>
              </a:rPr>
              <a:t>Tips</a:t>
            </a:r>
            <a:r>
              <a:rPr sz="2600" spc="-105" dirty="0">
                <a:solidFill>
                  <a:srgbClr val="171717"/>
                </a:solidFill>
              </a:rPr>
              <a:t> </a:t>
            </a:r>
            <a:r>
              <a:rPr sz="2600" spc="-100" dirty="0">
                <a:solidFill>
                  <a:srgbClr val="171717"/>
                </a:solidFill>
              </a:rPr>
              <a:t>&amp;  </a:t>
            </a:r>
            <a:r>
              <a:rPr sz="2600" spc="-10" dirty="0"/>
              <a:t>Tricks</a:t>
            </a:r>
            <a:endParaRPr sz="26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414"/>
              </a:spcBef>
              <a:tabLst>
                <a:tab pos="833119" algn="l"/>
              </a:tabLst>
            </a:pPr>
            <a:r>
              <a:rPr dirty="0"/>
              <a:t>+	</a:t>
            </a:r>
            <a:r>
              <a:rPr spc="-5" dirty="0"/>
              <a:t>If </a:t>
            </a:r>
            <a:r>
              <a:rPr dirty="0"/>
              <a:t>you </a:t>
            </a:r>
            <a:r>
              <a:rPr spc="-5" dirty="0"/>
              <a:t>don’t have the </a:t>
            </a:r>
            <a:r>
              <a:rPr dirty="0"/>
              <a:t>result </a:t>
            </a:r>
            <a:r>
              <a:rPr spc="-5" dirty="0"/>
              <a:t>of </a:t>
            </a:r>
            <a:r>
              <a:rPr dirty="0"/>
              <a:t>a </a:t>
            </a:r>
            <a:r>
              <a:rPr spc="-5" dirty="0"/>
              <a:t>dplyr </a:t>
            </a:r>
            <a:r>
              <a:rPr dirty="0"/>
              <a:t>chain </a:t>
            </a:r>
            <a:r>
              <a:rPr spc="-5" dirty="0"/>
              <a:t>to </a:t>
            </a:r>
            <a:r>
              <a:rPr dirty="0"/>
              <a:t>a </a:t>
            </a:r>
            <a:r>
              <a:rPr spc="-5" dirty="0"/>
              <a:t>dataframe, it will</a:t>
            </a:r>
            <a:r>
              <a:rPr spc="-65" dirty="0"/>
              <a:t> </a:t>
            </a:r>
            <a:r>
              <a:rPr spc="-5" dirty="0"/>
              <a:t>print</a:t>
            </a:r>
          </a:p>
          <a:p>
            <a:pPr marL="471170">
              <a:lnSpc>
                <a:spcPct val="100000"/>
              </a:lnSpc>
              <a:spcBef>
                <a:spcPts val="315"/>
              </a:spcBef>
              <a:tabLst>
                <a:tab pos="833119" algn="l"/>
              </a:tabLst>
            </a:pPr>
            <a:r>
              <a:rPr dirty="0"/>
              <a:t>+	</a:t>
            </a:r>
            <a:r>
              <a:rPr spc="-5" dirty="0"/>
              <a:t>If </a:t>
            </a:r>
            <a:r>
              <a:rPr dirty="0"/>
              <a:t>you </a:t>
            </a:r>
            <a:r>
              <a:rPr spc="-5" dirty="0"/>
              <a:t>want to print and </a:t>
            </a:r>
            <a:r>
              <a:rPr dirty="0"/>
              <a:t>save, </a:t>
            </a:r>
            <a:r>
              <a:rPr spc="-5" dirty="0"/>
              <a:t>wrap assignment in</a:t>
            </a:r>
            <a:r>
              <a:rPr spc="-35" dirty="0"/>
              <a:t> </a:t>
            </a:r>
            <a:r>
              <a:rPr spc="-5" dirty="0"/>
              <a:t>parenthesis</a:t>
            </a:r>
          </a:p>
          <a:p>
            <a:pPr marL="957580">
              <a:lnSpc>
                <a:spcPct val="100000"/>
              </a:lnSpc>
              <a:spcBef>
                <a:spcPts val="330"/>
              </a:spcBef>
              <a:tabLst>
                <a:tab pos="1290320" algn="l"/>
              </a:tabLst>
            </a:pPr>
            <a:r>
              <a:rPr sz="1400" dirty="0"/>
              <a:t>+	</a:t>
            </a:r>
            <a:r>
              <a:rPr sz="1400" spc="-5" dirty="0"/>
              <a:t>Example: </a:t>
            </a:r>
            <a:r>
              <a:rPr sz="1400" b="1" spc="55" dirty="0">
                <a:solidFill>
                  <a:srgbClr val="873889"/>
                </a:solidFill>
                <a:latin typeface="Arial"/>
                <a:cs typeface="Arial"/>
              </a:rPr>
              <a:t>(iris_names </a:t>
            </a:r>
            <a:r>
              <a:rPr sz="1400" b="1" spc="125" dirty="0">
                <a:solidFill>
                  <a:srgbClr val="873889"/>
                </a:solidFill>
                <a:latin typeface="Arial"/>
                <a:cs typeface="Arial"/>
              </a:rPr>
              <a:t>&lt;- </a:t>
            </a:r>
            <a:r>
              <a:rPr sz="1400" b="1" spc="240" dirty="0">
                <a:solidFill>
                  <a:srgbClr val="873889"/>
                </a:solidFill>
                <a:latin typeface="Arial"/>
                <a:cs typeface="Arial"/>
              </a:rPr>
              <a:t>iris </a:t>
            </a:r>
            <a:r>
              <a:rPr sz="1400" b="1" spc="-340" dirty="0">
                <a:solidFill>
                  <a:srgbClr val="873889"/>
                </a:solidFill>
                <a:latin typeface="Arial"/>
                <a:cs typeface="Arial"/>
              </a:rPr>
              <a:t>%&gt;% </a:t>
            </a:r>
            <a:r>
              <a:rPr sz="1400" b="1" spc="135" dirty="0">
                <a:solidFill>
                  <a:srgbClr val="873889"/>
                </a:solidFill>
                <a:latin typeface="Arial"/>
                <a:cs typeface="Arial"/>
              </a:rPr>
              <a:t>filter(Species</a:t>
            </a:r>
            <a:r>
              <a:rPr sz="1400" b="1" spc="215" dirty="0">
                <a:solidFill>
                  <a:srgbClr val="873889"/>
                </a:solid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rgbClr val="873889"/>
                </a:solidFill>
                <a:latin typeface="Arial"/>
                <a:cs typeface="Arial"/>
              </a:rPr>
              <a:t>== </a:t>
            </a:r>
            <a:r>
              <a:rPr sz="1400" b="1" spc="85" dirty="0">
                <a:solidFill>
                  <a:srgbClr val="873889"/>
                </a:solidFill>
                <a:latin typeface="Arial"/>
                <a:cs typeface="Arial"/>
              </a:rPr>
              <a:t>“setosa”))</a:t>
            </a:r>
            <a:endParaRPr sz="1400" dirty="0">
              <a:latin typeface="Arial"/>
              <a:cs typeface="Arial"/>
            </a:endParaRPr>
          </a:p>
          <a:p>
            <a:pPr marL="471170">
              <a:lnSpc>
                <a:spcPct val="100000"/>
              </a:lnSpc>
              <a:spcBef>
                <a:spcPts val="254"/>
              </a:spcBef>
              <a:tabLst>
                <a:tab pos="833119" algn="l"/>
              </a:tabLst>
            </a:pPr>
            <a:r>
              <a:rPr dirty="0"/>
              <a:t>+	</a:t>
            </a:r>
            <a:r>
              <a:rPr b="1" spc="35" dirty="0">
                <a:solidFill>
                  <a:srgbClr val="873889"/>
                </a:solidFill>
                <a:latin typeface="Arial"/>
                <a:cs typeface="Arial"/>
              </a:rPr>
              <a:t>rename() </a:t>
            </a:r>
            <a:r>
              <a:rPr spc="-5" dirty="0"/>
              <a:t>is </a:t>
            </a:r>
            <a:r>
              <a:rPr dirty="0"/>
              <a:t>a cool </a:t>
            </a:r>
            <a:r>
              <a:rPr spc="-5" dirty="0"/>
              <a:t>function to </a:t>
            </a:r>
            <a:r>
              <a:rPr dirty="0"/>
              <a:t>clean </a:t>
            </a:r>
            <a:r>
              <a:rPr spc="-5" dirty="0"/>
              <a:t>up </a:t>
            </a:r>
            <a:r>
              <a:rPr dirty="0"/>
              <a:t>messy column</a:t>
            </a:r>
            <a:r>
              <a:rPr spc="-85" dirty="0"/>
              <a:t> </a:t>
            </a:r>
            <a:r>
              <a:rPr spc="-5" dirty="0"/>
              <a:t>names</a:t>
            </a:r>
          </a:p>
          <a:p>
            <a:pPr marL="471170">
              <a:lnSpc>
                <a:spcPct val="100000"/>
              </a:lnSpc>
              <a:spcBef>
                <a:spcPts val="315"/>
              </a:spcBef>
              <a:tabLst>
                <a:tab pos="833119" algn="l"/>
              </a:tabLst>
            </a:pPr>
            <a:r>
              <a:rPr dirty="0"/>
              <a:t>+	</a:t>
            </a:r>
            <a:r>
              <a:rPr spc="-5" dirty="0"/>
              <a:t>After grouping with </a:t>
            </a:r>
            <a:r>
              <a:rPr b="1" spc="40" dirty="0">
                <a:solidFill>
                  <a:srgbClr val="873889"/>
                </a:solidFill>
                <a:latin typeface="Arial"/>
                <a:cs typeface="Arial"/>
              </a:rPr>
              <a:t>group_by()</a:t>
            </a:r>
            <a:r>
              <a:rPr spc="40" dirty="0"/>
              <a:t>, </a:t>
            </a:r>
            <a:r>
              <a:rPr dirty="0"/>
              <a:t>you can </a:t>
            </a:r>
            <a:r>
              <a:rPr b="1" spc="40" dirty="0">
                <a:solidFill>
                  <a:srgbClr val="873889"/>
                </a:solidFill>
                <a:latin typeface="Arial"/>
                <a:cs typeface="Arial"/>
              </a:rPr>
              <a:t>ungroup() </a:t>
            </a:r>
            <a:r>
              <a:rPr spc="-5" dirty="0"/>
              <a:t>to </a:t>
            </a:r>
            <a:r>
              <a:rPr dirty="0"/>
              <a:t>remove</a:t>
            </a:r>
            <a:r>
              <a:rPr spc="-100" dirty="0"/>
              <a:t> </a:t>
            </a:r>
            <a:r>
              <a:rPr spc="-5" dirty="0" smtClean="0"/>
              <a:t>groupings</a:t>
            </a:r>
          </a:p>
          <a:p>
            <a:pPr marL="471170">
              <a:lnSpc>
                <a:spcPct val="100000"/>
              </a:lnSpc>
              <a:spcBef>
                <a:spcPts val="315"/>
              </a:spcBef>
              <a:tabLst>
                <a:tab pos="833119" algn="l"/>
              </a:tabLst>
            </a:pPr>
            <a:r>
              <a:rPr dirty="0" smtClean="0"/>
              <a:t>+	</a:t>
            </a:r>
            <a:r>
              <a:rPr spc="-5" dirty="0" smtClean="0"/>
              <a:t>There is </a:t>
            </a:r>
            <a:r>
              <a:rPr dirty="0" smtClean="0"/>
              <a:t>a </a:t>
            </a:r>
            <a:r>
              <a:rPr u="heavy" dirty="0" smtClean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hlinkClick r:id="rId3"/>
              </a:rPr>
              <a:t>cheat sheet</a:t>
            </a:r>
            <a:r>
              <a:rPr dirty="0" smtClean="0">
                <a:solidFill>
                  <a:srgbClr val="1154CC"/>
                </a:solidFill>
              </a:rPr>
              <a:t> </a:t>
            </a:r>
            <a:r>
              <a:rPr spc="-5" dirty="0" smtClean="0"/>
              <a:t>for data wrangling!</a:t>
            </a:r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5940552" cy="412421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lang="en-US" sz="2600" spc="-30" dirty="0" smtClean="0">
                <a:solidFill>
                  <a:srgbClr val="171717"/>
                </a:solidFill>
              </a:rPr>
              <a:t>Cheat </a:t>
            </a:r>
            <a:r>
              <a:rPr lang="en-US" sz="2600" spc="-30" dirty="0">
                <a:solidFill>
                  <a:srgbClr val="171717"/>
                </a:solidFill>
              </a:rPr>
              <a:t>sheet for data wrangling</a:t>
            </a:r>
            <a:endParaRPr sz="26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94737"/>
            <a:ext cx="5486400" cy="423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35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573" y="1269162"/>
            <a:ext cx="1910714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873889"/>
                </a:solidFill>
                <a:latin typeface="Arial"/>
                <a:cs typeface="Arial"/>
              </a:rPr>
              <a:t>4.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600" b="1" spc="30" dirty="0">
                <a:solidFill>
                  <a:srgbClr val="873889"/>
                </a:solidFill>
                <a:latin typeface="Arial"/>
                <a:cs typeface="Arial"/>
              </a:rPr>
              <a:t>Wrap-up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5573" y="2522926"/>
            <a:ext cx="40754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Announcements, </a:t>
            </a:r>
            <a:r>
              <a:rPr sz="1800" spc="20" dirty="0">
                <a:latin typeface="Arial"/>
                <a:cs typeface="Arial"/>
              </a:rPr>
              <a:t>upcoming </a:t>
            </a:r>
            <a:r>
              <a:rPr sz="1800" spc="-5" dirty="0">
                <a:latin typeface="Arial"/>
                <a:cs typeface="Arial"/>
              </a:rPr>
              <a:t>events,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573" y="1269162"/>
            <a:ext cx="268668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873889"/>
                </a:solidFill>
                <a:latin typeface="Arial"/>
                <a:cs typeface="Arial"/>
              </a:rPr>
              <a:t>1.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600" b="1" spc="-10" dirty="0">
                <a:solidFill>
                  <a:srgbClr val="873889"/>
                </a:solidFill>
                <a:latin typeface="Arial"/>
                <a:cs typeface="Arial"/>
              </a:rPr>
              <a:t>Introduction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5573" y="2522926"/>
            <a:ext cx="2388870" cy="273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7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language, </a:t>
            </a:r>
            <a:r>
              <a:rPr sz="1800" dirty="0" err="1" smtClean="0">
                <a:latin typeface="Arial"/>
                <a:cs typeface="Arial"/>
              </a:rPr>
              <a:t>RStudio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2798445" cy="81650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2600" spc="20" dirty="0" smtClean="0">
                <a:solidFill>
                  <a:srgbClr val="171717"/>
                </a:solidFill>
              </a:rPr>
              <a:t>R-</a:t>
            </a:r>
            <a:r>
              <a:rPr sz="2600" spc="20" dirty="0" err="1" smtClean="0">
                <a:solidFill>
                  <a:srgbClr val="171717"/>
                </a:solidFill>
              </a:rPr>
              <a:t>Ladie</a:t>
            </a:r>
            <a:r>
              <a:rPr lang="it-IT" sz="2600" spc="20" dirty="0" smtClean="0">
                <a:solidFill>
                  <a:srgbClr val="171717"/>
                </a:solidFill>
              </a:rPr>
              <a:t>s</a:t>
            </a:r>
            <a:r>
              <a:rPr sz="2600" spc="20" dirty="0" smtClean="0">
                <a:solidFill>
                  <a:srgbClr val="171717"/>
                </a:solidFill>
              </a:rPr>
              <a:t> </a:t>
            </a:r>
            <a:r>
              <a:rPr lang="it-IT" sz="2600" spc="-50" dirty="0" smtClean="0">
                <a:solidFill>
                  <a:srgbClr val="171717"/>
                </a:solidFill>
              </a:rPr>
              <a:t>Bari</a:t>
            </a:r>
            <a:br>
              <a:rPr lang="it-IT" sz="2600" spc="-50" dirty="0" smtClean="0">
                <a:solidFill>
                  <a:srgbClr val="171717"/>
                </a:solidFill>
              </a:rPr>
            </a:br>
            <a:r>
              <a:rPr sz="2600" dirty="0" smtClean="0"/>
              <a:t>Upcoming</a:t>
            </a:r>
            <a:r>
              <a:rPr sz="2600" spc="-90" dirty="0" smtClean="0"/>
              <a:t> </a:t>
            </a:r>
            <a:r>
              <a:rPr sz="2600" spc="-30" dirty="0"/>
              <a:t>Events</a:t>
            </a:r>
            <a:endParaRPr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3155950" cy="82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solidFill>
                  <a:srgbClr val="171717"/>
                </a:solidFill>
              </a:rPr>
              <a:t>Three</a:t>
            </a:r>
            <a:r>
              <a:rPr sz="2600" spc="-20" dirty="0">
                <a:solidFill>
                  <a:srgbClr val="171717"/>
                </a:solidFill>
              </a:rPr>
              <a:t> </a:t>
            </a:r>
            <a:r>
              <a:rPr sz="2600" spc="-30" dirty="0">
                <a:solidFill>
                  <a:srgbClr val="171717"/>
                </a:solidFill>
              </a:rPr>
              <a:t>things</a:t>
            </a:r>
            <a:endParaRPr sz="2600"/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spc="-50" dirty="0"/>
              <a:t>you’ll </a:t>
            </a:r>
            <a:r>
              <a:rPr sz="2600" spc="5" dirty="0"/>
              <a:t>need </a:t>
            </a:r>
            <a:r>
              <a:rPr sz="2600" spc="20" dirty="0"/>
              <a:t>to</a:t>
            </a:r>
            <a:r>
              <a:rPr sz="2600" spc="-10" dirty="0"/>
              <a:t> </a:t>
            </a:r>
            <a:r>
              <a:rPr sz="2600" spc="-30" dirty="0"/>
              <a:t>install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802999" y="1610194"/>
            <a:ext cx="7433945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88265" indent="-419100">
              <a:lnSpc>
                <a:spcPct val="114599"/>
              </a:lnSpc>
              <a:spcBef>
                <a:spcPts val="100"/>
              </a:spcBef>
              <a:buFont typeface="Arial"/>
              <a:buAutoNum type="arabicPeriod"/>
              <a:tabLst>
                <a:tab pos="431800" algn="l"/>
                <a:tab pos="432434" algn="l"/>
              </a:tabLst>
            </a:pPr>
            <a:r>
              <a:rPr sz="1800" b="1" spc="-15" dirty="0">
                <a:latin typeface="Arial"/>
                <a:cs typeface="Arial"/>
              </a:rPr>
              <a:t>Install </a:t>
            </a:r>
            <a:r>
              <a:rPr sz="1800" b="1" dirty="0">
                <a:latin typeface="Arial"/>
                <a:cs typeface="Arial"/>
              </a:rPr>
              <a:t>R </a:t>
            </a:r>
            <a:r>
              <a:rPr sz="1800" spc="95" dirty="0">
                <a:latin typeface="Arial"/>
                <a:cs typeface="Arial"/>
              </a:rPr>
              <a:t>-- </a:t>
            </a:r>
            <a:r>
              <a:rPr sz="1800" spc="1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5" dirty="0">
                <a:latin typeface="Arial"/>
                <a:cs typeface="Arial"/>
              </a:rPr>
              <a:t>the </a:t>
            </a:r>
            <a:r>
              <a:rPr sz="1800" spc="15" dirty="0">
                <a:latin typeface="Arial"/>
                <a:cs typeface="Arial"/>
              </a:rPr>
              <a:t>open-source </a:t>
            </a:r>
            <a:r>
              <a:rPr sz="1800" spc="10" dirty="0">
                <a:latin typeface="Arial"/>
                <a:cs typeface="Arial"/>
              </a:rPr>
              <a:t>programming </a:t>
            </a:r>
            <a:r>
              <a:rPr sz="1800" spc="-10" dirty="0">
                <a:latin typeface="Arial"/>
                <a:cs typeface="Arial"/>
              </a:rPr>
              <a:t>language </a:t>
            </a:r>
            <a:r>
              <a:rPr sz="1800" spc="20" dirty="0">
                <a:latin typeface="Arial"/>
                <a:cs typeface="Arial"/>
              </a:rPr>
              <a:t>we’ll </a:t>
            </a:r>
            <a:r>
              <a:rPr sz="1800" spc="-20" dirty="0">
                <a:latin typeface="Arial"/>
                <a:cs typeface="Arial"/>
              </a:rPr>
              <a:t>use  </a:t>
            </a:r>
            <a:r>
              <a:rPr sz="1800" spc="5" dirty="0">
                <a:latin typeface="Arial"/>
                <a:cs typeface="Arial"/>
              </a:rPr>
              <a:t>(download </a:t>
            </a:r>
            <a:r>
              <a:rPr sz="1800" spc="-15" dirty="0">
                <a:latin typeface="Arial"/>
                <a:cs typeface="Arial"/>
              </a:rPr>
              <a:t>via </a:t>
            </a:r>
            <a:r>
              <a:rPr sz="1800" spc="-30" dirty="0">
                <a:latin typeface="Arial"/>
                <a:cs typeface="Arial"/>
              </a:rPr>
              <a:t>CRAN </a:t>
            </a:r>
            <a:r>
              <a:rPr sz="1800" spc="95" dirty="0">
                <a:latin typeface="Arial"/>
                <a:cs typeface="Arial"/>
              </a:rPr>
              <a:t>-- </a:t>
            </a:r>
            <a:r>
              <a:rPr sz="1800" spc="-5" dirty="0">
                <a:latin typeface="Arial"/>
                <a:cs typeface="Arial"/>
              </a:rPr>
              <a:t>Comprehensive </a:t>
            </a:r>
            <a:r>
              <a:rPr sz="1800" spc="-7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Archive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Network)</a:t>
            </a:r>
            <a:endParaRPr sz="1800">
              <a:latin typeface="Arial"/>
              <a:cs typeface="Arial"/>
            </a:endParaRPr>
          </a:p>
          <a:p>
            <a:pPr marL="431800" marR="274955" indent="-419100">
              <a:lnSpc>
                <a:spcPct val="114599"/>
              </a:lnSpc>
              <a:buFont typeface="Arial"/>
              <a:buAutoNum type="arabicPeriod"/>
              <a:tabLst>
                <a:tab pos="431800" algn="l"/>
                <a:tab pos="432434" algn="l"/>
              </a:tabLst>
            </a:pPr>
            <a:r>
              <a:rPr sz="1800" b="1" spc="-15" dirty="0">
                <a:latin typeface="Arial"/>
                <a:cs typeface="Arial"/>
              </a:rPr>
              <a:t>Install RStudio </a:t>
            </a:r>
            <a:r>
              <a:rPr sz="1800" spc="95" dirty="0">
                <a:latin typeface="Arial"/>
                <a:cs typeface="Arial"/>
              </a:rPr>
              <a:t>-- </a:t>
            </a:r>
            <a:r>
              <a:rPr sz="1800" spc="1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5" dirty="0">
                <a:latin typeface="Arial"/>
                <a:cs typeface="Arial"/>
              </a:rPr>
              <a:t>the </a:t>
            </a:r>
            <a:r>
              <a:rPr sz="1800" spc="30" dirty="0">
                <a:latin typeface="Arial"/>
                <a:cs typeface="Arial"/>
              </a:rPr>
              <a:t>most </a:t>
            </a:r>
            <a:r>
              <a:rPr sz="1800" spc="10" dirty="0">
                <a:latin typeface="Arial"/>
                <a:cs typeface="Arial"/>
              </a:rPr>
              <a:t>popular </a:t>
            </a:r>
            <a:r>
              <a:rPr sz="1800" spc="-60" dirty="0">
                <a:latin typeface="Arial"/>
                <a:cs typeface="Arial"/>
              </a:rPr>
              <a:t>IDE </a:t>
            </a:r>
            <a:r>
              <a:rPr sz="1800" spc="15" dirty="0">
                <a:latin typeface="Arial"/>
                <a:cs typeface="Arial"/>
              </a:rPr>
              <a:t>for </a:t>
            </a:r>
            <a:r>
              <a:rPr sz="1800" spc="-7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and </a:t>
            </a:r>
            <a:r>
              <a:rPr sz="1800" spc="10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make  </a:t>
            </a:r>
            <a:r>
              <a:rPr sz="1800" spc="5" dirty="0">
                <a:latin typeface="Arial"/>
                <a:cs typeface="Arial"/>
              </a:rPr>
              <a:t>your </a:t>
            </a:r>
            <a:r>
              <a:rPr sz="1800" spc="-5" dirty="0">
                <a:latin typeface="Arial"/>
                <a:cs typeface="Arial"/>
              </a:rPr>
              <a:t>life </a:t>
            </a:r>
            <a:r>
              <a:rPr sz="1800" spc="-35" dirty="0">
                <a:latin typeface="Arial"/>
                <a:cs typeface="Arial"/>
              </a:rPr>
              <a:t>a </a:t>
            </a:r>
            <a:r>
              <a:rPr sz="1800" spc="25" dirty="0">
                <a:latin typeface="Arial"/>
                <a:cs typeface="Arial"/>
              </a:rPr>
              <a:t>lot </a:t>
            </a:r>
            <a:r>
              <a:rPr sz="1800" spc="-25" dirty="0">
                <a:latin typeface="Arial"/>
                <a:cs typeface="Arial"/>
              </a:rPr>
              <a:t>easier </a:t>
            </a:r>
            <a:r>
              <a:rPr sz="1800" spc="5" dirty="0">
                <a:latin typeface="Arial"/>
                <a:cs typeface="Arial"/>
              </a:rPr>
              <a:t>(download </a:t>
            </a:r>
            <a:r>
              <a:rPr sz="1800" spc="20" dirty="0">
                <a:latin typeface="Arial"/>
                <a:cs typeface="Arial"/>
              </a:rPr>
              <a:t>from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rstudio.com/download)</a:t>
            </a:r>
            <a:endParaRPr sz="1800">
              <a:latin typeface="Arial"/>
              <a:cs typeface="Arial"/>
            </a:endParaRPr>
          </a:p>
          <a:p>
            <a:pPr marL="431800" marR="5080" indent="-419100">
              <a:lnSpc>
                <a:spcPct val="114599"/>
              </a:lnSpc>
              <a:buFont typeface="Arial"/>
              <a:buAutoNum type="arabicPeriod"/>
              <a:tabLst>
                <a:tab pos="431800" algn="l"/>
                <a:tab pos="432434" algn="l"/>
              </a:tabLst>
            </a:pPr>
            <a:r>
              <a:rPr sz="1800" b="1" spc="-15" dirty="0">
                <a:latin typeface="Arial"/>
                <a:cs typeface="Arial"/>
              </a:rPr>
              <a:t>Install </a:t>
            </a:r>
            <a:r>
              <a:rPr sz="1800" b="1" spc="5" dirty="0">
                <a:latin typeface="Arial"/>
                <a:cs typeface="Arial"/>
              </a:rPr>
              <a:t>the </a:t>
            </a:r>
            <a:r>
              <a:rPr sz="1800" b="1" spc="-20" dirty="0">
                <a:latin typeface="Arial"/>
                <a:cs typeface="Arial"/>
              </a:rPr>
              <a:t>tidyverse </a:t>
            </a:r>
            <a:r>
              <a:rPr sz="1800" spc="95" dirty="0">
                <a:latin typeface="Arial"/>
                <a:cs typeface="Arial"/>
              </a:rPr>
              <a:t>-- </a:t>
            </a:r>
            <a:r>
              <a:rPr sz="1800" spc="1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5" dirty="0">
                <a:latin typeface="Arial"/>
                <a:cs typeface="Arial"/>
              </a:rPr>
              <a:t>the </a:t>
            </a:r>
            <a:r>
              <a:rPr sz="1800" spc="20" dirty="0">
                <a:latin typeface="Arial"/>
                <a:cs typeface="Arial"/>
              </a:rPr>
              <a:t>group </a:t>
            </a:r>
            <a:r>
              <a:rPr sz="1800" spc="3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packages </a:t>
            </a:r>
            <a:r>
              <a:rPr sz="1800" spc="20" dirty="0">
                <a:latin typeface="Arial"/>
                <a:cs typeface="Arial"/>
              </a:rPr>
              <a:t>we’ll </a:t>
            </a:r>
            <a:r>
              <a:rPr sz="1800" spc="-15" dirty="0">
                <a:latin typeface="Arial"/>
                <a:cs typeface="Arial"/>
              </a:rPr>
              <a:t>use </a:t>
            </a:r>
            <a:r>
              <a:rPr sz="1800" spc="15" dirty="0">
                <a:latin typeface="Arial"/>
                <a:cs typeface="Arial"/>
              </a:rPr>
              <a:t>within  </a:t>
            </a:r>
            <a:r>
              <a:rPr sz="1800" spc="-70" dirty="0">
                <a:latin typeface="Arial"/>
                <a:cs typeface="Arial"/>
              </a:rPr>
              <a:t>R </a:t>
            </a:r>
            <a:r>
              <a:rPr sz="1800" spc="45" dirty="0">
                <a:latin typeface="Arial"/>
                <a:cs typeface="Arial"/>
              </a:rPr>
              <a:t>to </a:t>
            </a:r>
            <a:r>
              <a:rPr sz="1800" spc="25" dirty="0">
                <a:latin typeface="Arial"/>
                <a:cs typeface="Arial"/>
              </a:rPr>
              <a:t>work with </a:t>
            </a:r>
            <a:r>
              <a:rPr sz="1800" spc="5" dirty="0">
                <a:latin typeface="Arial"/>
                <a:cs typeface="Arial"/>
              </a:rPr>
              <a:t>data. </a:t>
            </a:r>
            <a:r>
              <a:rPr sz="1800" spc="-5" dirty="0">
                <a:latin typeface="Arial"/>
                <a:cs typeface="Arial"/>
              </a:rPr>
              <a:t>Install </a:t>
            </a:r>
            <a:r>
              <a:rPr sz="1800" spc="2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one </a:t>
            </a:r>
            <a:r>
              <a:rPr sz="1800" spc="-15" dirty="0">
                <a:latin typeface="Arial"/>
                <a:cs typeface="Arial"/>
              </a:rPr>
              <a:t>line </a:t>
            </a:r>
            <a:r>
              <a:rPr sz="1800" spc="30" dirty="0">
                <a:latin typeface="Arial"/>
                <a:cs typeface="Arial"/>
              </a:rPr>
              <a:t>of </a:t>
            </a:r>
            <a:r>
              <a:rPr sz="1800" spc="25" dirty="0">
                <a:latin typeface="Arial"/>
                <a:cs typeface="Arial"/>
              </a:rPr>
              <a:t>code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40" dirty="0">
                <a:latin typeface="Arial"/>
                <a:cs typeface="Arial"/>
              </a:rPr>
              <a:t>R: </a:t>
            </a:r>
            <a:r>
              <a:rPr sz="1800" spc="-40" dirty="0">
                <a:solidFill>
                  <a:srgbClr val="873889"/>
                </a:solidFill>
                <a:latin typeface="Arial"/>
                <a:cs typeface="Arial"/>
              </a:rPr>
              <a:t> </a:t>
            </a:r>
            <a:r>
              <a:rPr sz="1800" b="1" spc="125" dirty="0">
                <a:solidFill>
                  <a:srgbClr val="873889"/>
                </a:solidFill>
                <a:latin typeface="Arial"/>
                <a:cs typeface="Arial"/>
              </a:rPr>
              <a:t>install.packages(“tidyverse”)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573" y="1269162"/>
            <a:ext cx="4129827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3600" b="1" spc="-5" dirty="0">
                <a:solidFill>
                  <a:srgbClr val="873889"/>
                </a:solidFill>
                <a:latin typeface="Arial"/>
                <a:cs typeface="Arial"/>
              </a:rPr>
              <a:t>2</a:t>
            </a:r>
            <a:r>
              <a:rPr sz="3600" b="1" spc="-5" dirty="0" smtClean="0">
                <a:solidFill>
                  <a:srgbClr val="873889"/>
                </a:solidFill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it-IT" sz="3600" b="1" spc="-10" dirty="0" smtClean="0">
                <a:solidFill>
                  <a:srgbClr val="873889"/>
                </a:solidFill>
                <a:latin typeface="Arial"/>
                <a:cs typeface="Arial"/>
              </a:rPr>
              <a:t>Manipolare i dati con </a:t>
            </a:r>
            <a:r>
              <a:rPr lang="it-IT" sz="3600" b="1" spc="-10" dirty="0" err="1" smtClean="0">
                <a:solidFill>
                  <a:srgbClr val="873889"/>
                </a:solidFill>
                <a:latin typeface="Arial"/>
                <a:cs typeface="Arial"/>
              </a:rPr>
              <a:t>Tidyverse</a:t>
            </a:r>
            <a:r>
              <a:rPr lang="it-IT" sz="3600" b="1" spc="-10" dirty="0" smtClean="0">
                <a:solidFill>
                  <a:srgbClr val="873889"/>
                </a:solidFill>
                <a:latin typeface="Arial"/>
                <a:cs typeface="Arial"/>
              </a:rPr>
              <a:t> 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090964"/>
            <a:ext cx="1474963" cy="170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2705100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2600" spc="-5" dirty="0">
                <a:solidFill>
                  <a:srgbClr val="171717"/>
                </a:solidFill>
              </a:rPr>
              <a:t>The </a:t>
            </a:r>
            <a:r>
              <a:rPr sz="2600" spc="30" dirty="0">
                <a:solidFill>
                  <a:srgbClr val="171717"/>
                </a:solidFill>
              </a:rPr>
              <a:t>data</a:t>
            </a:r>
            <a:r>
              <a:rPr sz="2600" spc="-95" dirty="0">
                <a:solidFill>
                  <a:srgbClr val="171717"/>
                </a:solidFill>
              </a:rPr>
              <a:t> </a:t>
            </a:r>
            <a:r>
              <a:rPr sz="2600" dirty="0">
                <a:solidFill>
                  <a:srgbClr val="171717"/>
                </a:solidFill>
              </a:rPr>
              <a:t>science  </a:t>
            </a:r>
            <a:r>
              <a:rPr sz="2600" spc="-5" dirty="0"/>
              <a:t>process</a:t>
            </a:r>
            <a:r>
              <a:rPr sz="2600" spc="-30" dirty="0"/>
              <a:t> </a:t>
            </a:r>
            <a:r>
              <a:rPr sz="2600" spc="-35" dirty="0"/>
              <a:t>(tidied)</a:t>
            </a:r>
            <a:endParaRPr sz="2600"/>
          </a:p>
        </p:txBody>
      </p:sp>
      <p:sp>
        <p:nvSpPr>
          <p:cNvPr id="5" name="object 5"/>
          <p:cNvSpPr/>
          <p:nvPr/>
        </p:nvSpPr>
        <p:spPr>
          <a:xfrm>
            <a:off x="820189" y="1560156"/>
            <a:ext cx="7450307" cy="280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2233295" cy="82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solidFill>
                  <a:srgbClr val="171717"/>
                </a:solidFill>
              </a:rPr>
              <a:t>What</a:t>
            </a:r>
            <a:r>
              <a:rPr sz="2600" spc="-20" dirty="0">
                <a:solidFill>
                  <a:srgbClr val="171717"/>
                </a:solidFill>
              </a:rPr>
              <a:t> </a:t>
            </a:r>
            <a:r>
              <a:rPr sz="2600" spc="-60" dirty="0">
                <a:solidFill>
                  <a:srgbClr val="171717"/>
                </a:solidFill>
              </a:rPr>
              <a:t>is</a:t>
            </a:r>
            <a:endParaRPr sz="2600"/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spc="10" dirty="0"/>
              <a:t>the</a:t>
            </a:r>
            <a:r>
              <a:rPr sz="2600" spc="-75" dirty="0"/>
              <a:t> </a:t>
            </a:r>
            <a:r>
              <a:rPr sz="2600" spc="-35" dirty="0"/>
              <a:t>tidyverse?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912610" y="1610194"/>
            <a:ext cx="5819140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21945" indent="-309245">
              <a:lnSpc>
                <a:spcPct val="100000"/>
              </a:lnSpc>
              <a:spcBef>
                <a:spcPts val="414"/>
              </a:spcBef>
              <a:buChar char="▪"/>
              <a:tabLst>
                <a:tab pos="321945" algn="l"/>
                <a:tab pos="322580" algn="l"/>
              </a:tabLst>
            </a:pPr>
            <a:r>
              <a:rPr sz="1800" spc="-5" dirty="0">
                <a:latin typeface="Arial"/>
                <a:cs typeface="Arial"/>
              </a:rPr>
              <a:t>Collection of 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packages based on tidy data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principles</a:t>
            </a:r>
            <a:endParaRPr sz="1800">
              <a:latin typeface="Arial"/>
              <a:cs typeface="Arial"/>
            </a:endParaRPr>
          </a:p>
          <a:p>
            <a:pPr marL="321945" indent="-309245">
              <a:lnSpc>
                <a:spcPct val="100000"/>
              </a:lnSpc>
              <a:spcBef>
                <a:spcPts val="315"/>
              </a:spcBef>
              <a:buChar char="▪"/>
              <a:tabLst>
                <a:tab pos="321945" algn="l"/>
                <a:tab pos="322580" algn="l"/>
              </a:tabLst>
            </a:pPr>
            <a:r>
              <a:rPr sz="1800" spc="-5" dirty="0">
                <a:latin typeface="Arial"/>
                <a:cs typeface="Arial"/>
              </a:rPr>
              <a:t>Designed to work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together</a:t>
            </a:r>
            <a:endParaRPr sz="1800">
              <a:latin typeface="Arial"/>
              <a:cs typeface="Arial"/>
            </a:endParaRPr>
          </a:p>
          <a:p>
            <a:pPr marL="321945" indent="-309245">
              <a:lnSpc>
                <a:spcPct val="100000"/>
              </a:lnSpc>
              <a:spcBef>
                <a:spcPts val="315"/>
              </a:spcBef>
              <a:buChar char="▪"/>
              <a:tabLst>
                <a:tab pos="321945" algn="l"/>
                <a:tab pos="322580" algn="l"/>
              </a:tabLst>
            </a:pPr>
            <a:r>
              <a:rPr sz="1800" spc="-5" dirty="0">
                <a:latin typeface="Arial"/>
                <a:cs typeface="Arial"/>
              </a:rPr>
              <a:t>An easier way 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code!</a:t>
            </a:r>
            <a:endParaRPr sz="1800">
              <a:latin typeface="Arial"/>
              <a:cs typeface="Arial"/>
            </a:endParaRPr>
          </a:p>
          <a:p>
            <a:pPr marL="321945" marR="55244" indent="-309245">
              <a:lnSpc>
                <a:spcPct val="114599"/>
              </a:lnSpc>
              <a:buChar char="▪"/>
              <a:tabLst>
                <a:tab pos="321945" algn="l"/>
                <a:tab pos="322580" algn="l"/>
              </a:tabLst>
            </a:pPr>
            <a:r>
              <a:rPr sz="1800" spc="-5" dirty="0">
                <a:latin typeface="Arial"/>
                <a:cs typeface="Arial"/>
              </a:rPr>
              <a:t>AKA </a:t>
            </a:r>
            <a:r>
              <a:rPr sz="1800" dirty="0">
                <a:latin typeface="Arial"/>
                <a:cs typeface="Arial"/>
              </a:rPr>
              <a:t>“Hadleyverse” (most </a:t>
            </a:r>
            <a:r>
              <a:rPr sz="1800" spc="-5" dirty="0">
                <a:latin typeface="Arial"/>
                <a:cs typeface="Arial"/>
              </a:rPr>
              <a:t>packages written by Hadley  Wickham)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2233295" cy="82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solidFill>
                  <a:srgbClr val="171717"/>
                </a:solidFill>
              </a:rPr>
              <a:t>What</a:t>
            </a:r>
            <a:r>
              <a:rPr sz="2600" spc="-20" dirty="0">
                <a:solidFill>
                  <a:srgbClr val="171717"/>
                </a:solidFill>
              </a:rPr>
              <a:t> </a:t>
            </a:r>
            <a:r>
              <a:rPr sz="2600" spc="-60" dirty="0">
                <a:solidFill>
                  <a:srgbClr val="171717"/>
                </a:solidFill>
              </a:rPr>
              <a:t>is</a:t>
            </a:r>
            <a:endParaRPr sz="2600"/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spc="10" dirty="0"/>
              <a:t>the</a:t>
            </a:r>
            <a:r>
              <a:rPr sz="2600" spc="-75" dirty="0"/>
              <a:t> </a:t>
            </a:r>
            <a:r>
              <a:rPr sz="2600" spc="-35" dirty="0"/>
              <a:t>tidyverse?</a:t>
            </a:r>
            <a:endParaRPr sz="2600"/>
          </a:p>
        </p:txBody>
      </p:sp>
      <p:sp>
        <p:nvSpPr>
          <p:cNvPr id="5" name="object 5"/>
          <p:cNvSpPr/>
          <p:nvPr/>
        </p:nvSpPr>
        <p:spPr>
          <a:xfrm>
            <a:off x="731001" y="1809750"/>
            <a:ext cx="7556943" cy="2580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9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89"/>
                </a:lnTo>
              </a:path>
            </a:pathLst>
          </a:custGeom>
          <a:ln w="54299">
            <a:solidFill>
              <a:srgbClr val="873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5408" y="197846"/>
            <a:ext cx="538647" cy="42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48" y="482316"/>
            <a:ext cx="1570990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2600" spc="5" dirty="0">
                <a:solidFill>
                  <a:srgbClr val="171717"/>
                </a:solidFill>
              </a:rPr>
              <a:t>What </a:t>
            </a:r>
            <a:r>
              <a:rPr sz="2600" spc="-60" dirty="0">
                <a:solidFill>
                  <a:srgbClr val="171717"/>
                </a:solidFill>
              </a:rPr>
              <a:t>is  </a:t>
            </a:r>
            <a:r>
              <a:rPr sz="2600" spc="-30" dirty="0"/>
              <a:t>tidy</a:t>
            </a:r>
            <a:r>
              <a:rPr sz="2600" spc="-95" dirty="0"/>
              <a:t> </a:t>
            </a:r>
            <a:r>
              <a:rPr sz="2600" spc="-5" dirty="0"/>
              <a:t>data?</a:t>
            </a:r>
            <a:endParaRPr sz="2600"/>
          </a:p>
        </p:txBody>
      </p:sp>
      <p:sp>
        <p:nvSpPr>
          <p:cNvPr id="5" name="object 5"/>
          <p:cNvSpPr/>
          <p:nvPr/>
        </p:nvSpPr>
        <p:spPr>
          <a:xfrm>
            <a:off x="5107714" y="1356097"/>
            <a:ext cx="3733792" cy="29813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2610" y="1610194"/>
            <a:ext cx="3716654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21945" indent="-309245">
              <a:lnSpc>
                <a:spcPct val="100000"/>
              </a:lnSpc>
              <a:spcBef>
                <a:spcPts val="414"/>
              </a:spcBef>
              <a:buChar char="▪"/>
              <a:tabLst>
                <a:tab pos="321945" algn="l"/>
                <a:tab pos="322580" algn="l"/>
              </a:tabLst>
            </a:pPr>
            <a:r>
              <a:rPr sz="1800" spc="-25" dirty="0">
                <a:latin typeface="Arial"/>
                <a:cs typeface="Arial"/>
              </a:rPr>
              <a:t>Each </a:t>
            </a:r>
            <a:r>
              <a:rPr sz="1800" spc="-5" dirty="0">
                <a:latin typeface="Arial"/>
                <a:cs typeface="Arial"/>
              </a:rPr>
              <a:t>variable is </a:t>
            </a:r>
            <a:r>
              <a:rPr sz="1800" spc="-3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column</a:t>
            </a:r>
            <a:endParaRPr sz="1800">
              <a:latin typeface="Arial"/>
              <a:cs typeface="Arial"/>
            </a:endParaRPr>
          </a:p>
          <a:p>
            <a:pPr marL="321945" indent="-309245">
              <a:lnSpc>
                <a:spcPct val="100000"/>
              </a:lnSpc>
              <a:spcBef>
                <a:spcPts val="315"/>
              </a:spcBef>
              <a:buChar char="▪"/>
              <a:tabLst>
                <a:tab pos="321945" algn="l"/>
                <a:tab pos="322580" algn="l"/>
              </a:tabLst>
            </a:pPr>
            <a:r>
              <a:rPr sz="1800" spc="-25" dirty="0">
                <a:latin typeface="Arial"/>
                <a:cs typeface="Arial"/>
              </a:rPr>
              <a:t>Each </a:t>
            </a:r>
            <a:r>
              <a:rPr sz="1800" spc="5" dirty="0">
                <a:latin typeface="Arial"/>
                <a:cs typeface="Arial"/>
              </a:rPr>
              <a:t>observation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3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row</a:t>
            </a:r>
            <a:endParaRPr sz="1800">
              <a:latin typeface="Arial"/>
              <a:cs typeface="Arial"/>
            </a:endParaRPr>
          </a:p>
          <a:p>
            <a:pPr marL="321945" marR="5080" indent="-309245">
              <a:lnSpc>
                <a:spcPct val="114599"/>
              </a:lnSpc>
              <a:buChar char="▪"/>
              <a:tabLst>
                <a:tab pos="321945" algn="l"/>
                <a:tab pos="322580" algn="l"/>
              </a:tabLst>
            </a:pPr>
            <a:r>
              <a:rPr sz="1800" spc="-25" dirty="0">
                <a:latin typeface="Arial"/>
                <a:cs typeface="Arial"/>
              </a:rPr>
              <a:t>Each </a:t>
            </a:r>
            <a:r>
              <a:rPr sz="1800" spc="20" dirty="0">
                <a:latin typeface="Arial"/>
                <a:cs typeface="Arial"/>
              </a:rPr>
              <a:t>type </a:t>
            </a:r>
            <a:r>
              <a:rPr sz="1800" spc="30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observational </a:t>
            </a:r>
            <a:r>
              <a:rPr sz="1800" spc="10" dirty="0">
                <a:latin typeface="Arial"/>
                <a:cs typeface="Arial"/>
              </a:rPr>
              <a:t>unit </a:t>
            </a:r>
            <a:r>
              <a:rPr sz="1800" spc="-5" dirty="0">
                <a:latin typeface="Arial"/>
                <a:cs typeface="Arial"/>
              </a:rPr>
              <a:t>is  </a:t>
            </a:r>
            <a:r>
              <a:rPr sz="1800" spc="-3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315</Words>
  <Application>Microsoft Office PowerPoint</Application>
  <PresentationFormat>Presentazione su schermo (16:9)</PresentationFormat>
  <Paragraphs>137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Times New Roman</vt:lpstr>
      <vt:lpstr>Office Theme</vt:lpstr>
      <vt:lpstr>library(dplyr)</vt:lpstr>
      <vt:lpstr>Hello! Welcome to R-Ladies Bari</vt:lpstr>
      <vt:lpstr>Presentazione standard di PowerPoint</vt:lpstr>
      <vt:lpstr>Three things you’ll need to install</vt:lpstr>
      <vt:lpstr>Presentazione standard di PowerPoint</vt:lpstr>
      <vt:lpstr>The data science  process (tidied)</vt:lpstr>
      <vt:lpstr>What is the tidyverse?</vt:lpstr>
      <vt:lpstr>What is the tidyverse?</vt:lpstr>
      <vt:lpstr>What is  tidy data?</vt:lpstr>
      <vt:lpstr>Presentazione standard di PowerPoint</vt:lpstr>
      <vt:lpstr>What is  dplyr?</vt:lpstr>
      <vt:lpstr>dplyr  syntax</vt:lpstr>
      <vt:lpstr>What is  magrittr?</vt:lpstr>
      <vt:lpstr>dplyr + magrittr  example</vt:lpstr>
      <vt:lpstr>What is  dplyr?</vt:lpstr>
      <vt:lpstr>Quick aside:  iris dataset</vt:lpstr>
      <vt:lpstr>select()</vt:lpstr>
      <vt:lpstr>select() +  helper functions</vt:lpstr>
      <vt:lpstr>arrange()</vt:lpstr>
      <vt:lpstr>filter()</vt:lpstr>
      <vt:lpstr>filter() +  booleans</vt:lpstr>
      <vt:lpstr>Quick aside:  Missing values</vt:lpstr>
      <vt:lpstr>mutate()</vt:lpstr>
      <vt:lpstr>mutate() Useful functions</vt:lpstr>
      <vt:lpstr>group_by() and summarise()</vt:lpstr>
      <vt:lpstr>summarise() Useful functions</vt:lpstr>
      <vt:lpstr>Tips &amp;  Tricks</vt:lpstr>
      <vt:lpstr>Cheat sheet for data wrangling</vt:lpstr>
      <vt:lpstr>Presentazione standard di PowerPoint</vt:lpstr>
      <vt:lpstr>R-Ladies Bari Upcoming Events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library(dplyr)</dc:title>
  <cp:lastModifiedBy>Giovanna De Vincenzo</cp:lastModifiedBy>
  <cp:revision>2</cp:revision>
  <dcterms:created xsi:type="dcterms:W3CDTF">2019-02-20T14:48:37Z</dcterms:created>
  <dcterms:modified xsi:type="dcterms:W3CDTF">2019-02-20T15:04:02Z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2019-02-20T00:00:00Z</vt:filetime>
  </property>
</Properties>
</file>