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0" r:id="rId3"/>
    <p:sldId id="257" r:id="rId4"/>
    <p:sldId id="258" r:id="rId5"/>
    <p:sldId id="259" r:id="rId6"/>
    <p:sldId id="260" r:id="rId7"/>
    <p:sldId id="261" r:id="rId8"/>
    <p:sldId id="262" r:id="rId9"/>
    <p:sldId id="263" r:id="rId10"/>
    <p:sldId id="264" r:id="rId11"/>
    <p:sldId id="265" r:id="rId12"/>
    <p:sldId id="266" r:id="rId13"/>
    <p:sldId id="267" r:id="rId14"/>
    <p:sldId id="268" r:id="rId15"/>
    <p:sldId id="271" r:id="rId16"/>
    <p:sldId id="272" r:id="rId17"/>
    <p:sldId id="273" r:id="rId18"/>
    <p:sldId id="274" r:id="rId19"/>
    <p:sldId id="275" r:id="rId20"/>
    <p:sldId id="277" r:id="rId21"/>
    <p:sldId id="278" r:id="rId22"/>
    <p:sldId id="279" r:id="rId23"/>
    <p:sldId id="276" r:id="rId24"/>
    <p:sldId id="281" r:id="rId25"/>
    <p:sldId id="282" r:id="rId26"/>
    <p:sldId id="283"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40"/>
    <p:restoredTop sz="96229"/>
  </p:normalViewPr>
  <p:slideViewPr>
    <p:cSldViewPr snapToGrid="0">
      <p:cViewPr varScale="1">
        <p:scale>
          <a:sx n="125" d="100"/>
          <a:sy n="125" d="100"/>
        </p:scale>
        <p:origin x="17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9T21:13:48.102"/>
    </inkml:context>
    <inkml:brush xml:id="br0">
      <inkml:brushProperty name="width" value="0.05" units="cm"/>
      <inkml:brushProperty name="height" value="0.05" units="cm"/>
    </inkml:brush>
  </inkml:definitions>
  <inkml:trace contextRef="#ctx0" brushRef="#br0">0 0 24575,'0'11'0,"0"2"0,0 6 0,3 1 0,4 2 0,3 3 0,3 0 0,1 3 0,0 0 0,0 0 0,4 2 0,5 2 0,3 3 0,4 2 0,-2-2 0,1-2 0,0-6 0,-4-6 0,-7-3 0,-4-7 0,-7-2 0,-4-2 0,3-3 0,-3-1 0,1 0 0,-1 1 0,-2 1 0,0 2 0,2-3 0,1 2 0,-1-1 0,-1-1 0,-2-1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9T21:13:50.202"/>
    </inkml:context>
    <inkml:brush xml:id="br0">
      <inkml:brushProperty name="width" value="0.05" units="cm"/>
      <inkml:brushProperty name="height" value="0.05" units="cm"/>
    </inkml:brush>
  </inkml:definitions>
  <inkml:trace contextRef="#ctx0" brushRef="#br0">697 1 24575,'-18'5'0,"-1"9"0,-2 4 0,-5 11 0,9-13 0,-7 9 0,15-19 0,-9 8 0,10-10 0,-9 5 0,4-3 0,-6 3 0,-4 2 0,-7 6 0,-3 2 0,2 1 0,4-2 0,9-6 0,8-2 0,2-4 0,-2 4 0,-3 1 0,-4 2 0,2-1 0,3-5 0,2-3 0,-1 0 0,2-1 0,-2 1 0,1 0 0,0 0 0,-2 4 0,-3 7 0,-4 6 0,-3 4 0,-3 0 0,-2-3 0,5-4 0,4-6 0,7-4 0,5-5 0,3-3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9T21:14:21.977"/>
    </inkml:context>
    <inkml:brush xml:id="br0">
      <inkml:brushProperty name="width" value="0.05" units="cm"/>
      <inkml:brushProperty name="height" value="0.05" units="cm"/>
    </inkml:brush>
  </inkml:definitions>
  <inkml:trace contextRef="#ctx0" brushRef="#br0">1 1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9T21:14:22.661"/>
    </inkml:context>
    <inkml:brush xml:id="br0">
      <inkml:brushProperty name="width" value="0.05" units="cm"/>
      <inkml:brushProperty name="height" value="0.05" units="cm"/>
    </inkml:brush>
  </inkml:definitions>
  <inkml:trace contextRef="#ctx0" brushRef="#br0">1 1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2A54C80-263E-416B-A8E0-580EDEADCBDC}" type="datetimeFigureOut">
              <a:rPr lang="en-US" dirty="0"/>
              <a:t>11/28/22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11/28/22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customXml" Target="../ink/ink2.xml"/><Relationship Id="rId4" Type="http://schemas.openxmlformats.org/officeDocument/2006/relationships/image" Target="../media/image29.png"/><Relationship Id="rId9" Type="http://schemas.openxmlformats.org/officeDocument/2006/relationships/customXml" Target="../ink/ink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FF1550-DAEA-5365-FF93-98F77CFB04F6}"/>
              </a:ext>
            </a:extLst>
          </p:cNvPr>
          <p:cNvSpPr>
            <a:spLocks noGrp="1"/>
          </p:cNvSpPr>
          <p:nvPr>
            <p:ph type="ctrTitle"/>
          </p:nvPr>
        </p:nvSpPr>
        <p:spPr>
          <a:xfrm>
            <a:off x="1507066" y="2404534"/>
            <a:ext cx="8481885" cy="1646302"/>
          </a:xfrm>
        </p:spPr>
        <p:txBody>
          <a:bodyPr/>
          <a:lstStyle/>
          <a:p>
            <a:r>
              <a:rPr lang="it-IT" dirty="0"/>
              <a:t>CASCATE D’INFORMAZIONE</a:t>
            </a:r>
          </a:p>
        </p:txBody>
      </p:sp>
    </p:spTree>
    <p:extLst>
      <p:ext uri="{BB962C8B-B14F-4D97-AF65-F5344CB8AC3E}">
        <p14:creationId xmlns:p14="http://schemas.microsoft.com/office/powerpoint/2010/main" val="1436096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80AA74-232C-15C2-DA31-A0FEE82AFB69}"/>
              </a:ext>
            </a:extLst>
          </p:cNvPr>
          <p:cNvSpPr>
            <a:spLocks noGrp="1"/>
          </p:cNvSpPr>
          <p:nvPr>
            <p:ph type="title"/>
          </p:nvPr>
        </p:nvSpPr>
        <p:spPr/>
        <p:txBody>
          <a:bodyPr/>
          <a:lstStyle/>
          <a:p>
            <a:r>
              <a:rPr lang="it-IT" dirty="0"/>
              <a:t>SEGNALI MULTIPLI</a:t>
            </a:r>
          </a:p>
        </p:txBody>
      </p:sp>
      <p:sp>
        <p:nvSpPr>
          <p:cNvPr id="3" name="Segnaposto contenuto 2">
            <a:extLst>
              <a:ext uri="{FF2B5EF4-FFF2-40B4-BE49-F238E27FC236}">
                <a16:creationId xmlns:a16="http://schemas.microsoft.com/office/drawing/2014/main" id="{BDC90200-E76A-5CA2-10EE-3DE0D2E2EC8F}"/>
              </a:ext>
            </a:extLst>
          </p:cNvPr>
          <p:cNvSpPr>
            <a:spLocks noGrp="1"/>
          </p:cNvSpPr>
          <p:nvPr>
            <p:ph idx="1"/>
          </p:nvPr>
        </p:nvSpPr>
        <p:spPr>
          <a:xfrm>
            <a:off x="750157" y="1522828"/>
            <a:ext cx="8596668" cy="3880773"/>
          </a:xfrm>
        </p:spPr>
        <p:txBody>
          <a:bodyPr/>
          <a:lstStyle/>
          <a:p>
            <a:pPr marL="0" indent="0">
              <a:buNone/>
            </a:pPr>
            <a:r>
              <a:rPr lang="it-IT" dirty="0"/>
              <a:t>Supponiamo che il giocatore ottenga una sequenza </a:t>
            </a:r>
            <a:r>
              <a:rPr lang="it-IT" dirty="0" err="1"/>
              <a:t>S</a:t>
            </a:r>
            <a:r>
              <a:rPr lang="it-IT" dirty="0"/>
              <a:t> di segnali generati indipendentemente, costituita da un numero «a» di H e un numero «b» di L.</a:t>
            </a:r>
          </a:p>
          <a:p>
            <a:pPr marL="0" indent="0">
              <a:buNone/>
            </a:pPr>
            <a:r>
              <a:rPr lang="it-IT" dirty="0"/>
              <a:t>Fatti:</a:t>
            </a:r>
          </a:p>
        </p:txBody>
      </p:sp>
      <p:pic>
        <p:nvPicPr>
          <p:cNvPr id="5" name="Immagine 4" descr="Immagine che contiene testo&#10;&#10;Descrizione generata automaticamente">
            <a:extLst>
              <a:ext uri="{FF2B5EF4-FFF2-40B4-BE49-F238E27FC236}">
                <a16:creationId xmlns:a16="http://schemas.microsoft.com/office/drawing/2014/main" id="{D147DD49-5904-3162-3802-289536ED6A49}"/>
              </a:ext>
            </a:extLst>
          </p:cNvPr>
          <p:cNvPicPr>
            <a:picLocks noChangeAspect="1"/>
          </p:cNvPicPr>
          <p:nvPr/>
        </p:nvPicPr>
        <p:blipFill>
          <a:blip r:embed="rId2"/>
          <a:stretch>
            <a:fillRect/>
          </a:stretch>
        </p:blipFill>
        <p:spPr>
          <a:xfrm>
            <a:off x="574886" y="2698750"/>
            <a:ext cx="7467600" cy="1460500"/>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F7728AE7-85D4-9AE3-E2AE-A44CCCC55A37}"/>
              </a:ext>
            </a:extLst>
          </p:cNvPr>
          <p:cNvPicPr>
            <a:picLocks noChangeAspect="1"/>
          </p:cNvPicPr>
          <p:nvPr/>
        </p:nvPicPr>
        <p:blipFill>
          <a:blip r:embed="rId3"/>
          <a:stretch>
            <a:fillRect/>
          </a:stretch>
        </p:blipFill>
        <p:spPr>
          <a:xfrm>
            <a:off x="2363960" y="4289364"/>
            <a:ext cx="2794000" cy="787400"/>
          </a:xfrm>
          <a:prstGeom prst="rect">
            <a:avLst/>
          </a:prstGeom>
        </p:spPr>
      </p:pic>
      <p:sp>
        <p:nvSpPr>
          <p:cNvPr id="8" name="CasellaDiTesto 7">
            <a:extLst>
              <a:ext uri="{FF2B5EF4-FFF2-40B4-BE49-F238E27FC236}">
                <a16:creationId xmlns:a16="http://schemas.microsoft.com/office/drawing/2014/main" id="{2FBFCCB9-5F4C-A290-6F9E-F1046C989362}"/>
              </a:ext>
            </a:extLst>
          </p:cNvPr>
          <p:cNvSpPr txBox="1"/>
          <p:nvPr/>
        </p:nvSpPr>
        <p:spPr>
          <a:xfrm>
            <a:off x="750157" y="4367759"/>
            <a:ext cx="1292907" cy="369332"/>
          </a:xfrm>
          <a:prstGeom prst="rect">
            <a:avLst/>
          </a:prstGeom>
          <a:noFill/>
        </p:spPr>
        <p:txBody>
          <a:bodyPr wrap="square" rtlCol="0">
            <a:spAutoFit/>
          </a:bodyPr>
          <a:lstStyle/>
          <a:p>
            <a:r>
              <a:rPr lang="it-IT" dirty="0">
                <a:solidFill>
                  <a:schemeClr val="tx1">
                    <a:lumMod val="75000"/>
                    <a:lumOff val="25000"/>
                  </a:schemeClr>
                </a:solidFill>
              </a:rPr>
              <a:t>Per </a:t>
            </a:r>
            <a:r>
              <a:rPr lang="it-IT" dirty="0" err="1">
                <a:solidFill>
                  <a:schemeClr val="tx1">
                    <a:lumMod val="75000"/>
                    <a:lumOff val="25000"/>
                  </a:schemeClr>
                </a:solidFill>
              </a:rPr>
              <a:t>Bayes</a:t>
            </a:r>
            <a:r>
              <a:rPr lang="it-IT" dirty="0">
                <a:solidFill>
                  <a:schemeClr val="tx1">
                    <a:lumMod val="75000"/>
                    <a:lumOff val="25000"/>
                  </a:schemeClr>
                </a:solidFill>
              </a:rPr>
              <a:t>:</a:t>
            </a:r>
          </a:p>
        </p:txBody>
      </p:sp>
      <p:pic>
        <p:nvPicPr>
          <p:cNvPr id="10" name="Immagine 9">
            <a:extLst>
              <a:ext uri="{FF2B5EF4-FFF2-40B4-BE49-F238E27FC236}">
                <a16:creationId xmlns:a16="http://schemas.microsoft.com/office/drawing/2014/main" id="{85FBCC0D-186D-0A5A-4DD8-7126326C7446}"/>
              </a:ext>
            </a:extLst>
          </p:cNvPr>
          <p:cNvPicPr>
            <a:picLocks noChangeAspect="1"/>
          </p:cNvPicPr>
          <p:nvPr/>
        </p:nvPicPr>
        <p:blipFill>
          <a:blip r:embed="rId4"/>
          <a:stretch>
            <a:fillRect/>
          </a:stretch>
        </p:blipFill>
        <p:spPr>
          <a:xfrm>
            <a:off x="9689810" y="5236230"/>
            <a:ext cx="2006600" cy="304800"/>
          </a:xfrm>
          <a:prstGeom prst="rect">
            <a:avLst/>
          </a:prstGeom>
        </p:spPr>
      </p:pic>
      <p:sp>
        <p:nvSpPr>
          <p:cNvPr id="11" name="CasellaDiTesto 10">
            <a:extLst>
              <a:ext uri="{FF2B5EF4-FFF2-40B4-BE49-F238E27FC236}">
                <a16:creationId xmlns:a16="http://schemas.microsoft.com/office/drawing/2014/main" id="{9A1D39BA-0C9D-2E47-6587-A74CF1C63B2E}"/>
              </a:ext>
            </a:extLst>
          </p:cNvPr>
          <p:cNvSpPr txBox="1"/>
          <p:nvPr/>
        </p:nvSpPr>
        <p:spPr>
          <a:xfrm>
            <a:off x="626110" y="5163057"/>
            <a:ext cx="9063700" cy="369332"/>
          </a:xfrm>
          <a:prstGeom prst="rect">
            <a:avLst/>
          </a:prstGeom>
          <a:noFill/>
        </p:spPr>
        <p:txBody>
          <a:bodyPr wrap="none" rtlCol="0">
            <a:spAutoFit/>
          </a:bodyPr>
          <a:lstStyle/>
          <a:p>
            <a:r>
              <a:rPr lang="it-IT" dirty="0">
                <a:solidFill>
                  <a:schemeClr val="tx1">
                    <a:lumMod val="75000"/>
                    <a:lumOff val="25000"/>
                  </a:schemeClr>
                </a:solidFill>
              </a:rPr>
              <a:t>Sappiamo che essendo i segnali indipendenti possiamo moltiplicare le loro probabilità</a:t>
            </a:r>
          </a:p>
        </p:txBody>
      </p:sp>
      <p:pic>
        <p:nvPicPr>
          <p:cNvPr id="15" name="Immagine 14" descr="Immagine che contiene testo&#10;&#10;Descrizione generata automaticamente">
            <a:extLst>
              <a:ext uri="{FF2B5EF4-FFF2-40B4-BE49-F238E27FC236}">
                <a16:creationId xmlns:a16="http://schemas.microsoft.com/office/drawing/2014/main" id="{0DB77F3A-6408-860E-817F-E4C59B80FC93}"/>
              </a:ext>
            </a:extLst>
          </p:cNvPr>
          <p:cNvPicPr>
            <a:picLocks noChangeAspect="1"/>
          </p:cNvPicPr>
          <p:nvPr/>
        </p:nvPicPr>
        <p:blipFill>
          <a:blip r:embed="rId5"/>
          <a:stretch>
            <a:fillRect/>
          </a:stretch>
        </p:blipFill>
        <p:spPr>
          <a:xfrm>
            <a:off x="750157" y="5553625"/>
            <a:ext cx="4445000" cy="952500"/>
          </a:xfrm>
          <a:prstGeom prst="rect">
            <a:avLst/>
          </a:prstGeom>
        </p:spPr>
      </p:pic>
    </p:spTree>
    <p:extLst>
      <p:ext uri="{BB962C8B-B14F-4D97-AF65-F5344CB8AC3E}">
        <p14:creationId xmlns:p14="http://schemas.microsoft.com/office/powerpoint/2010/main" val="2736606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descr="Immagine che contiene testo&#10;&#10;Descrizione generata automaticamente">
            <a:extLst>
              <a:ext uri="{FF2B5EF4-FFF2-40B4-BE49-F238E27FC236}">
                <a16:creationId xmlns:a16="http://schemas.microsoft.com/office/drawing/2014/main" id="{0FB6BE1E-B5BF-9020-8DA8-2378CC391D6B}"/>
              </a:ext>
            </a:extLst>
          </p:cNvPr>
          <p:cNvPicPr>
            <a:picLocks noGrp="1" noChangeAspect="1"/>
          </p:cNvPicPr>
          <p:nvPr>
            <p:ph idx="1"/>
          </p:nvPr>
        </p:nvPicPr>
        <p:blipFill>
          <a:blip r:embed="rId2"/>
          <a:stretch>
            <a:fillRect/>
          </a:stretch>
        </p:blipFill>
        <p:spPr>
          <a:xfrm>
            <a:off x="478632" y="165120"/>
            <a:ext cx="4165600" cy="863600"/>
          </a:xfrm>
        </p:spPr>
      </p:pic>
      <p:sp>
        <p:nvSpPr>
          <p:cNvPr id="6" name="CasellaDiTesto 5">
            <a:extLst>
              <a:ext uri="{FF2B5EF4-FFF2-40B4-BE49-F238E27FC236}">
                <a16:creationId xmlns:a16="http://schemas.microsoft.com/office/drawing/2014/main" id="{4C93E70A-E296-8B4B-C9FE-A1DFBE46B23F}"/>
              </a:ext>
            </a:extLst>
          </p:cNvPr>
          <p:cNvSpPr txBox="1"/>
          <p:nvPr/>
        </p:nvSpPr>
        <p:spPr>
          <a:xfrm>
            <a:off x="4499373" y="414120"/>
            <a:ext cx="4706288" cy="369332"/>
          </a:xfrm>
          <a:prstGeom prst="rect">
            <a:avLst/>
          </a:prstGeom>
          <a:noFill/>
        </p:spPr>
        <p:txBody>
          <a:bodyPr wrap="none" rtlCol="0">
            <a:spAutoFit/>
          </a:bodyPr>
          <a:lstStyle/>
          <a:p>
            <a:r>
              <a:rPr lang="it-IT" dirty="0">
                <a:solidFill>
                  <a:schemeClr val="tx1">
                    <a:lumMod val="75000"/>
                    <a:lumOff val="25000"/>
                  </a:schemeClr>
                </a:solidFill>
              </a:rPr>
              <a:t>Vogliamo comparare questa quantità con p.</a:t>
            </a:r>
          </a:p>
        </p:txBody>
      </p:sp>
      <p:sp>
        <p:nvSpPr>
          <p:cNvPr id="7" name="CasellaDiTesto 6">
            <a:extLst>
              <a:ext uri="{FF2B5EF4-FFF2-40B4-BE49-F238E27FC236}">
                <a16:creationId xmlns:a16="http://schemas.microsoft.com/office/drawing/2014/main" id="{2370CC0C-8A9D-06CB-2C26-875CC9494E34}"/>
              </a:ext>
            </a:extLst>
          </p:cNvPr>
          <p:cNvSpPr txBox="1"/>
          <p:nvPr/>
        </p:nvSpPr>
        <p:spPr>
          <a:xfrm>
            <a:off x="478632" y="1005304"/>
            <a:ext cx="6730112" cy="369332"/>
          </a:xfrm>
          <a:prstGeom prst="rect">
            <a:avLst/>
          </a:prstGeom>
          <a:noFill/>
        </p:spPr>
        <p:txBody>
          <a:bodyPr wrap="none" rtlCol="0">
            <a:spAutoFit/>
          </a:bodyPr>
          <a:lstStyle/>
          <a:p>
            <a:r>
              <a:rPr lang="it-IT" dirty="0">
                <a:solidFill>
                  <a:schemeClr val="tx1">
                    <a:lumMod val="75000"/>
                    <a:lumOff val="25000"/>
                  </a:schemeClr>
                </a:solidFill>
              </a:rPr>
              <a:t>Per farlo sostituiamo il secondo termine del denominatore con </a:t>
            </a:r>
          </a:p>
        </p:txBody>
      </p:sp>
      <p:pic>
        <p:nvPicPr>
          <p:cNvPr id="9" name="Immagine 8">
            <a:extLst>
              <a:ext uri="{FF2B5EF4-FFF2-40B4-BE49-F238E27FC236}">
                <a16:creationId xmlns:a16="http://schemas.microsoft.com/office/drawing/2014/main" id="{342834DD-22C3-E272-59B6-F88509C4DCAD}"/>
              </a:ext>
            </a:extLst>
          </p:cNvPr>
          <p:cNvPicPr>
            <a:picLocks noChangeAspect="1"/>
          </p:cNvPicPr>
          <p:nvPr/>
        </p:nvPicPr>
        <p:blipFill>
          <a:blip r:embed="rId3"/>
          <a:stretch>
            <a:fillRect/>
          </a:stretch>
        </p:blipFill>
        <p:spPr>
          <a:xfrm>
            <a:off x="7058743" y="1077238"/>
            <a:ext cx="1473200" cy="292100"/>
          </a:xfrm>
          <a:prstGeom prst="rect">
            <a:avLst/>
          </a:prstGeom>
        </p:spPr>
      </p:pic>
      <p:sp>
        <p:nvSpPr>
          <p:cNvPr id="11" name="CasellaDiTesto 10">
            <a:extLst>
              <a:ext uri="{FF2B5EF4-FFF2-40B4-BE49-F238E27FC236}">
                <a16:creationId xmlns:a16="http://schemas.microsoft.com/office/drawing/2014/main" id="{76354FFC-DB0E-9EA2-FCD3-2A7D7367AB36}"/>
              </a:ext>
            </a:extLst>
          </p:cNvPr>
          <p:cNvSpPr txBox="1"/>
          <p:nvPr/>
        </p:nvSpPr>
        <p:spPr>
          <a:xfrm>
            <a:off x="478632" y="1411822"/>
            <a:ext cx="6345007" cy="923330"/>
          </a:xfrm>
          <a:prstGeom prst="rect">
            <a:avLst/>
          </a:prstGeom>
          <a:noFill/>
        </p:spPr>
        <p:txBody>
          <a:bodyPr wrap="none" rtlCol="0">
            <a:spAutoFit/>
          </a:bodyPr>
          <a:lstStyle/>
          <a:p>
            <a:r>
              <a:rPr lang="it-IT" dirty="0">
                <a:solidFill>
                  <a:schemeClr val="tx1">
                    <a:lumMod val="75000"/>
                    <a:lumOff val="25000"/>
                  </a:schemeClr>
                </a:solidFill>
              </a:rPr>
              <a:t>in modo che l’intera espressione sia =p. </a:t>
            </a:r>
          </a:p>
          <a:p>
            <a:endParaRPr lang="it-IT" dirty="0">
              <a:solidFill>
                <a:schemeClr val="tx1">
                  <a:lumMod val="75000"/>
                  <a:lumOff val="25000"/>
                </a:schemeClr>
              </a:solidFill>
            </a:endParaRPr>
          </a:p>
          <a:p>
            <a:r>
              <a:rPr lang="it-IT" dirty="0">
                <a:solidFill>
                  <a:schemeClr val="tx1">
                    <a:lumMod val="75000"/>
                    <a:lumOff val="25000"/>
                  </a:schemeClr>
                </a:solidFill>
              </a:rPr>
              <a:t>Questa sostituzione aumenta o diminuisce il denominatore?</a:t>
            </a:r>
          </a:p>
        </p:txBody>
      </p:sp>
      <p:pic>
        <p:nvPicPr>
          <p:cNvPr id="13" name="Immagine 12" descr="Immagine che contiene testo&#10;&#10;Descrizione generata automaticamente">
            <a:extLst>
              <a:ext uri="{FF2B5EF4-FFF2-40B4-BE49-F238E27FC236}">
                <a16:creationId xmlns:a16="http://schemas.microsoft.com/office/drawing/2014/main" id="{29BB99FB-AF66-B843-4E6C-0336F2656D16}"/>
              </a:ext>
            </a:extLst>
          </p:cNvPr>
          <p:cNvPicPr>
            <a:picLocks noChangeAspect="1"/>
          </p:cNvPicPr>
          <p:nvPr/>
        </p:nvPicPr>
        <p:blipFill>
          <a:blip r:embed="rId4"/>
          <a:stretch>
            <a:fillRect/>
          </a:stretch>
        </p:blipFill>
        <p:spPr>
          <a:xfrm>
            <a:off x="1243013" y="2855698"/>
            <a:ext cx="8380412" cy="3104830"/>
          </a:xfrm>
          <a:prstGeom prst="rect">
            <a:avLst/>
          </a:prstGeom>
        </p:spPr>
      </p:pic>
    </p:spTree>
    <p:extLst>
      <p:ext uri="{BB962C8B-B14F-4D97-AF65-F5344CB8AC3E}">
        <p14:creationId xmlns:p14="http://schemas.microsoft.com/office/powerpoint/2010/main" val="1205588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AE0138-0D1E-7607-A63E-8A7C5461CFFB}"/>
              </a:ext>
            </a:extLst>
          </p:cNvPr>
          <p:cNvSpPr>
            <a:spLocks noGrp="1"/>
          </p:cNvSpPr>
          <p:nvPr>
            <p:ph type="title"/>
          </p:nvPr>
        </p:nvSpPr>
        <p:spPr/>
        <p:txBody>
          <a:bodyPr/>
          <a:lstStyle/>
          <a:p>
            <a:r>
              <a:rPr lang="it-IT" dirty="0"/>
              <a:t>Quando si origina una cascata di informazione?</a:t>
            </a:r>
          </a:p>
        </p:txBody>
      </p:sp>
      <p:pic>
        <p:nvPicPr>
          <p:cNvPr id="5" name="Segnaposto contenuto 4">
            <a:extLst>
              <a:ext uri="{FF2B5EF4-FFF2-40B4-BE49-F238E27FC236}">
                <a16:creationId xmlns:a16="http://schemas.microsoft.com/office/drawing/2014/main" id="{02EA7284-50C8-E25F-1C55-B8B4A61B0AE9}"/>
              </a:ext>
            </a:extLst>
          </p:cNvPr>
          <p:cNvPicPr>
            <a:picLocks noGrp="1" noChangeAspect="1"/>
          </p:cNvPicPr>
          <p:nvPr>
            <p:ph idx="1"/>
          </p:nvPr>
        </p:nvPicPr>
        <p:blipFill>
          <a:blip r:embed="rId2"/>
          <a:stretch>
            <a:fillRect/>
          </a:stretch>
        </p:blipFill>
        <p:spPr>
          <a:xfrm>
            <a:off x="1865770" y="2087562"/>
            <a:ext cx="6219795" cy="3881437"/>
          </a:xfrm>
        </p:spPr>
      </p:pic>
    </p:spTree>
    <p:extLst>
      <p:ext uri="{BB962C8B-B14F-4D97-AF65-F5344CB8AC3E}">
        <p14:creationId xmlns:p14="http://schemas.microsoft.com/office/powerpoint/2010/main" val="3588626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CB4D954-42A0-5C4D-34E6-EB6E6395C1B4}"/>
              </a:ext>
            </a:extLst>
          </p:cNvPr>
          <p:cNvSpPr>
            <a:spLocks noGrp="1"/>
          </p:cNvSpPr>
          <p:nvPr>
            <p:ph idx="1"/>
          </p:nvPr>
        </p:nvSpPr>
        <p:spPr/>
        <p:txBody>
          <a:bodyPr/>
          <a:lstStyle/>
          <a:p>
            <a:r>
              <a:rPr lang="it-IT" dirty="0"/>
              <a:t>Se #</a:t>
            </a:r>
            <a:r>
              <a:rPr lang="it-IT" dirty="0" err="1"/>
              <a:t>acc</a:t>
            </a:r>
            <a:r>
              <a:rPr lang="it-IT" dirty="0"/>
              <a:t> = #</a:t>
            </a:r>
            <a:r>
              <a:rPr lang="it-IT" dirty="0" err="1"/>
              <a:t>rej</a:t>
            </a:r>
            <a:r>
              <a:rPr lang="it-IT" dirty="0"/>
              <a:t>, il giocatore #</a:t>
            </a:r>
            <a:r>
              <a:rPr lang="it-IT" dirty="0" err="1"/>
              <a:t>N</a:t>
            </a:r>
            <a:r>
              <a:rPr lang="it-IT" dirty="0"/>
              <a:t> seguirà il suo segnale privato;</a:t>
            </a:r>
          </a:p>
          <a:p>
            <a:r>
              <a:rPr lang="it-IT" dirty="0"/>
              <a:t>Se #</a:t>
            </a:r>
            <a:r>
              <a:rPr lang="it-IT" dirty="0" err="1"/>
              <a:t>acc</a:t>
            </a:r>
            <a:r>
              <a:rPr lang="it-IT" dirty="0"/>
              <a:t>-#</a:t>
            </a:r>
            <a:r>
              <a:rPr lang="it-IT" dirty="0" err="1"/>
              <a:t>rej</a:t>
            </a:r>
            <a:r>
              <a:rPr lang="it-IT" dirty="0"/>
              <a:t> = 1, il giocatore #</a:t>
            </a:r>
            <a:r>
              <a:rPr lang="it-IT" dirty="0" err="1"/>
              <a:t>N</a:t>
            </a:r>
            <a:r>
              <a:rPr lang="it-IT" dirty="0"/>
              <a:t> seguirà il suo segnale privato (essendo la scelta o indifferente o a favore della maggioranza);</a:t>
            </a:r>
          </a:p>
          <a:p>
            <a:r>
              <a:rPr lang="it-IT" dirty="0"/>
              <a:t>Se #</a:t>
            </a:r>
            <a:r>
              <a:rPr lang="it-IT" dirty="0" err="1"/>
              <a:t>acc</a:t>
            </a:r>
            <a:r>
              <a:rPr lang="it-IT" dirty="0"/>
              <a:t>-#</a:t>
            </a:r>
            <a:r>
              <a:rPr lang="it-IT" dirty="0" err="1"/>
              <a:t>rej</a:t>
            </a:r>
            <a:r>
              <a:rPr lang="it-IT" dirty="0"/>
              <a:t> &gt; 1 , il giocatore seguirà la maggioranza a prescindere dal proprio segnale privato. La cascata ha inizio.</a:t>
            </a:r>
          </a:p>
          <a:p>
            <a:pPr marL="0" indent="0">
              <a:buNone/>
            </a:pPr>
            <a:r>
              <a:rPr lang="it-IT" dirty="0"/>
              <a:t>Con </a:t>
            </a:r>
            <a:r>
              <a:rPr lang="it-IT" dirty="0" err="1"/>
              <a:t>N</a:t>
            </a:r>
            <a:r>
              <a:rPr lang="it-IT" dirty="0"/>
              <a:t> che va ad infinito la probabilità che si verifichi una cascata di informazione tende ad 1.</a:t>
            </a:r>
          </a:p>
        </p:txBody>
      </p:sp>
      <p:sp>
        <p:nvSpPr>
          <p:cNvPr id="4" name="CasellaDiTesto 3">
            <a:extLst>
              <a:ext uri="{FF2B5EF4-FFF2-40B4-BE49-F238E27FC236}">
                <a16:creationId xmlns:a16="http://schemas.microsoft.com/office/drawing/2014/main" id="{5CF8EEB3-8826-F00A-820B-29725A418868}"/>
              </a:ext>
            </a:extLst>
          </p:cNvPr>
          <p:cNvSpPr txBox="1"/>
          <p:nvPr/>
        </p:nvSpPr>
        <p:spPr>
          <a:xfrm>
            <a:off x="677334" y="1375993"/>
            <a:ext cx="3759362" cy="369332"/>
          </a:xfrm>
          <a:prstGeom prst="rect">
            <a:avLst/>
          </a:prstGeom>
          <a:noFill/>
        </p:spPr>
        <p:txBody>
          <a:bodyPr wrap="none" rtlCol="0">
            <a:spAutoFit/>
          </a:bodyPr>
          <a:lstStyle/>
          <a:p>
            <a:r>
              <a:rPr lang="it-IT" dirty="0">
                <a:solidFill>
                  <a:schemeClr val="tx1">
                    <a:lumMod val="75000"/>
                    <a:lumOff val="25000"/>
                  </a:schemeClr>
                </a:solidFill>
              </a:rPr>
              <a:t>Consideriamo l’N-esimo giocatore:</a:t>
            </a:r>
          </a:p>
        </p:txBody>
      </p:sp>
    </p:spTree>
    <p:extLst>
      <p:ext uri="{BB962C8B-B14F-4D97-AF65-F5344CB8AC3E}">
        <p14:creationId xmlns:p14="http://schemas.microsoft.com/office/powerpoint/2010/main" val="134529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1FA3F7-04F9-773D-EA6A-A92B0DD9A265}"/>
              </a:ext>
            </a:extLst>
          </p:cNvPr>
          <p:cNvSpPr>
            <a:spLocks noGrp="1"/>
          </p:cNvSpPr>
          <p:nvPr>
            <p:ph type="title"/>
          </p:nvPr>
        </p:nvSpPr>
        <p:spPr/>
        <p:txBody>
          <a:bodyPr/>
          <a:lstStyle/>
          <a:p>
            <a:r>
              <a:rPr lang="it-IT" dirty="0"/>
              <a:t>Osservazioni:</a:t>
            </a:r>
          </a:p>
        </p:txBody>
      </p:sp>
      <p:sp>
        <p:nvSpPr>
          <p:cNvPr id="3" name="Segnaposto contenuto 2">
            <a:extLst>
              <a:ext uri="{FF2B5EF4-FFF2-40B4-BE49-F238E27FC236}">
                <a16:creationId xmlns:a16="http://schemas.microsoft.com/office/drawing/2014/main" id="{341396F9-4871-F2D6-6FBB-34D867C3291D}"/>
              </a:ext>
            </a:extLst>
          </p:cNvPr>
          <p:cNvSpPr>
            <a:spLocks noGrp="1"/>
          </p:cNvSpPr>
          <p:nvPr>
            <p:ph idx="1"/>
          </p:nvPr>
        </p:nvSpPr>
        <p:spPr/>
        <p:txBody>
          <a:bodyPr>
            <a:normAutofit/>
          </a:bodyPr>
          <a:lstStyle/>
          <a:p>
            <a:r>
              <a:rPr lang="it-IT" sz="2400" dirty="0"/>
              <a:t>Le cascate possono portare a decisioni sbagliate;</a:t>
            </a:r>
          </a:p>
          <a:p>
            <a:r>
              <a:rPr lang="it-IT" sz="2400" dirty="0"/>
              <a:t>Le cascate possono basarsi su poche informazioni (i giocatori ignorano cosa sanno gli altri giocatori);</a:t>
            </a:r>
          </a:p>
          <a:p>
            <a:r>
              <a:rPr lang="it-IT" sz="2400" dirty="0"/>
              <a:t>Le cascate sono fragili ( se un giocatore bara o riceve più informazioni rompe la catena).</a:t>
            </a:r>
          </a:p>
        </p:txBody>
      </p:sp>
    </p:spTree>
    <p:extLst>
      <p:ext uri="{BB962C8B-B14F-4D97-AF65-F5344CB8AC3E}">
        <p14:creationId xmlns:p14="http://schemas.microsoft.com/office/powerpoint/2010/main" val="3300733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F3E1F5-14E7-38C2-8289-13C7B0E20037}"/>
              </a:ext>
            </a:extLst>
          </p:cNvPr>
          <p:cNvSpPr>
            <a:spLocks noGrp="1"/>
          </p:cNvSpPr>
          <p:nvPr>
            <p:ph type="title"/>
          </p:nvPr>
        </p:nvSpPr>
        <p:spPr/>
        <p:txBody>
          <a:bodyPr/>
          <a:lstStyle/>
          <a:p>
            <a:r>
              <a:rPr lang="it-IT" dirty="0"/>
              <a:t>BANERJEE’S PAPER </a:t>
            </a:r>
          </a:p>
        </p:txBody>
      </p:sp>
      <p:sp>
        <p:nvSpPr>
          <p:cNvPr id="3" name="Segnaposto contenuto 2">
            <a:extLst>
              <a:ext uri="{FF2B5EF4-FFF2-40B4-BE49-F238E27FC236}">
                <a16:creationId xmlns:a16="http://schemas.microsoft.com/office/drawing/2014/main" id="{EFDEF2D4-962C-69A9-A77E-D8B11CAD2370}"/>
              </a:ext>
            </a:extLst>
          </p:cNvPr>
          <p:cNvSpPr>
            <a:spLocks noGrp="1"/>
          </p:cNvSpPr>
          <p:nvPr>
            <p:ph idx="1"/>
          </p:nvPr>
        </p:nvSpPr>
        <p:spPr>
          <a:xfrm>
            <a:off x="677334" y="1930400"/>
            <a:ext cx="8500279" cy="4658039"/>
          </a:xfrm>
        </p:spPr>
        <p:txBody>
          <a:bodyPr>
            <a:normAutofit/>
          </a:bodyPr>
          <a:lstStyle/>
          <a:p>
            <a:pPr marL="0" indent="0">
              <a:buNone/>
            </a:pPr>
            <a:r>
              <a:rPr lang="it-IT" dirty="0"/>
              <a:t>Si propone di individuare l’equilibrio di Nash di un gioco analogo a quello descritto fino ad ora.</a:t>
            </a:r>
          </a:p>
          <a:p>
            <a:r>
              <a:rPr lang="it-IT" dirty="0" err="1"/>
              <a:t>N</a:t>
            </a:r>
            <a:r>
              <a:rPr lang="it-IT" dirty="0"/>
              <a:t> partecipanti;</a:t>
            </a:r>
          </a:p>
          <a:p>
            <a:r>
              <a:rPr lang="it-IT" dirty="0"/>
              <a:t>Ogni giocatore conosce le scelte dei precedenti, non quello che li ha portati a fare quelle scelte;</a:t>
            </a:r>
          </a:p>
          <a:p>
            <a:r>
              <a:rPr lang="it-IT" dirty="0"/>
              <a:t>Ogni giocatore riceve con probabilità 𝛂 un segnale che è corretto con probabilità β.</a:t>
            </a:r>
          </a:p>
        </p:txBody>
      </p:sp>
    </p:spTree>
    <p:extLst>
      <p:ext uri="{BB962C8B-B14F-4D97-AF65-F5344CB8AC3E}">
        <p14:creationId xmlns:p14="http://schemas.microsoft.com/office/powerpoint/2010/main" val="2508057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15DE72-F055-2E9F-1229-5C521478BB38}"/>
              </a:ext>
            </a:extLst>
          </p:cNvPr>
          <p:cNvSpPr>
            <a:spLocks noGrp="1"/>
          </p:cNvSpPr>
          <p:nvPr>
            <p:ph type="title"/>
          </p:nvPr>
        </p:nvSpPr>
        <p:spPr>
          <a:xfrm>
            <a:off x="319763" y="424872"/>
            <a:ext cx="8596668" cy="1320800"/>
          </a:xfrm>
        </p:spPr>
        <p:txBody>
          <a:bodyPr/>
          <a:lstStyle/>
          <a:p>
            <a:r>
              <a:rPr lang="it-IT" dirty="0"/>
              <a:t>IL MODELLO</a:t>
            </a:r>
          </a:p>
        </p:txBody>
      </p:sp>
      <p:sp>
        <p:nvSpPr>
          <p:cNvPr id="3" name="Segnaposto contenuto 2">
            <a:extLst>
              <a:ext uri="{FF2B5EF4-FFF2-40B4-BE49-F238E27FC236}">
                <a16:creationId xmlns:a16="http://schemas.microsoft.com/office/drawing/2014/main" id="{953CCE55-A642-5866-5A89-03AC12162381}"/>
              </a:ext>
            </a:extLst>
          </p:cNvPr>
          <p:cNvSpPr>
            <a:spLocks noGrp="1"/>
          </p:cNvSpPr>
          <p:nvPr>
            <p:ph idx="1"/>
          </p:nvPr>
        </p:nvSpPr>
        <p:spPr>
          <a:xfrm>
            <a:off x="319763" y="1342044"/>
            <a:ext cx="9768456" cy="5151120"/>
          </a:xfrm>
        </p:spPr>
        <p:txBody>
          <a:bodyPr>
            <a:normAutofit/>
          </a:bodyPr>
          <a:lstStyle/>
          <a:p>
            <a:r>
              <a:rPr lang="it-IT" dirty="0"/>
              <a:t>Ogni agente vuole massimizzare il guadagno;</a:t>
            </a:r>
          </a:p>
          <a:p>
            <a:r>
              <a:rPr lang="it-IT" dirty="0"/>
              <a:t>Set di opzioni disponibili indicizzate da un numero compreso tra 0 e 1;</a:t>
            </a:r>
          </a:p>
          <a:p>
            <a:r>
              <a:rPr lang="it-IT" dirty="0"/>
              <a:t>Definiamo a(i) l’</a:t>
            </a:r>
            <a:r>
              <a:rPr lang="it-IT" dirty="0" err="1"/>
              <a:t>iesima</a:t>
            </a:r>
            <a:r>
              <a:rPr lang="it-IT" dirty="0"/>
              <a:t> opzione;</a:t>
            </a:r>
          </a:p>
          <a:p>
            <a:r>
              <a:rPr lang="it-IT" dirty="0"/>
              <a:t>All’agente che investe in a(i) torna </a:t>
            </a:r>
            <a:r>
              <a:rPr lang="it-IT" dirty="0" err="1"/>
              <a:t>z</a:t>
            </a:r>
            <a:r>
              <a:rPr lang="it-IT" dirty="0"/>
              <a:t>(i) ∈ </a:t>
            </a:r>
            <a:r>
              <a:rPr lang="it-IT" dirty="0" err="1"/>
              <a:t>ℝ</a:t>
            </a:r>
            <a:r>
              <a:rPr lang="it-IT" dirty="0"/>
              <a:t>;</a:t>
            </a:r>
          </a:p>
          <a:p>
            <a:r>
              <a:rPr lang="it-IT" dirty="0"/>
              <a:t>Assumiamo che esista un unico i* tale che </a:t>
            </a:r>
            <a:r>
              <a:rPr lang="it-IT" dirty="0" err="1"/>
              <a:t>z</a:t>
            </a:r>
            <a:r>
              <a:rPr lang="it-IT" dirty="0"/>
              <a:t>(i*)=</a:t>
            </a:r>
            <a:r>
              <a:rPr lang="it-IT" dirty="0" err="1"/>
              <a:t>z</a:t>
            </a:r>
            <a:r>
              <a:rPr lang="it-IT" dirty="0"/>
              <a:t>&gt;0 e zero altrimenti (in modo che tutti vogliano investire in i* ma nessuno sappia quale sia);</a:t>
            </a:r>
          </a:p>
          <a:p>
            <a:r>
              <a:rPr lang="it-IT" dirty="0"/>
              <a:t>Assumiamo </a:t>
            </a:r>
            <a:r>
              <a:rPr lang="it-IT" dirty="0" err="1"/>
              <a:t>prior</a:t>
            </a:r>
            <a:r>
              <a:rPr lang="it-IT" dirty="0"/>
              <a:t> </a:t>
            </a:r>
            <a:r>
              <a:rPr lang="it-IT" dirty="0" err="1"/>
              <a:t>unformi</a:t>
            </a:r>
            <a:r>
              <a:rPr lang="it-IT" dirty="0"/>
              <a:t> così che non ci sia un candidato più probabile per i*;</a:t>
            </a:r>
          </a:p>
          <a:p>
            <a:r>
              <a:rPr lang="it-IT" dirty="0"/>
              <a:t>Probabilità 𝛂 un decisore riceva un segnale che dice che i* sia i’, il segnale non è necessariamente corretto;</a:t>
            </a:r>
          </a:p>
          <a:p>
            <a:r>
              <a:rPr lang="it-IT" dirty="0"/>
              <a:t>Probabilità che il segnale sia corretto β;</a:t>
            </a:r>
          </a:p>
          <a:p>
            <a:r>
              <a:rPr lang="it-IT" dirty="0"/>
              <a:t>La strategia di ogni giocatore è una regola che permette di prevedere la scelta del giocatore per ogni possibile realizzazione del gioco;</a:t>
            </a:r>
          </a:p>
          <a:p>
            <a:endParaRPr lang="it-IT" dirty="0"/>
          </a:p>
        </p:txBody>
      </p:sp>
    </p:spTree>
    <p:extLst>
      <p:ext uri="{BB962C8B-B14F-4D97-AF65-F5344CB8AC3E}">
        <p14:creationId xmlns:p14="http://schemas.microsoft.com/office/powerpoint/2010/main" val="2424195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647232-A0C9-18B4-BDFB-F9B40306A97A}"/>
              </a:ext>
            </a:extLst>
          </p:cNvPr>
          <p:cNvSpPr>
            <a:spLocks noGrp="1"/>
          </p:cNvSpPr>
          <p:nvPr>
            <p:ph type="title"/>
          </p:nvPr>
        </p:nvSpPr>
        <p:spPr/>
        <p:txBody>
          <a:bodyPr/>
          <a:lstStyle/>
          <a:p>
            <a:r>
              <a:rPr lang="it-IT" dirty="0"/>
              <a:t>ASSUNZIONI NECESSARIE PER DETERMINARE L’EQUILIBRIO</a:t>
            </a:r>
          </a:p>
        </p:txBody>
      </p:sp>
      <p:sp>
        <p:nvSpPr>
          <p:cNvPr id="3" name="Segnaposto contenuto 2">
            <a:extLst>
              <a:ext uri="{FF2B5EF4-FFF2-40B4-BE49-F238E27FC236}">
                <a16:creationId xmlns:a16="http://schemas.microsoft.com/office/drawing/2014/main" id="{1D20193E-2BD4-239D-CE0C-E566A2803D34}"/>
              </a:ext>
            </a:extLst>
          </p:cNvPr>
          <p:cNvSpPr>
            <a:spLocks noGrp="1"/>
          </p:cNvSpPr>
          <p:nvPr>
            <p:ph idx="1"/>
          </p:nvPr>
        </p:nvSpPr>
        <p:spPr>
          <a:xfrm>
            <a:off x="677334" y="2367627"/>
            <a:ext cx="10204026" cy="4636677"/>
          </a:xfrm>
        </p:spPr>
        <p:txBody>
          <a:bodyPr>
            <a:normAutofit/>
          </a:bodyPr>
          <a:lstStyle/>
          <a:p>
            <a:pPr marL="0" indent="0">
              <a:buNone/>
            </a:pPr>
            <a:r>
              <a:rPr lang="it-IT" sz="2400" dirty="0"/>
              <a:t>Ogni assunzione è introdotta per minimizzare la possibilità che si verifichi una cascata di informazione.</a:t>
            </a:r>
          </a:p>
          <a:p>
            <a:pPr marL="0" indent="0">
              <a:buNone/>
            </a:pPr>
            <a:r>
              <a:rPr lang="it-IT" sz="2400" dirty="0"/>
              <a:t>ASSUNZIONE A. Se il decisore non ha segnale e tutti gli altri hanno scelto i=0, sceglierà anche lui i=0;</a:t>
            </a:r>
          </a:p>
          <a:p>
            <a:pPr marL="0" indent="0">
              <a:buNone/>
            </a:pPr>
            <a:r>
              <a:rPr lang="it-IT" sz="2400" dirty="0"/>
              <a:t>ASSUNZIONE B. Se per il decisore è indifferente seguire il proprio segnale o le scelte degli altri allora seguirà il proprio segnale;</a:t>
            </a:r>
          </a:p>
          <a:p>
            <a:pPr marL="0" indent="0">
              <a:buNone/>
            </a:pPr>
            <a:r>
              <a:rPr lang="it-IT" sz="2400" dirty="0"/>
              <a:t>ASSUNZIONE C. Se per il decisore è indifferente scegliere tra più di un decisore precedente allora sceglierà quello con valore maggiore di i.</a:t>
            </a:r>
          </a:p>
        </p:txBody>
      </p:sp>
    </p:spTree>
    <p:extLst>
      <p:ext uri="{BB962C8B-B14F-4D97-AF65-F5344CB8AC3E}">
        <p14:creationId xmlns:p14="http://schemas.microsoft.com/office/powerpoint/2010/main" val="1482463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5D4F49-063D-3929-4DCA-BC69BE81650D}"/>
              </a:ext>
            </a:extLst>
          </p:cNvPr>
          <p:cNvSpPr>
            <a:spLocks noGrp="1"/>
          </p:cNvSpPr>
          <p:nvPr>
            <p:ph type="title"/>
          </p:nvPr>
        </p:nvSpPr>
        <p:spPr/>
        <p:txBody>
          <a:bodyPr/>
          <a:lstStyle/>
          <a:p>
            <a:r>
              <a:rPr lang="it-IT" dirty="0"/>
              <a:t>The </a:t>
            </a:r>
            <a:r>
              <a:rPr lang="it-IT" dirty="0" err="1"/>
              <a:t>equilibrium</a:t>
            </a:r>
            <a:r>
              <a:rPr lang="it-IT" dirty="0"/>
              <a:t> </a:t>
            </a:r>
            <a:r>
              <a:rPr lang="it-IT" dirty="0" err="1"/>
              <a:t>decision</a:t>
            </a:r>
            <a:r>
              <a:rPr lang="it-IT" dirty="0"/>
              <a:t> rule</a:t>
            </a:r>
          </a:p>
        </p:txBody>
      </p:sp>
      <p:sp>
        <p:nvSpPr>
          <p:cNvPr id="3" name="Segnaposto contenuto 2">
            <a:extLst>
              <a:ext uri="{FF2B5EF4-FFF2-40B4-BE49-F238E27FC236}">
                <a16:creationId xmlns:a16="http://schemas.microsoft.com/office/drawing/2014/main" id="{E6AB9A4F-986B-24B3-19BE-50B8CD941271}"/>
              </a:ext>
            </a:extLst>
          </p:cNvPr>
          <p:cNvSpPr>
            <a:spLocks noGrp="1"/>
          </p:cNvSpPr>
          <p:nvPr>
            <p:ph idx="1"/>
          </p:nvPr>
        </p:nvSpPr>
        <p:spPr>
          <a:xfrm>
            <a:off x="438912" y="1572769"/>
            <a:ext cx="10899648" cy="4675632"/>
          </a:xfrm>
        </p:spPr>
        <p:txBody>
          <a:bodyPr>
            <a:normAutofit fontScale="92500" lnSpcReduction="10000"/>
          </a:bodyPr>
          <a:lstStyle/>
          <a:p>
            <a:pPr marL="0" indent="0">
              <a:buNone/>
            </a:pPr>
            <a:r>
              <a:rPr lang="it-IT" dirty="0"/>
              <a:t>PRIMO DECISORE:</a:t>
            </a:r>
          </a:p>
          <a:p>
            <a:r>
              <a:rPr lang="it-IT" dirty="0"/>
              <a:t>Riceve il segnale -&gt; segue il segnale;</a:t>
            </a:r>
          </a:p>
          <a:p>
            <a:r>
              <a:rPr lang="it-IT" dirty="0"/>
              <a:t>Non riceve il segnale -&gt; per l’assunzione A sceglierà i=0;</a:t>
            </a:r>
          </a:p>
          <a:p>
            <a:pPr marL="0" indent="0">
              <a:buNone/>
            </a:pPr>
            <a:r>
              <a:rPr lang="it-IT" dirty="0"/>
              <a:t>SECONDO DECISORE:</a:t>
            </a:r>
          </a:p>
          <a:p>
            <a:r>
              <a:rPr lang="it-IT" dirty="0"/>
              <a:t>Non riceve il segnale -&gt; segue il primo decisore;</a:t>
            </a:r>
          </a:p>
          <a:p>
            <a:r>
              <a:rPr lang="it-IT" dirty="0"/>
              <a:t>Riceve il segnale e il primo non ha scelto i=0 , per l’assunzione B seguirà il proprio segnale;</a:t>
            </a:r>
          </a:p>
          <a:p>
            <a:pPr marL="0" indent="0">
              <a:buNone/>
            </a:pPr>
            <a:r>
              <a:rPr lang="it-IT" dirty="0"/>
              <a:t>TERZO DECISORE:</a:t>
            </a:r>
          </a:p>
          <a:p>
            <a:r>
              <a:rPr lang="it-IT" dirty="0"/>
              <a:t>I due decisori precedenti hanno scelto i=0 e lui non ha segnale -&gt; segue i primi due;</a:t>
            </a:r>
          </a:p>
          <a:p>
            <a:r>
              <a:rPr lang="it-IT" dirty="0"/>
              <a:t>I due decisori precedenti hanno scelto i=0 e lui non segnale -&gt; segue il suo segnale;</a:t>
            </a:r>
          </a:p>
          <a:p>
            <a:r>
              <a:rPr lang="it-IT" dirty="0"/>
              <a:t>In ogni altro caso se non riceve il segnale segue quello con i maggiore per assunzione C;</a:t>
            </a:r>
          </a:p>
          <a:p>
            <a:r>
              <a:rPr lang="it-IT" dirty="0"/>
              <a:t>Se riceve il segnale i’ seguirà il suo segnale a meno che le due persone prima non abbiano scelto la stessa opzione che non è i=0 o i=i’;</a:t>
            </a:r>
          </a:p>
          <a:p>
            <a:r>
              <a:rPr lang="it-IT" dirty="0"/>
              <a:t>Se il suo segnale corrisponde alla scelta fatta da un suo predecessore, dovrebbe seguire quel segnale.</a:t>
            </a:r>
          </a:p>
          <a:p>
            <a:endParaRPr lang="it-IT" dirty="0"/>
          </a:p>
          <a:p>
            <a:endParaRPr lang="it-IT" dirty="0"/>
          </a:p>
          <a:p>
            <a:endParaRPr lang="it-IT" dirty="0"/>
          </a:p>
        </p:txBody>
      </p:sp>
    </p:spTree>
    <p:extLst>
      <p:ext uri="{BB962C8B-B14F-4D97-AF65-F5344CB8AC3E}">
        <p14:creationId xmlns:p14="http://schemas.microsoft.com/office/powerpoint/2010/main" val="920444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D9105B-2537-DB47-0491-A75A0C506A21}"/>
              </a:ext>
            </a:extLst>
          </p:cNvPr>
          <p:cNvSpPr>
            <a:spLocks noGrp="1"/>
          </p:cNvSpPr>
          <p:nvPr>
            <p:ph type="title"/>
          </p:nvPr>
        </p:nvSpPr>
        <p:spPr/>
        <p:txBody>
          <a:bodyPr/>
          <a:lstStyle/>
          <a:p>
            <a:r>
              <a:rPr lang="it-IT" dirty="0"/>
              <a:t>Lemma 1.</a:t>
            </a:r>
          </a:p>
        </p:txBody>
      </p:sp>
      <p:sp>
        <p:nvSpPr>
          <p:cNvPr id="3" name="Segnaposto contenuto 2">
            <a:extLst>
              <a:ext uri="{FF2B5EF4-FFF2-40B4-BE49-F238E27FC236}">
                <a16:creationId xmlns:a16="http://schemas.microsoft.com/office/drawing/2014/main" id="{A0E679A7-48D2-968B-B08E-3F182DFBCF62}"/>
              </a:ext>
            </a:extLst>
          </p:cNvPr>
          <p:cNvSpPr>
            <a:spLocks noGrp="1"/>
          </p:cNvSpPr>
          <p:nvPr>
            <p:ph idx="1"/>
          </p:nvPr>
        </p:nvSpPr>
        <p:spPr>
          <a:xfrm>
            <a:off x="677334" y="1609344"/>
            <a:ext cx="10807530" cy="6748271"/>
          </a:xfrm>
        </p:spPr>
        <p:txBody>
          <a:bodyPr>
            <a:normAutofit/>
          </a:bodyPr>
          <a:lstStyle/>
          <a:p>
            <a:pPr marL="0" indent="0">
              <a:buNone/>
            </a:pPr>
            <a:r>
              <a:rPr lang="it-IT" dirty="0"/>
              <a:t>Se i primi due decisori hanno scelto la stessa Ĩ≠0 il terzo decisore deve seguire la loro scelta, a prescindere dal segnale che riceve (che lo indirizza su i’).</a:t>
            </a:r>
          </a:p>
          <a:p>
            <a:pPr marL="0" indent="0">
              <a:buNone/>
            </a:pPr>
            <a:r>
              <a:rPr lang="it-IT" dirty="0"/>
              <a:t>DIM: </a:t>
            </a:r>
          </a:p>
          <a:p>
            <a:pPr marL="0" indent="0">
              <a:buNone/>
            </a:pPr>
            <a:endParaRPr lang="it-IT" dirty="0"/>
          </a:p>
          <a:p>
            <a:pPr marL="0" indent="0">
              <a:buNone/>
            </a:pPr>
            <a:endParaRPr lang="it-IT" dirty="0"/>
          </a:p>
          <a:p>
            <a:pPr marL="0" indent="0">
              <a:buNone/>
            </a:pPr>
            <a:r>
              <a:rPr lang="it-IT" dirty="0"/>
              <a:t>Chiaramente la prima probabilità è maggiore della seconda.</a:t>
            </a:r>
          </a:p>
          <a:p>
            <a:pPr marL="0" indent="0">
              <a:buNone/>
            </a:pPr>
            <a:r>
              <a:rPr lang="it-IT" dirty="0"/>
              <a:t>Lo stesso ragionamento spiega perché conviene scegliere tra varie opzioni quella che è stata scelta da più soggetti.</a:t>
            </a:r>
          </a:p>
          <a:p>
            <a:pPr marL="0" indent="0">
              <a:buNone/>
            </a:pPr>
            <a:r>
              <a:rPr lang="it-IT" dirty="0"/>
              <a:t>Se più opzioni sono state scelte ma solo una è scelta da due persone allora il giocatore che ha un segnale che non corrisponde a nessuna di quelle opzioni dovrà desumere che se l’opzione non ha il valore più alto di i allora quei due giocatori hanno ricevuto lo stesso segnale quindi probabilmente hanno ragione. Se l’opzione ha i maggiore di ogni altro allora a maggior ragione per l’assunzione C dovrà scegliere la stessa opzione dei due. Quando un’opzione è stata scelta da due persone, la persona successiva dovrà seguire questa scelta a meno che il suo segnale non coincida con un’opzione già selezionata da un giocatore in precedenza. In quel caso dovrà seguire il proprio segnale.</a:t>
            </a:r>
          </a:p>
          <a:p>
            <a:pPr marL="0" indent="0">
              <a:buNone/>
            </a:pPr>
            <a:endParaRPr lang="it-IT" dirty="0"/>
          </a:p>
        </p:txBody>
      </p:sp>
      <p:pic>
        <p:nvPicPr>
          <p:cNvPr id="5" name="Immagine 4" descr="Immagine che contiene testo&#10;&#10;Descrizione generata automaticamente">
            <a:extLst>
              <a:ext uri="{FF2B5EF4-FFF2-40B4-BE49-F238E27FC236}">
                <a16:creationId xmlns:a16="http://schemas.microsoft.com/office/drawing/2014/main" id="{74F002F8-D922-519C-C47D-4236484B678F}"/>
              </a:ext>
            </a:extLst>
          </p:cNvPr>
          <p:cNvPicPr>
            <a:picLocks noChangeAspect="1"/>
          </p:cNvPicPr>
          <p:nvPr/>
        </p:nvPicPr>
        <p:blipFill>
          <a:blip r:embed="rId2"/>
          <a:stretch>
            <a:fillRect/>
          </a:stretch>
        </p:blipFill>
        <p:spPr>
          <a:xfrm>
            <a:off x="1771904" y="2301696"/>
            <a:ext cx="6604000" cy="965200"/>
          </a:xfrm>
          <a:prstGeom prst="rect">
            <a:avLst/>
          </a:prstGeom>
        </p:spPr>
      </p:pic>
      <p:grpSp>
        <p:nvGrpSpPr>
          <p:cNvPr id="9" name="Gruppo 8">
            <a:extLst>
              <a:ext uri="{FF2B5EF4-FFF2-40B4-BE49-F238E27FC236}">
                <a16:creationId xmlns:a16="http://schemas.microsoft.com/office/drawing/2014/main" id="{B485D4F3-22D1-F94B-E056-EE75CC1C7DBA}"/>
              </a:ext>
            </a:extLst>
          </p:cNvPr>
          <p:cNvGrpSpPr/>
          <p:nvPr/>
        </p:nvGrpSpPr>
        <p:grpSpPr>
          <a:xfrm>
            <a:off x="6448088" y="2828984"/>
            <a:ext cx="251280" cy="202320"/>
            <a:chOff x="6633000" y="3530880"/>
            <a:chExt cx="251280" cy="202320"/>
          </a:xfrm>
        </p:grpSpPr>
        <mc:AlternateContent xmlns:mc="http://schemas.openxmlformats.org/markup-compatibility/2006">
          <mc:Choice xmlns:p14="http://schemas.microsoft.com/office/powerpoint/2010/main" Requires="p14">
            <p:contentPart p14:bwMode="auto" r:id="rId3">
              <p14:nvContentPartPr>
                <p14:cNvPr id="7" name="Input penna 6">
                  <a:extLst>
                    <a:ext uri="{FF2B5EF4-FFF2-40B4-BE49-F238E27FC236}">
                      <a16:creationId xmlns:a16="http://schemas.microsoft.com/office/drawing/2014/main" id="{9AF5C245-BDE9-9320-B4E0-007D9CC75FC3}"/>
                    </a:ext>
                  </a:extLst>
                </p14:cNvPr>
                <p14:cNvContentPartPr/>
                <p14:nvPr/>
              </p14:nvContentPartPr>
              <p14:xfrm>
                <a:off x="6689160" y="3530880"/>
                <a:ext cx="128160" cy="202320"/>
              </p14:xfrm>
            </p:contentPart>
          </mc:Choice>
          <mc:Fallback>
            <p:pic>
              <p:nvPicPr>
                <p:cNvPr id="7" name="Input penna 6">
                  <a:extLst>
                    <a:ext uri="{FF2B5EF4-FFF2-40B4-BE49-F238E27FC236}">
                      <a16:creationId xmlns:a16="http://schemas.microsoft.com/office/drawing/2014/main" id="{9AF5C245-BDE9-9320-B4E0-007D9CC75FC3}"/>
                    </a:ext>
                  </a:extLst>
                </p:cNvPr>
                <p:cNvPicPr/>
                <p:nvPr/>
              </p:nvPicPr>
              <p:blipFill>
                <a:blip r:embed="rId4"/>
                <a:stretch>
                  <a:fillRect/>
                </a:stretch>
              </p:blipFill>
              <p:spPr>
                <a:xfrm>
                  <a:off x="6680160" y="3521880"/>
                  <a:ext cx="14580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put penna 7">
                  <a:extLst>
                    <a:ext uri="{FF2B5EF4-FFF2-40B4-BE49-F238E27FC236}">
                      <a16:creationId xmlns:a16="http://schemas.microsoft.com/office/drawing/2014/main" id="{274EDDBB-F56A-A940-5F7B-1979B61EEEF1}"/>
                    </a:ext>
                  </a:extLst>
                </p14:cNvPr>
                <p14:cNvContentPartPr/>
                <p14:nvPr/>
              </p14:nvContentPartPr>
              <p14:xfrm>
                <a:off x="6633000" y="3538800"/>
                <a:ext cx="251280" cy="181080"/>
              </p14:xfrm>
            </p:contentPart>
          </mc:Choice>
          <mc:Fallback>
            <p:pic>
              <p:nvPicPr>
                <p:cNvPr id="8" name="Input penna 7">
                  <a:extLst>
                    <a:ext uri="{FF2B5EF4-FFF2-40B4-BE49-F238E27FC236}">
                      <a16:creationId xmlns:a16="http://schemas.microsoft.com/office/drawing/2014/main" id="{274EDDBB-F56A-A940-5F7B-1979B61EEEF1}"/>
                    </a:ext>
                  </a:extLst>
                </p:cNvPr>
                <p:cNvPicPr/>
                <p:nvPr/>
              </p:nvPicPr>
              <p:blipFill>
                <a:blip r:embed="rId6"/>
                <a:stretch>
                  <a:fillRect/>
                </a:stretch>
              </p:blipFill>
              <p:spPr>
                <a:xfrm>
                  <a:off x="6624000" y="3530160"/>
                  <a:ext cx="268920" cy="198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10" name="Input penna 9">
                <a:extLst>
                  <a:ext uri="{FF2B5EF4-FFF2-40B4-BE49-F238E27FC236}">
                    <a16:creationId xmlns:a16="http://schemas.microsoft.com/office/drawing/2014/main" id="{1A7304D0-C55E-9369-A498-4E9E39B129E9}"/>
                  </a:ext>
                </a:extLst>
              </p14:cNvPr>
              <p14:cNvContentPartPr/>
              <p14:nvPr/>
            </p14:nvContentPartPr>
            <p14:xfrm>
              <a:off x="4072320" y="3504600"/>
              <a:ext cx="360" cy="360"/>
            </p14:xfrm>
          </p:contentPart>
        </mc:Choice>
        <mc:Fallback>
          <p:pic>
            <p:nvPicPr>
              <p:cNvPr id="10" name="Input penna 9">
                <a:extLst>
                  <a:ext uri="{FF2B5EF4-FFF2-40B4-BE49-F238E27FC236}">
                    <a16:creationId xmlns:a16="http://schemas.microsoft.com/office/drawing/2014/main" id="{1A7304D0-C55E-9369-A498-4E9E39B129E9}"/>
                  </a:ext>
                </a:extLst>
              </p:cNvPr>
              <p:cNvPicPr/>
              <p:nvPr/>
            </p:nvPicPr>
            <p:blipFill>
              <a:blip r:embed="rId8"/>
              <a:stretch>
                <a:fillRect/>
              </a:stretch>
            </p:blipFill>
            <p:spPr>
              <a:xfrm>
                <a:off x="4063680" y="34959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 name="Input penna 10">
                <a:extLst>
                  <a:ext uri="{FF2B5EF4-FFF2-40B4-BE49-F238E27FC236}">
                    <a16:creationId xmlns:a16="http://schemas.microsoft.com/office/drawing/2014/main" id="{8AAB8241-1616-08A6-642C-F45A5F30187D}"/>
                  </a:ext>
                </a:extLst>
              </p14:cNvPr>
              <p14:cNvContentPartPr/>
              <p14:nvPr/>
            </p14:nvContentPartPr>
            <p14:xfrm>
              <a:off x="3674520" y="5127480"/>
              <a:ext cx="360" cy="360"/>
            </p14:xfrm>
          </p:contentPart>
        </mc:Choice>
        <mc:Fallback>
          <p:pic>
            <p:nvPicPr>
              <p:cNvPr id="11" name="Input penna 10">
                <a:extLst>
                  <a:ext uri="{FF2B5EF4-FFF2-40B4-BE49-F238E27FC236}">
                    <a16:creationId xmlns:a16="http://schemas.microsoft.com/office/drawing/2014/main" id="{8AAB8241-1616-08A6-642C-F45A5F30187D}"/>
                  </a:ext>
                </a:extLst>
              </p:cNvPr>
              <p:cNvPicPr/>
              <p:nvPr/>
            </p:nvPicPr>
            <p:blipFill>
              <a:blip r:embed="rId8"/>
              <a:stretch>
                <a:fillRect/>
              </a:stretch>
            </p:blipFill>
            <p:spPr>
              <a:xfrm>
                <a:off x="3665880" y="5118840"/>
                <a:ext cx="18000" cy="18000"/>
              </a:xfrm>
              <a:prstGeom prst="rect">
                <a:avLst/>
              </a:prstGeom>
            </p:spPr>
          </p:pic>
        </mc:Fallback>
      </mc:AlternateContent>
    </p:spTree>
    <p:extLst>
      <p:ext uri="{BB962C8B-B14F-4D97-AF65-F5344CB8AC3E}">
        <p14:creationId xmlns:p14="http://schemas.microsoft.com/office/powerpoint/2010/main" val="808259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719C68-5B59-F575-BDF3-5E03F18CB036}"/>
              </a:ext>
            </a:extLst>
          </p:cNvPr>
          <p:cNvSpPr>
            <a:spLocks noGrp="1"/>
          </p:cNvSpPr>
          <p:nvPr>
            <p:ph type="title"/>
          </p:nvPr>
        </p:nvSpPr>
        <p:spPr>
          <a:xfrm>
            <a:off x="677334" y="975360"/>
            <a:ext cx="8596668" cy="1320800"/>
          </a:xfrm>
        </p:spPr>
        <p:txBody>
          <a:bodyPr>
            <a:normAutofit/>
          </a:bodyPr>
          <a:lstStyle/>
          <a:p>
            <a:r>
              <a:rPr lang="it-IT" dirty="0"/>
              <a:t>DI COSA SI PARLA?</a:t>
            </a:r>
          </a:p>
        </p:txBody>
      </p:sp>
      <p:sp>
        <p:nvSpPr>
          <p:cNvPr id="3" name="Segnaposto contenuto 2">
            <a:extLst>
              <a:ext uri="{FF2B5EF4-FFF2-40B4-BE49-F238E27FC236}">
                <a16:creationId xmlns:a16="http://schemas.microsoft.com/office/drawing/2014/main" id="{5835DDF4-CB12-04C8-BE32-DD1C864DA3CF}"/>
              </a:ext>
            </a:extLst>
          </p:cNvPr>
          <p:cNvSpPr>
            <a:spLocks noGrp="1"/>
          </p:cNvSpPr>
          <p:nvPr>
            <p:ph idx="1"/>
          </p:nvPr>
        </p:nvSpPr>
        <p:spPr/>
        <p:txBody>
          <a:bodyPr/>
          <a:lstStyle/>
          <a:p>
            <a:pPr marL="0" indent="0">
              <a:buNone/>
            </a:pPr>
            <a:r>
              <a:rPr lang="it-IT" sz="2400" dirty="0"/>
              <a:t>Una cascata di informazione è un processo dinamico su un network (nel nostro caso un albero) che si verifica quando dei decisori scelgono di ignorare le informazioni private di cui dispongono per seguire la scelta compiuta in precedenza da altri decisori che suppongono avere maggiori informazioni.</a:t>
            </a:r>
          </a:p>
          <a:p>
            <a:pPr marL="0" indent="0">
              <a:buNone/>
            </a:pPr>
            <a:endParaRPr lang="it-IT" sz="2400" dirty="0"/>
          </a:p>
          <a:p>
            <a:pPr marL="0" indent="0">
              <a:buNone/>
            </a:pPr>
            <a:r>
              <a:rPr lang="it-IT" sz="2400" dirty="0"/>
              <a:t>Concetto chiave: approccio </a:t>
            </a:r>
            <a:r>
              <a:rPr lang="it-IT" sz="2400" dirty="0" err="1"/>
              <a:t>bayesiano</a:t>
            </a:r>
            <a:r>
              <a:rPr lang="it-IT" sz="2400" dirty="0"/>
              <a:t>.</a:t>
            </a:r>
          </a:p>
          <a:p>
            <a:pPr marL="0" indent="0">
              <a:buNone/>
            </a:pPr>
            <a:endParaRPr lang="it-IT" dirty="0"/>
          </a:p>
        </p:txBody>
      </p:sp>
    </p:spTree>
    <p:extLst>
      <p:ext uri="{BB962C8B-B14F-4D97-AF65-F5344CB8AC3E}">
        <p14:creationId xmlns:p14="http://schemas.microsoft.com/office/powerpoint/2010/main" val="3060851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egnaposto contenuto 12">
            <a:extLst>
              <a:ext uri="{FF2B5EF4-FFF2-40B4-BE49-F238E27FC236}">
                <a16:creationId xmlns:a16="http://schemas.microsoft.com/office/drawing/2014/main" id="{405F2FE7-B0CE-7C4E-E135-95A87145E8B1}"/>
              </a:ext>
            </a:extLst>
          </p:cNvPr>
          <p:cNvSpPr>
            <a:spLocks noGrp="1"/>
          </p:cNvSpPr>
          <p:nvPr>
            <p:ph idx="1"/>
          </p:nvPr>
        </p:nvSpPr>
        <p:spPr>
          <a:xfrm>
            <a:off x="-6096" y="274320"/>
            <a:ext cx="12198096" cy="6858000"/>
          </a:xfrm>
        </p:spPr>
        <p:txBody>
          <a:bodyPr>
            <a:normAutofit/>
          </a:bodyPr>
          <a:lstStyle/>
          <a:p>
            <a:pPr marL="0" indent="0">
              <a:buNone/>
            </a:pPr>
            <a:r>
              <a:rPr lang="it-IT" sz="3200" b="1" dirty="0">
                <a:solidFill>
                  <a:schemeClr val="accent1"/>
                </a:solidFill>
                <a:latin typeface="+mj-lt"/>
              </a:rPr>
              <a:t>RIASSUMENDO TUTTE LE REGOLE:</a:t>
            </a:r>
          </a:p>
          <a:p>
            <a:pPr marL="0" indent="0">
              <a:buNone/>
            </a:pPr>
            <a:r>
              <a:rPr lang="it-IT" sz="2400" b="1" dirty="0">
                <a:effectLst/>
              </a:rPr>
              <a:t>Under </a:t>
            </a:r>
            <a:r>
              <a:rPr lang="it-IT" sz="2400" b="1" dirty="0" err="1">
                <a:effectLst/>
              </a:rPr>
              <a:t>assumption</a:t>
            </a:r>
            <a:r>
              <a:rPr lang="it-IT" sz="2400" b="1" dirty="0">
                <a:effectLst/>
              </a:rPr>
              <a:t> A, B and C the </a:t>
            </a:r>
            <a:r>
              <a:rPr lang="it-IT" sz="2400" b="1" dirty="0" err="1">
                <a:effectLst/>
              </a:rPr>
              <a:t>unique</a:t>
            </a:r>
            <a:r>
              <a:rPr lang="it-IT" sz="2400" b="1" dirty="0">
                <a:effectLst/>
              </a:rPr>
              <a:t> (Nash) </a:t>
            </a:r>
            <a:r>
              <a:rPr lang="it-IT" sz="2400" b="1" dirty="0" err="1">
                <a:effectLst/>
              </a:rPr>
              <a:t>equilibrium</a:t>
            </a:r>
            <a:r>
              <a:rPr lang="it-IT" sz="2400" b="1" dirty="0">
                <a:effectLst/>
              </a:rPr>
              <a:t> </a:t>
            </a:r>
            <a:r>
              <a:rPr lang="it-IT" sz="2400" b="1" dirty="0" err="1">
                <a:effectLst/>
              </a:rPr>
              <a:t>decision</a:t>
            </a:r>
            <a:r>
              <a:rPr lang="it-IT" sz="2400" b="1" dirty="0">
                <a:effectLst/>
              </a:rPr>
              <a:t> rule </a:t>
            </a:r>
            <a:r>
              <a:rPr lang="it-IT" sz="2400" b="1" dirty="0" err="1">
                <a:effectLst/>
              </a:rPr>
              <a:t>that</a:t>
            </a:r>
            <a:r>
              <a:rPr lang="it-IT" sz="2400" b="1" dirty="0">
                <a:effectLst/>
              </a:rPr>
              <a:t> </a:t>
            </a:r>
            <a:r>
              <a:rPr lang="it-IT" sz="2400" b="1" dirty="0" err="1">
                <a:effectLst/>
              </a:rPr>
              <a:t>everyone</a:t>
            </a:r>
            <a:r>
              <a:rPr lang="it-IT" sz="2400" b="1" dirty="0">
                <a:effectLst/>
              </a:rPr>
              <a:t> </a:t>
            </a:r>
            <a:r>
              <a:rPr lang="it-IT" sz="2400" b="1" dirty="0" err="1">
                <a:effectLst/>
              </a:rPr>
              <a:t>will</a:t>
            </a:r>
            <a:r>
              <a:rPr lang="it-IT" sz="2400" b="1" dirty="0">
                <a:effectLst/>
              </a:rPr>
              <a:t> </a:t>
            </a:r>
            <a:r>
              <a:rPr lang="it-IT" sz="2400" b="1" dirty="0" err="1">
                <a:effectLst/>
              </a:rPr>
              <a:t>adopt</a:t>
            </a:r>
            <a:r>
              <a:rPr lang="it-IT" sz="2400" b="1" dirty="0">
                <a:effectLst/>
              </a:rPr>
              <a:t> </a:t>
            </a:r>
            <a:r>
              <a:rPr lang="it-IT" sz="2400" b="1" dirty="0" err="1">
                <a:effectLst/>
              </a:rPr>
              <a:t>is</a:t>
            </a:r>
            <a:r>
              <a:rPr lang="it-IT" sz="2400" b="1" dirty="0">
                <a:effectLst/>
              </a:rPr>
              <a:t> </a:t>
            </a:r>
            <a:r>
              <a:rPr lang="it-IT" sz="2400" b="1" dirty="0" err="1"/>
              <a:t>given</a:t>
            </a:r>
            <a:r>
              <a:rPr lang="it-IT" sz="2400" b="1" dirty="0"/>
              <a:t> </a:t>
            </a:r>
            <a:r>
              <a:rPr lang="it-IT" sz="2400" b="1" dirty="0" err="1">
                <a:effectLst/>
              </a:rPr>
              <a:t>below</a:t>
            </a:r>
            <a:r>
              <a:rPr lang="it-IT" sz="2400" b="1" dirty="0">
                <a:effectLst/>
              </a:rPr>
              <a:t>.</a:t>
            </a:r>
          </a:p>
          <a:p>
            <a:r>
              <a:rPr lang="it-IT" sz="2400" b="1" dirty="0">
                <a:effectLst/>
              </a:rPr>
              <a:t>The first </a:t>
            </a:r>
            <a:r>
              <a:rPr lang="it-IT" sz="2400" b="1" dirty="0" err="1">
                <a:effectLst/>
              </a:rPr>
              <a:t>decision</a:t>
            </a:r>
            <a:r>
              <a:rPr lang="it-IT" sz="2400" b="1" dirty="0">
                <a:effectLst/>
              </a:rPr>
              <a:t> maker follows </a:t>
            </a:r>
            <a:r>
              <a:rPr lang="it-IT" sz="2400" b="1" dirty="0" err="1">
                <a:effectLst/>
              </a:rPr>
              <a:t>her</a:t>
            </a:r>
            <a:r>
              <a:rPr lang="it-IT" sz="2400" b="1" dirty="0">
                <a:effectLst/>
              </a:rPr>
              <a:t> </a:t>
            </a:r>
            <a:r>
              <a:rPr lang="it-IT" sz="2400" b="1" dirty="0" err="1">
                <a:effectLst/>
              </a:rPr>
              <a:t>signal</a:t>
            </a:r>
            <a:r>
              <a:rPr lang="it-IT" sz="2400" b="1" dirty="0">
                <a:effectLst/>
              </a:rPr>
              <a:t> </a:t>
            </a:r>
            <a:r>
              <a:rPr lang="it-IT" sz="2400" b="1" dirty="0" err="1">
                <a:effectLst/>
              </a:rPr>
              <a:t>if</a:t>
            </a:r>
            <a:r>
              <a:rPr lang="it-IT" sz="2400" b="1" dirty="0">
                <a:effectLst/>
              </a:rPr>
              <a:t> </a:t>
            </a:r>
            <a:r>
              <a:rPr lang="it-IT" sz="2400" b="1" dirty="0" err="1">
                <a:effectLst/>
              </a:rPr>
              <a:t>she</a:t>
            </a:r>
            <a:r>
              <a:rPr lang="it-IT" sz="2400" b="1" dirty="0">
                <a:effectLst/>
              </a:rPr>
              <a:t> </a:t>
            </a:r>
            <a:r>
              <a:rPr lang="it-IT" sz="2400" b="1" dirty="0" err="1">
                <a:effectLst/>
              </a:rPr>
              <a:t>has</a:t>
            </a:r>
            <a:r>
              <a:rPr lang="it-IT" sz="2400" b="1" dirty="0">
                <a:effectLst/>
              </a:rPr>
              <a:t> one and </a:t>
            </a:r>
            <a:r>
              <a:rPr lang="it-IT" sz="2400" b="1" dirty="0" err="1">
                <a:effectLst/>
              </a:rPr>
              <a:t>chooses</a:t>
            </a:r>
            <a:r>
              <a:rPr lang="it-IT" sz="2400" b="1" dirty="0">
                <a:effectLst/>
              </a:rPr>
              <a:t> i = 0 </a:t>
            </a:r>
            <a:r>
              <a:rPr lang="it-IT" sz="2400" b="1" dirty="0" err="1">
                <a:effectLst/>
              </a:rPr>
              <a:t>otherwise</a:t>
            </a:r>
            <a:r>
              <a:rPr lang="it-IT" sz="2400" b="1" dirty="0">
                <a:effectLst/>
              </a:rPr>
              <a:t>. </a:t>
            </a:r>
            <a:endParaRPr lang="it-IT" sz="2400" dirty="0"/>
          </a:p>
          <a:p>
            <a:r>
              <a:rPr lang="it-IT" sz="2400" b="1" dirty="0">
                <a:effectLst/>
              </a:rPr>
              <a:t>For k &gt; 1, </a:t>
            </a:r>
            <a:r>
              <a:rPr lang="it-IT" sz="2400" b="1" dirty="0" err="1">
                <a:effectLst/>
              </a:rPr>
              <a:t>if</a:t>
            </a:r>
            <a:r>
              <a:rPr lang="it-IT" sz="2400" b="1" dirty="0">
                <a:effectLst/>
              </a:rPr>
              <a:t> the </a:t>
            </a:r>
            <a:r>
              <a:rPr lang="it-IT" sz="2400" b="1" dirty="0" err="1">
                <a:effectLst/>
              </a:rPr>
              <a:t>kth</a:t>
            </a:r>
            <a:r>
              <a:rPr lang="it-IT" sz="2400" b="1" dirty="0">
                <a:effectLst/>
              </a:rPr>
              <a:t> </a:t>
            </a:r>
            <a:r>
              <a:rPr lang="it-IT" sz="2400" b="1" dirty="0" err="1">
                <a:effectLst/>
              </a:rPr>
              <a:t>decision</a:t>
            </a:r>
            <a:r>
              <a:rPr lang="it-IT" sz="2400" b="1" dirty="0">
                <a:effectLst/>
              </a:rPr>
              <a:t> maker </a:t>
            </a:r>
            <a:r>
              <a:rPr lang="it-IT" sz="2400" b="1" dirty="0" err="1">
                <a:effectLst/>
              </a:rPr>
              <a:t>has</a:t>
            </a:r>
            <a:r>
              <a:rPr lang="it-IT" sz="2400" b="1" dirty="0">
                <a:effectLst/>
              </a:rPr>
              <a:t> a </a:t>
            </a:r>
            <a:r>
              <a:rPr lang="it-IT" sz="2400" b="1" dirty="0" err="1">
                <a:effectLst/>
              </a:rPr>
              <a:t>signal</a:t>
            </a:r>
            <a:r>
              <a:rPr lang="it-IT" sz="2400" b="1" dirty="0">
                <a:effectLst/>
              </a:rPr>
              <a:t>, </a:t>
            </a:r>
            <a:r>
              <a:rPr lang="it-IT" sz="2400" b="1" dirty="0" err="1">
                <a:effectLst/>
              </a:rPr>
              <a:t>she</a:t>
            </a:r>
            <a:r>
              <a:rPr lang="it-IT" sz="2400" b="1" dirty="0">
                <a:effectLst/>
              </a:rPr>
              <a:t> </a:t>
            </a:r>
            <a:r>
              <a:rPr lang="it-IT" sz="2400" b="1" dirty="0" err="1">
                <a:effectLst/>
              </a:rPr>
              <a:t>will</a:t>
            </a:r>
            <a:r>
              <a:rPr lang="it-IT" sz="2400" b="1" dirty="0">
                <a:effectLst/>
              </a:rPr>
              <a:t> </a:t>
            </a:r>
            <a:r>
              <a:rPr lang="it-IT" sz="2400" b="1" dirty="0" err="1">
                <a:effectLst/>
              </a:rPr>
              <a:t>choose</a:t>
            </a:r>
            <a:r>
              <a:rPr lang="it-IT" sz="2400" b="1" dirty="0">
                <a:effectLst/>
              </a:rPr>
              <a:t> to follow </a:t>
            </a:r>
            <a:r>
              <a:rPr lang="it-IT" sz="2400" b="1" dirty="0" err="1">
                <a:effectLst/>
              </a:rPr>
              <a:t>her</a:t>
            </a:r>
            <a:r>
              <a:rPr lang="it-IT" sz="2400" b="1" dirty="0">
                <a:effectLst/>
              </a:rPr>
              <a:t> </a:t>
            </a:r>
            <a:r>
              <a:rPr lang="it-IT" sz="2400" b="1" dirty="0" err="1">
                <a:effectLst/>
              </a:rPr>
              <a:t>own</a:t>
            </a:r>
            <a:r>
              <a:rPr lang="it-IT" sz="2400" b="1" dirty="0">
                <a:effectLst/>
              </a:rPr>
              <a:t> </a:t>
            </a:r>
            <a:r>
              <a:rPr lang="it-IT" sz="2400" b="1" dirty="0" err="1">
                <a:effectLst/>
              </a:rPr>
              <a:t>signal</a:t>
            </a:r>
            <a:r>
              <a:rPr lang="it-IT" sz="2400" b="1" dirty="0">
                <a:effectLst/>
              </a:rPr>
              <a:t> </a:t>
            </a:r>
            <a:r>
              <a:rPr lang="it-IT" sz="2400" b="1" dirty="0" err="1">
                <a:effectLst/>
              </a:rPr>
              <a:t>either</a:t>
            </a:r>
            <a:r>
              <a:rPr lang="it-IT" sz="2400" b="1" dirty="0">
                <a:effectLst/>
              </a:rPr>
              <a:t> </a:t>
            </a:r>
            <a:r>
              <a:rPr lang="it-IT" sz="2400" b="1" dirty="0" err="1">
                <a:effectLst/>
              </a:rPr>
              <a:t>if</a:t>
            </a:r>
            <a:r>
              <a:rPr lang="it-IT" sz="2400" b="1" dirty="0">
                <a:effectLst/>
              </a:rPr>
              <a:t> and </a:t>
            </a:r>
            <a:r>
              <a:rPr lang="it-IT" sz="2400" b="1" dirty="0" err="1">
                <a:effectLst/>
              </a:rPr>
              <a:t>only</a:t>
            </a:r>
            <a:r>
              <a:rPr lang="it-IT" sz="2400" b="1" dirty="0">
                <a:effectLst/>
              </a:rPr>
              <a:t> </a:t>
            </a:r>
            <a:r>
              <a:rPr lang="it-IT" sz="2400" b="1" dirty="0" err="1">
                <a:effectLst/>
              </a:rPr>
              <a:t>if</a:t>
            </a:r>
            <a:r>
              <a:rPr lang="it-IT" sz="2400" b="1" dirty="0">
                <a:effectLst/>
              </a:rPr>
              <a:t> (a) </a:t>
            </a:r>
            <a:r>
              <a:rPr lang="it-IT" sz="2400" b="1" dirty="0" err="1">
                <a:effectLst/>
              </a:rPr>
              <a:t>holds</a:t>
            </a:r>
            <a:r>
              <a:rPr lang="it-IT" sz="2400" b="1" dirty="0">
                <a:effectLst/>
              </a:rPr>
              <a:t> or </a:t>
            </a:r>
            <a:r>
              <a:rPr lang="it-IT" sz="2400" b="1" dirty="0" err="1">
                <a:effectLst/>
              </a:rPr>
              <a:t>if</a:t>
            </a:r>
            <a:r>
              <a:rPr lang="it-IT" sz="2400" b="1" dirty="0">
                <a:effectLst/>
              </a:rPr>
              <a:t> (a) </a:t>
            </a:r>
            <a:r>
              <a:rPr lang="it-IT" sz="2400" b="1" dirty="0" err="1">
                <a:effectLst/>
              </a:rPr>
              <a:t>does</a:t>
            </a:r>
            <a:r>
              <a:rPr lang="it-IT" sz="2400" b="1" dirty="0">
                <a:effectLst/>
              </a:rPr>
              <a:t> </a:t>
            </a:r>
            <a:r>
              <a:rPr lang="it-IT" sz="2400" b="1" dirty="0" err="1">
                <a:effectLst/>
              </a:rPr>
              <a:t>not</a:t>
            </a:r>
            <a:r>
              <a:rPr lang="it-IT" sz="2400" b="1" dirty="0">
                <a:effectLst/>
              </a:rPr>
              <a:t> </a:t>
            </a:r>
            <a:r>
              <a:rPr lang="it-IT" sz="2400" b="1" dirty="0" err="1">
                <a:effectLst/>
              </a:rPr>
              <a:t>hold</a:t>
            </a:r>
            <a:r>
              <a:rPr lang="it-IT" sz="2400" b="1" dirty="0">
                <a:effectLst/>
              </a:rPr>
              <a:t>, (b) </a:t>
            </a:r>
            <a:r>
              <a:rPr lang="it-IT" sz="2400" b="1" dirty="0" err="1">
                <a:effectLst/>
              </a:rPr>
              <a:t>holds</a:t>
            </a:r>
            <a:r>
              <a:rPr lang="it-IT" sz="2400" b="1" dirty="0">
                <a:effectLst/>
              </a:rPr>
              <a:t>, </a:t>
            </a:r>
            <a:r>
              <a:rPr lang="it-IT" sz="2400" b="1" dirty="0" err="1">
                <a:effectLst/>
              </a:rPr>
              <a:t>where</a:t>
            </a:r>
            <a:r>
              <a:rPr lang="it-IT" sz="2400" b="1" dirty="0">
                <a:effectLst/>
              </a:rPr>
              <a:t> (a) and (b) are </a:t>
            </a:r>
            <a:r>
              <a:rPr lang="it-IT" sz="2400" b="1" dirty="0" err="1">
                <a:effectLst/>
              </a:rPr>
              <a:t>given</a:t>
            </a:r>
            <a:r>
              <a:rPr lang="it-IT" sz="2400" b="1" dirty="0">
                <a:effectLst/>
              </a:rPr>
              <a:t> </a:t>
            </a:r>
            <a:r>
              <a:rPr lang="it-IT" sz="2400" b="1" dirty="0" err="1">
                <a:effectLst/>
              </a:rPr>
              <a:t>below</a:t>
            </a:r>
            <a:r>
              <a:rPr lang="it-IT" sz="2400" b="1" dirty="0">
                <a:effectLst/>
              </a:rPr>
              <a:t>. </a:t>
            </a:r>
          </a:p>
          <a:p>
            <a:pPr marL="0" indent="0">
              <a:buNone/>
            </a:pPr>
            <a:r>
              <a:rPr lang="it-IT" sz="2400" b="1" dirty="0">
                <a:effectLst/>
              </a:rPr>
              <a:t>	(a) </a:t>
            </a:r>
            <a:r>
              <a:rPr lang="it-IT" sz="2400" b="1" dirty="0" err="1">
                <a:effectLst/>
              </a:rPr>
              <a:t>Her</a:t>
            </a:r>
            <a:r>
              <a:rPr lang="it-IT" sz="2400" b="1" dirty="0">
                <a:effectLst/>
              </a:rPr>
              <a:t> </a:t>
            </a:r>
            <a:r>
              <a:rPr lang="it-IT" sz="2400" b="1" dirty="0" err="1">
                <a:effectLst/>
              </a:rPr>
              <a:t>signal</a:t>
            </a:r>
            <a:r>
              <a:rPr lang="it-IT" sz="2400" b="1" dirty="0">
                <a:effectLst/>
              </a:rPr>
              <a:t> matches some option </a:t>
            </a:r>
            <a:r>
              <a:rPr lang="it-IT" sz="2400" b="1" dirty="0" err="1">
                <a:effectLst/>
              </a:rPr>
              <a:t>that</a:t>
            </a:r>
            <a:r>
              <a:rPr lang="it-IT" sz="2400" b="1" dirty="0">
                <a:effectLst/>
              </a:rPr>
              <a:t> </a:t>
            </a:r>
            <a:r>
              <a:rPr lang="it-IT" sz="2400" b="1" dirty="0" err="1">
                <a:effectLst/>
              </a:rPr>
              <a:t>has</a:t>
            </a:r>
            <a:r>
              <a:rPr lang="it-IT" sz="2400" b="1" dirty="0">
                <a:effectLst/>
              </a:rPr>
              <a:t> </a:t>
            </a:r>
            <a:r>
              <a:rPr lang="it-IT" sz="2400" b="1" dirty="0" err="1">
                <a:effectLst/>
              </a:rPr>
              <a:t>already</a:t>
            </a:r>
            <a:r>
              <a:rPr lang="it-IT" sz="2400" b="1" dirty="0">
                <a:effectLst/>
              </a:rPr>
              <a:t> </a:t>
            </a:r>
            <a:r>
              <a:rPr lang="it-IT" sz="2400" b="1" dirty="0" err="1">
                <a:effectLst/>
              </a:rPr>
              <a:t>been</a:t>
            </a:r>
            <a:r>
              <a:rPr lang="it-IT" sz="2400" b="1" dirty="0">
                <a:effectLst/>
              </a:rPr>
              <a:t> </a:t>
            </a:r>
            <a:r>
              <a:rPr lang="it-IT" sz="2400" b="1" dirty="0" err="1">
                <a:effectLst/>
              </a:rPr>
              <a:t>chosen</a:t>
            </a:r>
            <a:r>
              <a:rPr lang="it-IT" sz="2400" b="1" dirty="0">
                <a:effectLst/>
              </a:rPr>
              <a:t>. </a:t>
            </a:r>
            <a:endParaRPr lang="it-IT" sz="2400" dirty="0"/>
          </a:p>
          <a:p>
            <a:pPr marL="0" indent="0">
              <a:buNone/>
            </a:pPr>
            <a:r>
              <a:rPr lang="it-IT" sz="2400" b="1" dirty="0"/>
              <a:t>	</a:t>
            </a:r>
            <a:r>
              <a:rPr lang="it-IT" sz="2400" b="1" dirty="0">
                <a:effectLst/>
              </a:rPr>
              <a:t>(b) No option </a:t>
            </a:r>
            <a:r>
              <a:rPr lang="it-IT" sz="2400" b="1" dirty="0" err="1">
                <a:effectLst/>
              </a:rPr>
              <a:t>other</a:t>
            </a:r>
            <a:r>
              <a:rPr lang="it-IT" sz="2400" b="1" dirty="0">
                <a:effectLst/>
              </a:rPr>
              <a:t> </a:t>
            </a:r>
            <a:r>
              <a:rPr lang="it-IT" sz="2400" b="1" dirty="0" err="1">
                <a:effectLst/>
              </a:rPr>
              <a:t>than</a:t>
            </a:r>
            <a:r>
              <a:rPr lang="it-IT" sz="2400" b="1" dirty="0">
                <a:effectLst/>
              </a:rPr>
              <a:t> i = 0 </a:t>
            </a:r>
            <a:r>
              <a:rPr lang="it-IT" sz="2400" b="1" dirty="0" err="1">
                <a:effectLst/>
              </a:rPr>
              <a:t>has</a:t>
            </a:r>
            <a:r>
              <a:rPr lang="it-IT" sz="2400" b="1" dirty="0">
                <a:effectLst/>
              </a:rPr>
              <a:t> </a:t>
            </a:r>
            <a:r>
              <a:rPr lang="it-IT" sz="2400" b="1" dirty="0" err="1">
                <a:effectLst/>
              </a:rPr>
              <a:t>been</a:t>
            </a:r>
            <a:r>
              <a:rPr lang="it-IT" sz="2400" b="1" dirty="0">
                <a:effectLst/>
              </a:rPr>
              <a:t> </a:t>
            </a:r>
            <a:r>
              <a:rPr lang="it-IT" sz="2400" b="1" dirty="0" err="1">
                <a:effectLst/>
              </a:rPr>
              <a:t>chosen</a:t>
            </a:r>
            <a:r>
              <a:rPr lang="it-IT" sz="2400" b="1" dirty="0">
                <a:effectLst/>
              </a:rPr>
              <a:t> by more </a:t>
            </a:r>
            <a:r>
              <a:rPr lang="it-IT" sz="2400" b="1" dirty="0" err="1">
                <a:effectLst/>
              </a:rPr>
              <a:t>than</a:t>
            </a:r>
            <a:r>
              <a:rPr lang="it-IT" sz="2400" b="1" dirty="0">
                <a:effectLst/>
              </a:rPr>
              <a:t> one </a:t>
            </a:r>
            <a:r>
              <a:rPr lang="it-IT" sz="2400" b="1" dirty="0" err="1">
                <a:effectLst/>
              </a:rPr>
              <a:t>person</a:t>
            </a:r>
            <a:r>
              <a:rPr lang="it-IT" sz="2400" b="1" dirty="0">
                <a:effectLst/>
              </a:rPr>
              <a:t>.</a:t>
            </a:r>
          </a:p>
          <a:p>
            <a:r>
              <a:rPr lang="it-IT" sz="2400" b="1" dirty="0">
                <a:effectLst/>
              </a:rPr>
              <a:t> Assume </a:t>
            </a:r>
            <a:r>
              <a:rPr lang="it-IT" sz="2400" b="1" dirty="0" err="1">
                <a:effectLst/>
              </a:rPr>
              <a:t>that</a:t>
            </a:r>
            <a:r>
              <a:rPr lang="it-IT" sz="2400" b="1" dirty="0">
                <a:effectLst/>
              </a:rPr>
              <a:t> the </a:t>
            </a:r>
            <a:r>
              <a:rPr lang="it-IT" sz="2400" b="1" dirty="0" err="1">
                <a:effectLst/>
              </a:rPr>
              <a:t>kth</a:t>
            </a:r>
            <a:r>
              <a:rPr lang="it-IT" sz="2400" b="1" dirty="0">
                <a:effectLst/>
              </a:rPr>
              <a:t> </a:t>
            </a:r>
            <a:r>
              <a:rPr lang="it-IT" sz="2400" b="1" dirty="0" err="1">
                <a:effectLst/>
              </a:rPr>
              <a:t>decision</a:t>
            </a:r>
            <a:r>
              <a:rPr lang="it-IT" sz="2400" b="1" dirty="0">
                <a:effectLst/>
              </a:rPr>
              <a:t> maker </a:t>
            </a:r>
            <a:r>
              <a:rPr lang="it-IT" sz="2400" b="1" dirty="0" err="1">
                <a:effectLst/>
              </a:rPr>
              <a:t>has</a:t>
            </a:r>
            <a:r>
              <a:rPr lang="it-IT" sz="2400" b="1" dirty="0">
                <a:effectLst/>
              </a:rPr>
              <a:t> a </a:t>
            </a:r>
            <a:r>
              <a:rPr lang="it-IT" sz="2400" b="1" dirty="0" err="1">
                <a:effectLst/>
              </a:rPr>
              <a:t>signal</a:t>
            </a:r>
            <a:r>
              <a:rPr lang="it-IT" sz="2400" b="1" dirty="0">
                <a:effectLst/>
              </a:rPr>
              <a:t>. </a:t>
            </a:r>
            <a:r>
              <a:rPr lang="it-IT" sz="2400" b="1" dirty="0" err="1">
                <a:effectLst/>
              </a:rPr>
              <a:t>If</a:t>
            </a:r>
            <a:r>
              <a:rPr lang="it-IT" sz="2400" b="1" dirty="0">
                <a:effectLst/>
              </a:rPr>
              <a:t> </a:t>
            </a:r>
            <a:r>
              <a:rPr lang="it-IT" sz="2400" b="1" dirty="0" err="1">
                <a:effectLst/>
              </a:rPr>
              <a:t>any</a:t>
            </a:r>
            <a:r>
              <a:rPr lang="it-IT" sz="2400" b="1" dirty="0">
                <a:effectLst/>
              </a:rPr>
              <a:t> option (</a:t>
            </a:r>
            <a:r>
              <a:rPr lang="it-IT" sz="2400" b="1" dirty="0" err="1">
                <a:effectLst/>
              </a:rPr>
              <a:t>among</a:t>
            </a:r>
            <a:r>
              <a:rPr lang="it-IT" sz="2400" b="1" dirty="0">
                <a:effectLst/>
              </a:rPr>
              <a:t> </a:t>
            </a:r>
            <a:r>
              <a:rPr lang="it-IT" sz="2400" b="1" dirty="0" err="1">
                <a:effectLst/>
              </a:rPr>
              <a:t>those</a:t>
            </a:r>
            <a:r>
              <a:rPr lang="it-IT" sz="2400" b="1" dirty="0">
                <a:effectLst/>
              </a:rPr>
              <a:t> </a:t>
            </a:r>
            <a:r>
              <a:rPr lang="it-IT" sz="2400" b="1" dirty="0" err="1">
                <a:effectLst/>
              </a:rPr>
              <a:t>already</a:t>
            </a:r>
            <a:r>
              <a:rPr lang="it-IT" sz="2400" b="1" dirty="0">
                <a:effectLst/>
              </a:rPr>
              <a:t> </a:t>
            </a:r>
            <a:r>
              <a:rPr lang="it-IT" sz="2400" b="1" dirty="0" err="1">
                <a:effectLst/>
              </a:rPr>
              <a:t>chosen</a:t>
            </a:r>
            <a:r>
              <a:rPr lang="it-IT" sz="2400" b="1" dirty="0">
                <a:effectLst/>
              </a:rPr>
              <a:t>) </a:t>
            </a:r>
            <a:r>
              <a:rPr lang="it-IT" sz="2400" b="1" dirty="0" err="1">
                <a:effectLst/>
              </a:rPr>
              <a:t>other</a:t>
            </a:r>
            <a:r>
              <a:rPr lang="it-IT" sz="2400" b="1" dirty="0">
                <a:effectLst/>
              </a:rPr>
              <a:t> </a:t>
            </a:r>
            <a:r>
              <a:rPr lang="it-IT" sz="2400" b="1" dirty="0" err="1">
                <a:effectLst/>
              </a:rPr>
              <a:t>than</a:t>
            </a:r>
            <a:r>
              <a:rPr lang="it-IT" sz="2400" b="1" dirty="0">
                <a:effectLst/>
              </a:rPr>
              <a:t> the one with the </a:t>
            </a:r>
            <a:r>
              <a:rPr lang="it-IT" sz="2400" b="1" dirty="0" err="1">
                <a:effectLst/>
              </a:rPr>
              <a:t>highest</a:t>
            </a:r>
            <a:r>
              <a:rPr lang="it-IT" sz="2400" b="1" dirty="0">
                <a:effectLst/>
              </a:rPr>
              <a:t> i </a:t>
            </a:r>
            <a:r>
              <a:rPr lang="it-IT" sz="2400" b="1" dirty="0" err="1">
                <a:effectLst/>
              </a:rPr>
              <a:t>has</a:t>
            </a:r>
            <a:r>
              <a:rPr lang="it-IT" sz="2400" b="1" dirty="0">
                <a:effectLst/>
              </a:rPr>
              <a:t> </a:t>
            </a:r>
            <a:r>
              <a:rPr lang="it-IT" sz="2400" b="1" dirty="0" err="1">
                <a:effectLst/>
              </a:rPr>
              <a:t>been</a:t>
            </a:r>
            <a:r>
              <a:rPr lang="it-IT" sz="2400" b="1" dirty="0">
                <a:effectLst/>
              </a:rPr>
              <a:t> </a:t>
            </a:r>
            <a:r>
              <a:rPr lang="it-IT" sz="2400" b="1" dirty="0" err="1"/>
              <a:t>chosen</a:t>
            </a:r>
            <a:r>
              <a:rPr lang="it-IT" sz="2400" b="1" dirty="0"/>
              <a:t> by more </a:t>
            </a:r>
            <a:r>
              <a:rPr lang="it-IT" sz="2400" b="1" dirty="0" err="1"/>
              <a:t>than</a:t>
            </a:r>
            <a:r>
              <a:rPr lang="it-IT" sz="2400" b="1" dirty="0"/>
              <a:t> one </a:t>
            </a:r>
            <a:r>
              <a:rPr lang="it-IT" sz="2400" b="1" dirty="0" err="1"/>
              <a:t>person</a:t>
            </a:r>
            <a:r>
              <a:rPr lang="it-IT" sz="2400" b="1" dirty="0"/>
              <a:t>, the </a:t>
            </a:r>
            <a:r>
              <a:rPr lang="it-IT" sz="2400" b="1" dirty="0" err="1"/>
              <a:t>kth</a:t>
            </a:r>
            <a:r>
              <a:rPr lang="it-IT" sz="2400" b="1" dirty="0"/>
              <a:t> </a:t>
            </a:r>
            <a:r>
              <a:rPr lang="it-IT" sz="2400" b="1" dirty="0" err="1">
                <a:effectLst/>
              </a:rPr>
              <a:t>decision</a:t>
            </a:r>
            <a:r>
              <a:rPr lang="it-IT" sz="2400" b="1" dirty="0">
                <a:effectLst/>
              </a:rPr>
              <a:t> maker </a:t>
            </a:r>
            <a:r>
              <a:rPr lang="it-IT" sz="2400" b="1" dirty="0" err="1">
                <a:effectLst/>
              </a:rPr>
              <a:t>will</a:t>
            </a:r>
            <a:r>
              <a:rPr lang="it-IT" sz="2400" b="1" dirty="0">
                <a:effectLst/>
              </a:rPr>
              <a:t> </a:t>
            </a:r>
            <a:r>
              <a:rPr lang="it-IT" sz="2400" b="1" dirty="0" err="1">
                <a:effectLst/>
              </a:rPr>
              <a:t>choose</a:t>
            </a:r>
            <a:r>
              <a:rPr lang="it-IT" sz="2400" b="1" dirty="0">
                <a:effectLst/>
              </a:rPr>
              <a:t> </a:t>
            </a:r>
            <a:r>
              <a:rPr lang="it-IT" sz="2400" b="1" dirty="0" err="1">
                <a:effectLst/>
              </a:rPr>
              <a:t>this</a:t>
            </a:r>
            <a:r>
              <a:rPr lang="it-IT" sz="2400" b="1" dirty="0">
                <a:effectLst/>
              </a:rPr>
              <a:t> option, </a:t>
            </a:r>
            <a:r>
              <a:rPr lang="it-IT" sz="2400" b="1" dirty="0" err="1">
                <a:effectLst/>
              </a:rPr>
              <a:t>unless</a:t>
            </a:r>
            <a:r>
              <a:rPr lang="it-IT" sz="2400" b="1" dirty="0">
                <a:effectLst/>
              </a:rPr>
              <a:t> </a:t>
            </a:r>
            <a:r>
              <a:rPr lang="it-IT" sz="2400" b="1" dirty="0" err="1">
                <a:effectLst/>
              </a:rPr>
              <a:t>her</a:t>
            </a:r>
            <a:r>
              <a:rPr lang="it-IT" sz="2400" b="1" dirty="0">
                <a:effectLst/>
              </a:rPr>
              <a:t> </a:t>
            </a:r>
            <a:r>
              <a:rPr lang="it-IT" sz="2400" b="1" dirty="0" err="1">
                <a:effectLst/>
              </a:rPr>
              <a:t>signal</a:t>
            </a:r>
            <a:r>
              <a:rPr lang="it-IT" sz="2400" b="1" dirty="0">
                <a:effectLst/>
              </a:rPr>
              <a:t> matches one of the </a:t>
            </a:r>
            <a:r>
              <a:rPr lang="it-IT" sz="2400" b="1" dirty="0" err="1">
                <a:effectLst/>
              </a:rPr>
              <a:t>other</a:t>
            </a:r>
            <a:r>
              <a:rPr lang="it-IT" sz="2400" b="1" dirty="0">
                <a:effectLst/>
              </a:rPr>
              <a:t> options </a:t>
            </a:r>
            <a:r>
              <a:rPr lang="it-IT" sz="2400" b="1" dirty="0" err="1">
                <a:effectLst/>
              </a:rPr>
              <a:t>that</a:t>
            </a:r>
            <a:r>
              <a:rPr lang="it-IT" sz="2400" b="1" dirty="0">
                <a:effectLst/>
              </a:rPr>
              <a:t> </a:t>
            </a:r>
            <a:r>
              <a:rPr lang="it-IT" sz="2400" b="1" dirty="0" err="1">
                <a:effectLst/>
              </a:rPr>
              <a:t>has</a:t>
            </a:r>
            <a:r>
              <a:rPr lang="it-IT" sz="2400" b="1" dirty="0">
                <a:effectLst/>
              </a:rPr>
              <a:t> </a:t>
            </a:r>
            <a:r>
              <a:rPr lang="it-IT" sz="2400" b="1" dirty="0" err="1">
                <a:effectLst/>
              </a:rPr>
              <a:t>already</a:t>
            </a:r>
            <a:r>
              <a:rPr lang="it-IT" sz="2400" b="1" dirty="0">
                <a:effectLst/>
              </a:rPr>
              <a:t> </a:t>
            </a:r>
            <a:r>
              <a:rPr lang="it-IT" sz="2400" b="1" dirty="0" err="1">
                <a:effectLst/>
              </a:rPr>
              <a:t>been</a:t>
            </a:r>
            <a:r>
              <a:rPr lang="it-IT" sz="2400" b="1" dirty="0">
                <a:effectLst/>
              </a:rPr>
              <a:t> </a:t>
            </a:r>
            <a:r>
              <a:rPr lang="it-IT" sz="2400" b="1" dirty="0" err="1">
                <a:effectLst/>
              </a:rPr>
              <a:t>chosen</a:t>
            </a:r>
            <a:r>
              <a:rPr lang="it-IT" sz="2400" b="1" dirty="0">
                <a:effectLst/>
              </a:rPr>
              <a:t>. In </a:t>
            </a:r>
            <a:r>
              <a:rPr lang="it-IT" sz="2400" b="1" dirty="0" err="1">
                <a:effectLst/>
              </a:rPr>
              <a:t>this</a:t>
            </a:r>
            <a:r>
              <a:rPr lang="it-IT" sz="2400" b="1" dirty="0">
                <a:effectLst/>
              </a:rPr>
              <a:t> case </a:t>
            </a:r>
            <a:r>
              <a:rPr lang="it-IT" sz="2400" b="1" dirty="0" err="1">
                <a:effectLst/>
              </a:rPr>
              <a:t>she</a:t>
            </a:r>
            <a:r>
              <a:rPr lang="it-IT" sz="2400" b="1" dirty="0">
                <a:effectLst/>
              </a:rPr>
              <a:t> </a:t>
            </a:r>
            <a:r>
              <a:rPr lang="it-IT" sz="2400" b="1" dirty="0" err="1">
                <a:effectLst/>
              </a:rPr>
              <a:t>chooses</a:t>
            </a:r>
            <a:r>
              <a:rPr lang="it-IT" sz="2400" b="1" dirty="0">
                <a:effectLst/>
              </a:rPr>
              <a:t> the </a:t>
            </a:r>
            <a:r>
              <a:rPr lang="it-IT" sz="2400" b="1" dirty="0" err="1">
                <a:effectLst/>
              </a:rPr>
              <a:t>latter</a:t>
            </a:r>
            <a:r>
              <a:rPr lang="it-IT" sz="2400" b="1" dirty="0">
                <a:effectLst/>
              </a:rPr>
              <a:t> option. </a:t>
            </a:r>
            <a:endParaRPr lang="it-IT" sz="2400" dirty="0"/>
          </a:p>
        </p:txBody>
      </p:sp>
    </p:spTree>
    <p:extLst>
      <p:ext uri="{BB962C8B-B14F-4D97-AF65-F5344CB8AC3E}">
        <p14:creationId xmlns:p14="http://schemas.microsoft.com/office/powerpoint/2010/main" val="4294208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80FCEE5-6C3C-1AA6-14E4-A228AD352EAC}"/>
              </a:ext>
            </a:extLst>
          </p:cNvPr>
          <p:cNvSpPr>
            <a:spLocks noGrp="1"/>
          </p:cNvSpPr>
          <p:nvPr>
            <p:ph idx="1"/>
          </p:nvPr>
        </p:nvSpPr>
        <p:spPr>
          <a:xfrm>
            <a:off x="0" y="481471"/>
            <a:ext cx="10259568" cy="4712321"/>
          </a:xfrm>
        </p:spPr>
        <p:txBody>
          <a:bodyPr>
            <a:normAutofit/>
          </a:bodyPr>
          <a:lstStyle/>
          <a:p>
            <a:r>
              <a:rPr lang="it-IT" sz="2400" b="1" dirty="0">
                <a:effectLst/>
              </a:rPr>
              <a:t>Assume </a:t>
            </a:r>
            <a:r>
              <a:rPr lang="it-IT" sz="2400" b="1" dirty="0" err="1">
                <a:effectLst/>
              </a:rPr>
              <a:t>that</a:t>
            </a:r>
            <a:r>
              <a:rPr lang="it-IT" sz="2400" b="1" dirty="0">
                <a:effectLst/>
              </a:rPr>
              <a:t> the </a:t>
            </a:r>
            <a:r>
              <a:rPr lang="it-IT" sz="2400" b="1" dirty="0" err="1">
                <a:effectLst/>
              </a:rPr>
              <a:t>kth</a:t>
            </a:r>
            <a:r>
              <a:rPr lang="it-IT" sz="2400" b="1" dirty="0">
                <a:effectLst/>
              </a:rPr>
              <a:t> </a:t>
            </a:r>
            <a:r>
              <a:rPr lang="it-IT" sz="2400" b="1" dirty="0" err="1">
                <a:effectLst/>
              </a:rPr>
              <a:t>decision</a:t>
            </a:r>
            <a:r>
              <a:rPr lang="it-IT" sz="2400" b="1" dirty="0">
                <a:effectLst/>
              </a:rPr>
              <a:t> maker </a:t>
            </a:r>
            <a:r>
              <a:rPr lang="it-IT" sz="2400" b="1" dirty="0" err="1">
                <a:effectLst/>
              </a:rPr>
              <a:t>has</a:t>
            </a:r>
            <a:r>
              <a:rPr lang="it-IT" sz="2400" b="1" dirty="0">
                <a:effectLst/>
              </a:rPr>
              <a:t> a </a:t>
            </a:r>
            <a:r>
              <a:rPr lang="it-IT" sz="2400" b="1" dirty="0" err="1">
                <a:effectLst/>
              </a:rPr>
              <a:t>signal</a:t>
            </a:r>
            <a:r>
              <a:rPr lang="it-IT" sz="2400" b="1" dirty="0">
                <a:effectLst/>
              </a:rPr>
              <a:t>. </a:t>
            </a:r>
            <a:r>
              <a:rPr lang="it-IT" sz="2400" b="1" dirty="0" err="1">
                <a:effectLst/>
              </a:rPr>
              <a:t>If</a:t>
            </a:r>
            <a:r>
              <a:rPr lang="it-IT" sz="2400" b="1" dirty="0">
                <a:effectLst/>
              </a:rPr>
              <a:t> the option with the </a:t>
            </a:r>
            <a:r>
              <a:rPr lang="it-IT" sz="2400" b="1" dirty="0" err="1">
                <a:effectLst/>
              </a:rPr>
              <a:t>highest</a:t>
            </a:r>
            <a:r>
              <a:rPr lang="it-IT" sz="2400" b="1" dirty="0">
                <a:effectLst/>
              </a:rPr>
              <a:t> i (</a:t>
            </a:r>
            <a:r>
              <a:rPr lang="it-IT" sz="2400" b="1" dirty="0" err="1">
                <a:effectLst/>
              </a:rPr>
              <a:t>among</a:t>
            </a:r>
            <a:r>
              <a:rPr lang="it-IT" sz="2400" b="1" dirty="0">
                <a:effectLst/>
              </a:rPr>
              <a:t> </a:t>
            </a:r>
            <a:r>
              <a:rPr lang="it-IT" sz="2400" b="1" dirty="0" err="1">
                <a:effectLst/>
              </a:rPr>
              <a:t>those</a:t>
            </a:r>
            <a:r>
              <a:rPr lang="it-IT" sz="2400" b="1" dirty="0">
                <a:effectLst/>
              </a:rPr>
              <a:t> </a:t>
            </a:r>
            <a:r>
              <a:rPr lang="it-IT" sz="2400" b="1" dirty="0" err="1">
                <a:effectLst/>
              </a:rPr>
              <a:t>already</a:t>
            </a:r>
            <a:r>
              <a:rPr lang="it-IT" sz="2400" b="1" dirty="0">
                <a:effectLst/>
              </a:rPr>
              <a:t> </a:t>
            </a:r>
            <a:r>
              <a:rPr lang="it-IT" sz="2400" b="1" dirty="0" err="1">
                <a:effectLst/>
              </a:rPr>
              <a:t>chosen</a:t>
            </a:r>
            <a:r>
              <a:rPr lang="it-IT" sz="2400" b="1" dirty="0">
                <a:effectLst/>
              </a:rPr>
              <a:t>) </a:t>
            </a:r>
            <a:r>
              <a:rPr lang="it-IT" sz="2400" b="1" dirty="0" err="1">
                <a:effectLst/>
              </a:rPr>
              <a:t>has</a:t>
            </a:r>
            <a:r>
              <a:rPr lang="it-IT" sz="2400" b="1" dirty="0">
                <a:effectLst/>
              </a:rPr>
              <a:t> </a:t>
            </a:r>
            <a:r>
              <a:rPr lang="it-IT" sz="2400" b="1" dirty="0" err="1">
                <a:effectLst/>
              </a:rPr>
              <a:t>been</a:t>
            </a:r>
            <a:r>
              <a:rPr lang="it-IT" sz="2400" b="1" dirty="0">
                <a:effectLst/>
              </a:rPr>
              <a:t> </a:t>
            </a:r>
            <a:r>
              <a:rPr lang="it-IT" sz="2400" b="1" dirty="0" err="1">
                <a:effectLst/>
              </a:rPr>
              <a:t>chosen</a:t>
            </a:r>
            <a:r>
              <a:rPr lang="it-IT" sz="2400" b="1" dirty="0">
                <a:effectLst/>
              </a:rPr>
              <a:t> by more </a:t>
            </a:r>
            <a:r>
              <a:rPr lang="it-IT" sz="2400" b="1" dirty="0" err="1">
                <a:effectLst/>
              </a:rPr>
              <a:t>than</a:t>
            </a:r>
            <a:r>
              <a:rPr lang="it-IT" sz="2400" b="1" dirty="0">
                <a:effectLst/>
              </a:rPr>
              <a:t> one </a:t>
            </a:r>
            <a:r>
              <a:rPr lang="it-IT" sz="2400" b="1" dirty="0" err="1">
                <a:effectLst/>
              </a:rPr>
              <a:t>person</a:t>
            </a:r>
            <a:r>
              <a:rPr lang="it-IT" sz="2400" b="1" dirty="0">
                <a:effectLst/>
              </a:rPr>
              <a:t> and no </a:t>
            </a:r>
            <a:r>
              <a:rPr lang="it-IT" sz="2400" b="1" dirty="0" err="1">
                <a:effectLst/>
              </a:rPr>
              <a:t>other</a:t>
            </a:r>
            <a:r>
              <a:rPr lang="it-IT" sz="2400" b="1" dirty="0">
                <a:effectLst/>
              </a:rPr>
              <a:t> option (</a:t>
            </a:r>
            <a:r>
              <a:rPr lang="it-IT" sz="2400" b="1" dirty="0" err="1">
                <a:effectLst/>
              </a:rPr>
              <a:t>except</a:t>
            </a:r>
            <a:r>
              <a:rPr lang="it-IT" sz="2400" b="1" dirty="0">
                <a:effectLst/>
              </a:rPr>
              <a:t> i = 0) </a:t>
            </a:r>
            <a:r>
              <a:rPr lang="it-IT" sz="2400" b="1" dirty="0" err="1">
                <a:effectLst/>
              </a:rPr>
              <a:t>has</a:t>
            </a:r>
            <a:r>
              <a:rPr lang="it-IT" sz="2400" b="1" dirty="0">
                <a:effectLst/>
              </a:rPr>
              <a:t> </a:t>
            </a:r>
            <a:r>
              <a:rPr lang="it-IT" sz="2400" b="1" dirty="0" err="1">
                <a:effectLst/>
              </a:rPr>
              <a:t>been</a:t>
            </a:r>
            <a:r>
              <a:rPr lang="it-IT" sz="2400" b="1" dirty="0">
                <a:effectLst/>
              </a:rPr>
              <a:t> </a:t>
            </a:r>
            <a:r>
              <a:rPr lang="it-IT" sz="2400" b="1" dirty="0" err="1">
                <a:effectLst/>
              </a:rPr>
              <a:t>chosen</a:t>
            </a:r>
            <a:r>
              <a:rPr lang="it-IT" sz="2400" b="1" dirty="0">
                <a:effectLst/>
              </a:rPr>
              <a:t> by more </a:t>
            </a:r>
            <a:r>
              <a:rPr lang="it-IT" sz="2400" b="1" dirty="0" err="1">
                <a:effectLst/>
              </a:rPr>
              <a:t>than</a:t>
            </a:r>
            <a:r>
              <a:rPr lang="it-IT" sz="2400" b="1" dirty="0">
                <a:effectLst/>
              </a:rPr>
              <a:t> one </a:t>
            </a:r>
            <a:r>
              <a:rPr lang="it-IT" sz="2400" b="1" dirty="0" err="1">
                <a:effectLst/>
              </a:rPr>
              <a:t>person</a:t>
            </a:r>
            <a:r>
              <a:rPr lang="it-IT" sz="2400" b="1" dirty="0">
                <a:effectLst/>
              </a:rPr>
              <a:t>, </a:t>
            </a:r>
            <a:r>
              <a:rPr lang="it-IT" sz="2400" b="1" dirty="0" err="1">
                <a:effectLst/>
              </a:rPr>
              <a:t>she</a:t>
            </a:r>
            <a:r>
              <a:rPr lang="it-IT" sz="2400" b="1" dirty="0">
                <a:effectLst/>
              </a:rPr>
              <a:t> </a:t>
            </a:r>
            <a:r>
              <a:rPr lang="it-IT" sz="2400" b="1" dirty="0" err="1">
                <a:effectLst/>
              </a:rPr>
              <a:t>will</a:t>
            </a:r>
            <a:r>
              <a:rPr lang="it-IT" sz="2400" b="1" dirty="0">
                <a:effectLst/>
              </a:rPr>
              <a:t> </a:t>
            </a:r>
            <a:r>
              <a:rPr lang="it-IT" sz="2400" b="1" dirty="0" err="1">
                <a:effectLst/>
              </a:rPr>
              <a:t>choose</a:t>
            </a:r>
            <a:r>
              <a:rPr lang="it-IT" sz="2400" b="1" dirty="0">
                <a:effectLst/>
              </a:rPr>
              <a:t> </a:t>
            </a:r>
            <a:r>
              <a:rPr lang="it-IT" sz="2400" b="1" dirty="0" err="1">
                <a:effectLst/>
              </a:rPr>
              <a:t>this</a:t>
            </a:r>
            <a:r>
              <a:rPr lang="it-IT" sz="2400" b="1" dirty="0">
                <a:effectLst/>
              </a:rPr>
              <a:t> option </a:t>
            </a:r>
            <a:r>
              <a:rPr lang="it-IT" sz="2400" b="1" dirty="0" err="1">
                <a:effectLst/>
              </a:rPr>
              <a:t>unless</a:t>
            </a:r>
            <a:r>
              <a:rPr lang="it-IT" sz="2400" b="1" dirty="0">
                <a:effectLst/>
              </a:rPr>
              <a:t> </a:t>
            </a:r>
            <a:r>
              <a:rPr lang="it-IT" sz="2400" b="1" dirty="0" err="1">
                <a:effectLst/>
              </a:rPr>
              <a:t>her</a:t>
            </a:r>
            <a:r>
              <a:rPr lang="it-IT" sz="2400" b="1" dirty="0">
                <a:effectLst/>
              </a:rPr>
              <a:t> </a:t>
            </a:r>
            <a:r>
              <a:rPr lang="it-IT" sz="2400" b="1" dirty="0" err="1">
                <a:effectLst/>
              </a:rPr>
              <a:t>signal</a:t>
            </a:r>
            <a:r>
              <a:rPr lang="it-IT" sz="2400" b="1" dirty="0">
                <a:effectLst/>
              </a:rPr>
              <a:t> matches one of the options </a:t>
            </a:r>
            <a:r>
              <a:rPr lang="it-IT" sz="2400" b="1" dirty="0" err="1">
                <a:effectLst/>
              </a:rPr>
              <a:t>already</a:t>
            </a:r>
            <a:r>
              <a:rPr lang="it-IT" sz="2400" b="1" dirty="0">
                <a:effectLst/>
              </a:rPr>
              <a:t> </a:t>
            </a:r>
            <a:r>
              <a:rPr lang="it-IT" sz="2400" b="1" dirty="0" err="1">
                <a:effectLst/>
              </a:rPr>
              <a:t>chosen</a:t>
            </a:r>
            <a:r>
              <a:rPr lang="it-IT" sz="2400" b="1" dirty="0">
                <a:effectLst/>
              </a:rPr>
              <a:t>. In </a:t>
            </a:r>
            <a:r>
              <a:rPr lang="it-IT" sz="2400" b="1" dirty="0" err="1">
                <a:effectLst/>
              </a:rPr>
              <a:t>this</a:t>
            </a:r>
            <a:r>
              <a:rPr lang="it-IT" sz="2400" b="1" dirty="0">
                <a:effectLst/>
              </a:rPr>
              <a:t> case </a:t>
            </a:r>
            <a:r>
              <a:rPr lang="it-IT" sz="2400" b="1" dirty="0" err="1">
                <a:effectLst/>
              </a:rPr>
              <a:t>she</a:t>
            </a:r>
            <a:r>
              <a:rPr lang="it-IT" sz="2400" b="1" dirty="0">
                <a:effectLst/>
              </a:rPr>
              <a:t> </a:t>
            </a:r>
            <a:r>
              <a:rPr lang="it-IT" sz="2400" b="1" dirty="0" err="1">
                <a:effectLst/>
              </a:rPr>
              <a:t>chooses</a:t>
            </a:r>
            <a:r>
              <a:rPr lang="it-IT" sz="2400" b="1" dirty="0">
                <a:effectLst/>
              </a:rPr>
              <a:t> the </a:t>
            </a:r>
            <a:r>
              <a:rPr lang="it-IT" sz="2400" b="1" dirty="0" err="1">
                <a:effectLst/>
              </a:rPr>
              <a:t>latter</a:t>
            </a:r>
            <a:r>
              <a:rPr lang="it-IT" sz="2400" b="1" dirty="0">
                <a:effectLst/>
              </a:rPr>
              <a:t> option. </a:t>
            </a:r>
            <a:endParaRPr lang="it-IT" sz="2400" dirty="0"/>
          </a:p>
          <a:p>
            <a:r>
              <a:rPr lang="it-IT" sz="2400" b="1" dirty="0">
                <a:effectLst/>
              </a:rPr>
              <a:t>Assume </a:t>
            </a:r>
            <a:r>
              <a:rPr lang="it-IT" sz="2400" b="1" dirty="0" err="1">
                <a:effectLst/>
              </a:rPr>
              <a:t>that</a:t>
            </a:r>
            <a:r>
              <a:rPr lang="it-IT" sz="2400" b="1" dirty="0">
                <a:effectLst/>
              </a:rPr>
              <a:t> the </a:t>
            </a:r>
            <a:r>
              <a:rPr lang="it-IT" sz="2400" b="1" dirty="0" err="1">
                <a:effectLst/>
              </a:rPr>
              <a:t>kth</a:t>
            </a:r>
            <a:r>
              <a:rPr lang="it-IT" sz="2400" b="1" dirty="0">
                <a:effectLst/>
              </a:rPr>
              <a:t> </a:t>
            </a:r>
            <a:r>
              <a:rPr lang="it-IT" sz="2400" b="1" dirty="0" err="1">
                <a:effectLst/>
              </a:rPr>
              <a:t>decision</a:t>
            </a:r>
            <a:r>
              <a:rPr lang="it-IT" sz="2400" b="1" dirty="0">
                <a:effectLst/>
              </a:rPr>
              <a:t> maker </a:t>
            </a:r>
            <a:r>
              <a:rPr lang="it-IT" sz="2400" b="1" dirty="0" err="1">
                <a:effectLst/>
              </a:rPr>
              <a:t>does</a:t>
            </a:r>
            <a:r>
              <a:rPr lang="it-IT" sz="2400" b="1" dirty="0">
                <a:effectLst/>
              </a:rPr>
              <a:t> </a:t>
            </a:r>
            <a:r>
              <a:rPr lang="it-IT" sz="2400" b="1" dirty="0" err="1">
                <a:effectLst/>
              </a:rPr>
              <a:t>not</a:t>
            </a:r>
            <a:r>
              <a:rPr lang="it-IT" sz="2400" b="1" dirty="0">
                <a:effectLst/>
              </a:rPr>
              <a:t> </a:t>
            </a:r>
            <a:r>
              <a:rPr lang="it-IT" sz="2400" b="1" dirty="0" err="1">
                <a:effectLst/>
              </a:rPr>
              <a:t>have</a:t>
            </a:r>
            <a:r>
              <a:rPr lang="it-IT" sz="2400" b="1" dirty="0">
                <a:effectLst/>
              </a:rPr>
              <a:t> a </a:t>
            </a:r>
            <a:r>
              <a:rPr lang="it-IT" sz="2400" b="1" dirty="0" err="1">
                <a:effectLst/>
              </a:rPr>
              <a:t>signal</a:t>
            </a:r>
            <a:r>
              <a:rPr lang="it-IT" sz="2400" b="1" dirty="0">
                <a:effectLst/>
              </a:rPr>
              <a:t>. </a:t>
            </a:r>
            <a:r>
              <a:rPr lang="it-IT" sz="2400" b="1" dirty="0" err="1">
                <a:effectLst/>
              </a:rPr>
              <a:t>Then</a:t>
            </a:r>
            <a:r>
              <a:rPr lang="it-IT" sz="2400" b="1" dirty="0">
                <a:effectLst/>
              </a:rPr>
              <a:t> </a:t>
            </a:r>
            <a:r>
              <a:rPr lang="it-IT" sz="2400" b="1" dirty="0" err="1">
                <a:effectLst/>
              </a:rPr>
              <a:t>she</a:t>
            </a:r>
            <a:r>
              <a:rPr lang="it-IT" sz="2400" b="1" dirty="0">
                <a:effectLst/>
              </a:rPr>
              <a:t> </a:t>
            </a:r>
            <a:r>
              <a:rPr lang="it-IT" sz="2400" b="1" dirty="0" err="1">
                <a:effectLst/>
              </a:rPr>
              <a:t>will</a:t>
            </a:r>
            <a:r>
              <a:rPr lang="it-IT" sz="2400" b="1" dirty="0">
                <a:effectLst/>
              </a:rPr>
              <a:t> </a:t>
            </a:r>
            <a:r>
              <a:rPr lang="it-IT" sz="2400" b="1" dirty="0" err="1">
                <a:effectLst/>
              </a:rPr>
              <a:t>choose</a:t>
            </a:r>
            <a:r>
              <a:rPr lang="it-IT" sz="2400" b="1" dirty="0">
                <a:effectLst/>
              </a:rPr>
              <a:t> i = 0 </a:t>
            </a:r>
            <a:r>
              <a:rPr lang="it-IT" sz="2400" b="1" dirty="0" err="1">
                <a:effectLst/>
              </a:rPr>
              <a:t>if</a:t>
            </a:r>
            <a:r>
              <a:rPr lang="it-IT" sz="2400" b="1" dirty="0">
                <a:effectLst/>
              </a:rPr>
              <a:t> and </a:t>
            </a:r>
            <a:r>
              <a:rPr lang="it-IT" sz="2400" b="1" dirty="0" err="1">
                <a:effectLst/>
              </a:rPr>
              <a:t>only</a:t>
            </a:r>
            <a:r>
              <a:rPr lang="it-IT" sz="2400" b="1" dirty="0">
                <a:effectLst/>
              </a:rPr>
              <a:t> </a:t>
            </a:r>
            <a:r>
              <a:rPr lang="it-IT" sz="2400" b="1" dirty="0" err="1">
                <a:effectLst/>
              </a:rPr>
              <a:t>if</a:t>
            </a:r>
            <a:r>
              <a:rPr lang="it-IT" sz="2400" b="1" dirty="0">
                <a:effectLst/>
              </a:rPr>
              <a:t> </a:t>
            </a:r>
            <a:r>
              <a:rPr lang="it-IT" sz="2400" b="1" dirty="0" err="1">
                <a:effectLst/>
              </a:rPr>
              <a:t>that</a:t>
            </a:r>
            <a:r>
              <a:rPr lang="it-IT" sz="2400" b="1" dirty="0">
                <a:effectLst/>
              </a:rPr>
              <a:t> </a:t>
            </a:r>
            <a:r>
              <a:rPr lang="it-IT" sz="2400" b="1" dirty="0" err="1">
                <a:effectLst/>
              </a:rPr>
              <a:t>is</a:t>
            </a:r>
            <a:r>
              <a:rPr lang="it-IT" sz="2400" b="1" dirty="0">
                <a:effectLst/>
              </a:rPr>
              <a:t> </a:t>
            </a:r>
            <a:r>
              <a:rPr lang="it-IT" sz="2400" b="1" dirty="0" err="1">
                <a:effectLst/>
              </a:rPr>
              <a:t>what</a:t>
            </a:r>
            <a:r>
              <a:rPr lang="it-IT" sz="2400" b="1" dirty="0">
                <a:effectLst/>
              </a:rPr>
              <a:t> </a:t>
            </a:r>
            <a:r>
              <a:rPr lang="it-IT" sz="2400" b="1" dirty="0" err="1">
                <a:effectLst/>
              </a:rPr>
              <a:t>everyone</a:t>
            </a:r>
            <a:r>
              <a:rPr lang="it-IT" sz="2400" b="1" dirty="0">
                <a:effectLst/>
              </a:rPr>
              <a:t> else </a:t>
            </a:r>
            <a:r>
              <a:rPr lang="it-IT" sz="2400" b="1" dirty="0" err="1">
                <a:effectLst/>
              </a:rPr>
              <a:t>has</a:t>
            </a:r>
            <a:r>
              <a:rPr lang="it-IT" sz="2400" b="1" dirty="0">
                <a:effectLst/>
              </a:rPr>
              <a:t> </a:t>
            </a:r>
            <a:r>
              <a:rPr lang="it-IT" sz="2400" b="1" dirty="0" err="1">
                <a:effectLst/>
              </a:rPr>
              <a:t>chosen</a:t>
            </a:r>
            <a:r>
              <a:rPr lang="it-IT" sz="2400" b="1" dirty="0">
                <a:effectLst/>
              </a:rPr>
              <a:t>. </a:t>
            </a:r>
            <a:r>
              <a:rPr lang="it-IT" sz="2400" b="1" dirty="0" err="1">
                <a:effectLst/>
              </a:rPr>
              <a:t>Otherwise</a:t>
            </a:r>
            <a:r>
              <a:rPr lang="it-IT" sz="2400" b="1" dirty="0">
                <a:effectLst/>
              </a:rPr>
              <a:t>, </a:t>
            </a:r>
            <a:r>
              <a:rPr lang="it-IT" sz="2400" b="1" dirty="0" err="1">
                <a:effectLst/>
              </a:rPr>
              <a:t>she</a:t>
            </a:r>
            <a:r>
              <a:rPr lang="it-IT" sz="2400" b="1" dirty="0">
                <a:effectLst/>
              </a:rPr>
              <a:t> </a:t>
            </a:r>
            <a:r>
              <a:rPr lang="it-IT" sz="2400" b="1" dirty="0" err="1">
                <a:effectLst/>
              </a:rPr>
              <a:t>chooses</a:t>
            </a:r>
            <a:r>
              <a:rPr lang="it-IT" sz="2400" b="1" dirty="0">
                <a:effectLst/>
              </a:rPr>
              <a:t> the option with the </a:t>
            </a:r>
            <a:r>
              <a:rPr lang="it-IT" sz="2400" b="1" dirty="0" err="1">
                <a:effectLst/>
              </a:rPr>
              <a:t>highest</a:t>
            </a:r>
            <a:r>
              <a:rPr lang="it-IT" sz="2400" b="1" dirty="0">
                <a:effectLst/>
              </a:rPr>
              <a:t> </a:t>
            </a:r>
            <a:r>
              <a:rPr lang="it-IT" sz="2400" b="1" dirty="0" err="1">
                <a:effectLst/>
              </a:rPr>
              <a:t>value</a:t>
            </a:r>
            <a:r>
              <a:rPr lang="it-IT" sz="2400" b="1" dirty="0">
                <a:effectLst/>
              </a:rPr>
              <a:t> of i </a:t>
            </a:r>
            <a:r>
              <a:rPr lang="it-IT" sz="2400" b="1" dirty="0" err="1">
                <a:effectLst/>
              </a:rPr>
              <a:t>that</a:t>
            </a:r>
            <a:r>
              <a:rPr lang="it-IT" sz="2400" b="1" dirty="0">
                <a:effectLst/>
              </a:rPr>
              <a:t> </a:t>
            </a:r>
            <a:r>
              <a:rPr lang="it-IT" sz="2400" b="1" dirty="0" err="1">
                <a:effectLst/>
              </a:rPr>
              <a:t>has</a:t>
            </a:r>
            <a:r>
              <a:rPr lang="it-IT" sz="2400" b="1" dirty="0">
                <a:effectLst/>
              </a:rPr>
              <a:t> </a:t>
            </a:r>
            <a:r>
              <a:rPr lang="it-IT" sz="2400" b="1" dirty="0" err="1">
                <a:effectLst/>
              </a:rPr>
              <a:t>already</a:t>
            </a:r>
            <a:r>
              <a:rPr lang="it-IT" sz="2400" b="1" dirty="0">
                <a:effectLst/>
              </a:rPr>
              <a:t> </a:t>
            </a:r>
            <a:r>
              <a:rPr lang="it-IT" sz="2400" b="1" dirty="0" err="1">
                <a:effectLst/>
              </a:rPr>
              <a:t>been</a:t>
            </a:r>
            <a:r>
              <a:rPr lang="it-IT" sz="2400" b="1" dirty="0">
                <a:effectLst/>
              </a:rPr>
              <a:t> </a:t>
            </a:r>
            <a:r>
              <a:rPr lang="it-IT" sz="2400" b="1" dirty="0" err="1">
                <a:effectLst/>
              </a:rPr>
              <a:t>chosen</a:t>
            </a:r>
            <a:r>
              <a:rPr lang="it-IT" sz="2400" b="1" dirty="0">
                <a:effectLst/>
              </a:rPr>
              <a:t> </a:t>
            </a:r>
            <a:r>
              <a:rPr lang="it-IT" sz="2400" b="1" dirty="0" err="1">
                <a:effectLst/>
              </a:rPr>
              <a:t>unless</a:t>
            </a:r>
            <a:r>
              <a:rPr lang="it-IT" sz="2400" b="1" dirty="0">
                <a:effectLst/>
              </a:rPr>
              <a:t> one of the </a:t>
            </a:r>
            <a:r>
              <a:rPr lang="it-IT" sz="2400" b="1" dirty="0" err="1">
                <a:effectLst/>
              </a:rPr>
              <a:t>other</a:t>
            </a:r>
            <a:r>
              <a:rPr lang="it-IT" sz="2400" b="1" dirty="0">
                <a:effectLst/>
              </a:rPr>
              <a:t> options (</a:t>
            </a:r>
            <a:r>
              <a:rPr lang="it-IT" sz="2400" b="1" dirty="0" err="1">
                <a:effectLst/>
              </a:rPr>
              <a:t>excluding</a:t>
            </a:r>
            <a:r>
              <a:rPr lang="it-IT" sz="2400" b="1" dirty="0">
                <a:effectLst/>
              </a:rPr>
              <a:t> i = 0) </a:t>
            </a:r>
            <a:r>
              <a:rPr lang="it-IT" sz="2400" b="1" dirty="0" err="1">
                <a:effectLst/>
              </a:rPr>
              <a:t>has</a:t>
            </a:r>
            <a:r>
              <a:rPr lang="it-IT" sz="2400" b="1" dirty="0">
                <a:effectLst/>
              </a:rPr>
              <a:t> </a:t>
            </a:r>
            <a:r>
              <a:rPr lang="it-IT" sz="2400" b="1" dirty="0" err="1">
                <a:effectLst/>
              </a:rPr>
              <a:t>been</a:t>
            </a:r>
            <a:r>
              <a:rPr lang="it-IT" sz="2400" b="1" dirty="0">
                <a:effectLst/>
              </a:rPr>
              <a:t> </a:t>
            </a:r>
            <a:r>
              <a:rPr lang="it-IT" sz="2400" b="1" dirty="0" err="1">
                <a:effectLst/>
              </a:rPr>
              <a:t>chosen</a:t>
            </a:r>
            <a:r>
              <a:rPr lang="it-IT" sz="2400" b="1" dirty="0">
                <a:effectLst/>
              </a:rPr>
              <a:t> by more </a:t>
            </a:r>
            <a:r>
              <a:rPr lang="it-IT" sz="2400" b="1" dirty="0" err="1">
                <a:effectLst/>
              </a:rPr>
              <a:t>than</a:t>
            </a:r>
            <a:r>
              <a:rPr lang="it-IT" sz="2400" b="1" dirty="0">
                <a:effectLst/>
              </a:rPr>
              <a:t> one </a:t>
            </a:r>
            <a:r>
              <a:rPr lang="it-IT" sz="2400" b="1" dirty="0" err="1">
                <a:effectLst/>
              </a:rPr>
              <a:t>person</a:t>
            </a:r>
            <a:r>
              <a:rPr lang="it-IT" sz="2400" b="1" dirty="0">
                <a:effectLst/>
              </a:rPr>
              <a:t>. In </a:t>
            </a:r>
            <a:r>
              <a:rPr lang="it-IT" sz="2400" b="1" dirty="0" err="1">
                <a:effectLst/>
              </a:rPr>
              <a:t>this</a:t>
            </a:r>
            <a:r>
              <a:rPr lang="it-IT" sz="2400" b="1" dirty="0">
                <a:effectLst/>
              </a:rPr>
              <a:t> case </a:t>
            </a:r>
            <a:r>
              <a:rPr lang="it-IT" sz="2400" b="1" dirty="0" err="1">
                <a:effectLst/>
              </a:rPr>
              <a:t>she</a:t>
            </a:r>
            <a:r>
              <a:rPr lang="it-IT" sz="2400" b="1" dirty="0">
                <a:effectLst/>
              </a:rPr>
              <a:t> </a:t>
            </a:r>
            <a:r>
              <a:rPr lang="it-IT" sz="2400" b="1" dirty="0" err="1"/>
              <a:t>chooses</a:t>
            </a:r>
            <a:r>
              <a:rPr lang="it-IT" sz="2400" b="1" dirty="0"/>
              <a:t> the </a:t>
            </a:r>
            <a:r>
              <a:rPr lang="it-IT" sz="2400" b="1" dirty="0" err="1"/>
              <a:t>latter</a:t>
            </a:r>
            <a:r>
              <a:rPr lang="it-IT" sz="2400" b="1" dirty="0"/>
              <a:t> option</a:t>
            </a:r>
            <a:endParaRPr lang="it-IT" sz="2400" dirty="0"/>
          </a:p>
        </p:txBody>
      </p:sp>
      <p:sp>
        <p:nvSpPr>
          <p:cNvPr id="4" name="CasellaDiTesto 3">
            <a:extLst>
              <a:ext uri="{FF2B5EF4-FFF2-40B4-BE49-F238E27FC236}">
                <a16:creationId xmlns:a16="http://schemas.microsoft.com/office/drawing/2014/main" id="{5A6E2E9A-C552-7385-98CD-2601821DB821}"/>
              </a:ext>
            </a:extLst>
          </p:cNvPr>
          <p:cNvSpPr txBox="1"/>
          <p:nvPr/>
        </p:nvSpPr>
        <p:spPr>
          <a:xfrm>
            <a:off x="658369" y="5453199"/>
            <a:ext cx="9290304" cy="923330"/>
          </a:xfrm>
          <a:prstGeom prst="rect">
            <a:avLst/>
          </a:prstGeom>
          <a:noFill/>
        </p:spPr>
        <p:txBody>
          <a:bodyPr wrap="square" rtlCol="0">
            <a:spAutoFit/>
          </a:bodyPr>
          <a:lstStyle/>
          <a:p>
            <a:r>
              <a:rPr lang="it-IT" dirty="0">
                <a:solidFill>
                  <a:schemeClr val="accent1"/>
                </a:solidFill>
              </a:rPr>
              <a:t>N.B. L’UNICITA’ DELL’EQUILIBRIO E’ GARANTITA DAL FATTO CHE OGNI PAYOFF E’ INDIPENDENTE DALLE SCELTE DEI GIOCATORI SUCCESSIVI,SI PUO’ RISOLVERE IL GIOCO ANDANDO AVANTI NELL’ALBERO CHE LO RAPPRESENTA</a:t>
            </a:r>
          </a:p>
        </p:txBody>
      </p:sp>
    </p:spTree>
    <p:extLst>
      <p:ext uri="{BB962C8B-B14F-4D97-AF65-F5344CB8AC3E}">
        <p14:creationId xmlns:p14="http://schemas.microsoft.com/office/powerpoint/2010/main" val="1187392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1" name="Straight Connector 4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2" name="Rectangle 5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5" name="Straight Connector 5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Isosceles Triangle 5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6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Isosceles Triangle 6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5" name="Rectangle 6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Segnaposto contenuto 8" descr="Immagine che contiene testo, ricevuta&#10;&#10;Descrizione generata automaticamente">
            <a:extLst>
              <a:ext uri="{FF2B5EF4-FFF2-40B4-BE49-F238E27FC236}">
                <a16:creationId xmlns:a16="http://schemas.microsoft.com/office/drawing/2014/main" id="{5082614D-E445-0AE1-01FB-08E04FEE9CB4}"/>
              </a:ext>
            </a:extLst>
          </p:cNvPr>
          <p:cNvPicPr>
            <a:picLocks noGrp="1" noChangeAspect="1"/>
          </p:cNvPicPr>
          <p:nvPr>
            <p:ph idx="1"/>
          </p:nvPr>
        </p:nvPicPr>
        <p:blipFill>
          <a:blip r:embed="rId2"/>
          <a:stretch>
            <a:fillRect/>
          </a:stretch>
        </p:blipFill>
        <p:spPr>
          <a:xfrm>
            <a:off x="1011224" y="261299"/>
            <a:ext cx="9924601" cy="6326934"/>
          </a:xfrm>
          <a:prstGeom prst="rect">
            <a:avLst/>
          </a:prstGeom>
        </p:spPr>
      </p:pic>
    </p:spTree>
    <p:extLst>
      <p:ext uri="{BB962C8B-B14F-4D97-AF65-F5344CB8AC3E}">
        <p14:creationId xmlns:p14="http://schemas.microsoft.com/office/powerpoint/2010/main" val="3333589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EE1EF6-6989-2EF4-CD60-74D99D9B09DA}"/>
              </a:ext>
            </a:extLst>
          </p:cNvPr>
          <p:cNvSpPr>
            <a:spLocks noGrp="1"/>
          </p:cNvSpPr>
          <p:nvPr>
            <p:ph type="title"/>
          </p:nvPr>
        </p:nvSpPr>
        <p:spPr>
          <a:xfrm>
            <a:off x="677334" y="1229014"/>
            <a:ext cx="8596668" cy="1320800"/>
          </a:xfrm>
        </p:spPr>
        <p:txBody>
          <a:bodyPr/>
          <a:lstStyle/>
          <a:p>
            <a:r>
              <a:rPr lang="it-IT" dirty="0"/>
              <a:t>DISCUSSIONE DEI RISULTATI</a:t>
            </a:r>
          </a:p>
        </p:txBody>
      </p:sp>
      <p:sp>
        <p:nvSpPr>
          <p:cNvPr id="3" name="Segnaposto contenuto 2">
            <a:extLst>
              <a:ext uri="{FF2B5EF4-FFF2-40B4-BE49-F238E27FC236}">
                <a16:creationId xmlns:a16="http://schemas.microsoft.com/office/drawing/2014/main" id="{074214CA-7986-BC80-2126-8C2B5C2BE8B9}"/>
              </a:ext>
            </a:extLst>
          </p:cNvPr>
          <p:cNvSpPr>
            <a:spLocks noGrp="1"/>
          </p:cNvSpPr>
          <p:nvPr>
            <p:ph idx="1"/>
          </p:nvPr>
        </p:nvSpPr>
        <p:spPr/>
        <p:txBody>
          <a:bodyPr>
            <a:normAutofit/>
          </a:bodyPr>
          <a:lstStyle/>
          <a:p>
            <a:r>
              <a:rPr lang="it-IT" dirty="0"/>
              <a:t>Equilibrio caratterizzato da un comportamento di gregge estensivo: gli agenti ignorano il segnale ricevuto e seguono gli altri anche quando non sono sicuri che gli altri abbiano ragione;</a:t>
            </a:r>
          </a:p>
          <a:p>
            <a:r>
              <a:rPr lang="it-IT" dirty="0"/>
              <a:t>Se i primi due scelgono la stessa opzione i ≠ 0 , si genera una cascata;</a:t>
            </a:r>
          </a:p>
          <a:p>
            <a:r>
              <a:rPr lang="it-IT" dirty="0"/>
              <a:t>Una cascata si genera anche se dopo k scelte differenti il k+1 esimo decisore  non riceve un segnale e sceglie l’opzione con i maggiore. Questa scelta si propaga finché non arriva un decisore il cui segnale corrisponde ad una scelta già effettuata;</a:t>
            </a:r>
          </a:p>
          <a:p>
            <a:r>
              <a:rPr lang="it-IT" dirty="0"/>
              <a:t>La probabilità che nessuno scelga l’opzione giusta, a prescindere dalla dimensione della popolazione è </a:t>
            </a:r>
          </a:p>
          <a:p>
            <a:pPr marL="0" indent="0">
              <a:buNone/>
            </a:pPr>
            <a:r>
              <a:rPr lang="it-IT" dirty="0"/>
              <a:t>     che decresce con entrambi i parametri.</a:t>
            </a:r>
          </a:p>
        </p:txBody>
      </p:sp>
      <p:pic>
        <p:nvPicPr>
          <p:cNvPr id="5" name="Immagine 4">
            <a:extLst>
              <a:ext uri="{FF2B5EF4-FFF2-40B4-BE49-F238E27FC236}">
                <a16:creationId xmlns:a16="http://schemas.microsoft.com/office/drawing/2014/main" id="{9BB19C59-685D-B13D-90CB-644896F05E44}"/>
              </a:ext>
            </a:extLst>
          </p:cNvPr>
          <p:cNvPicPr>
            <a:picLocks noChangeAspect="1"/>
          </p:cNvPicPr>
          <p:nvPr/>
        </p:nvPicPr>
        <p:blipFill>
          <a:blip r:embed="rId2"/>
          <a:stretch>
            <a:fillRect/>
          </a:stretch>
        </p:blipFill>
        <p:spPr>
          <a:xfrm>
            <a:off x="4701603" y="5043054"/>
            <a:ext cx="2788793" cy="371235"/>
          </a:xfrm>
          <a:prstGeom prst="rect">
            <a:avLst/>
          </a:prstGeom>
        </p:spPr>
      </p:pic>
    </p:spTree>
    <p:extLst>
      <p:ext uri="{BB962C8B-B14F-4D97-AF65-F5344CB8AC3E}">
        <p14:creationId xmlns:p14="http://schemas.microsoft.com/office/powerpoint/2010/main" val="1307837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3E9D14-189A-0E20-FBFC-AD39A562EE55}"/>
              </a:ext>
            </a:extLst>
          </p:cNvPr>
          <p:cNvSpPr>
            <a:spLocks noGrp="1"/>
          </p:cNvSpPr>
          <p:nvPr>
            <p:ph type="title"/>
          </p:nvPr>
        </p:nvSpPr>
        <p:spPr>
          <a:xfrm>
            <a:off x="677334" y="609600"/>
            <a:ext cx="8596668" cy="1320800"/>
          </a:xfrm>
        </p:spPr>
        <p:txBody>
          <a:bodyPr anchor="t">
            <a:normAutofit/>
          </a:bodyPr>
          <a:lstStyle/>
          <a:p>
            <a:r>
              <a:rPr lang="it-IT" dirty="0"/>
              <a:t>OSSERVAZIONE:</a:t>
            </a:r>
          </a:p>
        </p:txBody>
      </p:sp>
      <p:pic>
        <p:nvPicPr>
          <p:cNvPr id="6" name="Immagine 5" descr="Immagine che contiene testo, quotidiano, documento&#10;&#10;Descrizione generata automaticamente">
            <a:extLst>
              <a:ext uri="{FF2B5EF4-FFF2-40B4-BE49-F238E27FC236}">
                <a16:creationId xmlns:a16="http://schemas.microsoft.com/office/drawing/2014/main" id="{73E14F77-8CA1-E57D-5D71-63B72C3C51A3}"/>
              </a:ext>
            </a:extLst>
          </p:cNvPr>
          <p:cNvPicPr>
            <a:picLocks noChangeAspect="1"/>
          </p:cNvPicPr>
          <p:nvPr/>
        </p:nvPicPr>
        <p:blipFill>
          <a:blip r:embed="rId2"/>
          <a:stretch>
            <a:fillRect/>
          </a:stretch>
        </p:blipFill>
        <p:spPr>
          <a:xfrm>
            <a:off x="817474" y="2159331"/>
            <a:ext cx="5283289" cy="2892600"/>
          </a:xfrm>
          <a:prstGeom prst="rect">
            <a:avLst/>
          </a:prstGeom>
        </p:spPr>
      </p:pic>
      <p:sp>
        <p:nvSpPr>
          <p:cNvPr id="3" name="Segnaposto contenuto 2">
            <a:extLst>
              <a:ext uri="{FF2B5EF4-FFF2-40B4-BE49-F238E27FC236}">
                <a16:creationId xmlns:a16="http://schemas.microsoft.com/office/drawing/2014/main" id="{FA955B6A-3879-8F2D-6C50-C9030A9405B6}"/>
              </a:ext>
            </a:extLst>
          </p:cNvPr>
          <p:cNvSpPr>
            <a:spLocks noGrp="1"/>
          </p:cNvSpPr>
          <p:nvPr>
            <p:ph idx="1"/>
          </p:nvPr>
        </p:nvSpPr>
        <p:spPr>
          <a:xfrm>
            <a:off x="6416039" y="2160589"/>
            <a:ext cx="2927185" cy="3880773"/>
          </a:xfrm>
        </p:spPr>
        <p:txBody>
          <a:bodyPr>
            <a:normAutofit/>
          </a:bodyPr>
          <a:lstStyle/>
          <a:p>
            <a:r>
              <a:rPr lang="it-IT" sz="1500"/>
              <a:t>Osservare le scelte dei giocatori precedenti non porta necessariamente ad una cascata di informazioni. Nel nostro caso si verifica perché le informazioni che i decisori hanno non sono statisticamente rilevanti. </a:t>
            </a:r>
          </a:p>
          <a:p>
            <a:pPr marL="0" indent="0">
              <a:buNone/>
            </a:pPr>
            <a:r>
              <a:rPr lang="it-IT" sz="1500"/>
              <a:t>CONGETTURA?</a:t>
            </a:r>
          </a:p>
          <a:p>
            <a:pPr marL="0" indent="0">
              <a:buNone/>
            </a:pPr>
            <a:endParaRPr lang="it-IT" sz="1500"/>
          </a:p>
        </p:txBody>
      </p:sp>
    </p:spTree>
    <p:extLst>
      <p:ext uri="{BB962C8B-B14F-4D97-AF65-F5344CB8AC3E}">
        <p14:creationId xmlns:p14="http://schemas.microsoft.com/office/powerpoint/2010/main" val="514635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B7A03DF-74EF-727C-10BF-80EB862CE9F9}"/>
              </a:ext>
            </a:extLst>
          </p:cNvPr>
          <p:cNvSpPr>
            <a:spLocks noGrp="1"/>
          </p:cNvSpPr>
          <p:nvPr>
            <p:ph idx="1"/>
          </p:nvPr>
        </p:nvSpPr>
        <p:spPr/>
        <p:txBody>
          <a:bodyPr>
            <a:normAutofit lnSpcReduction="10000"/>
          </a:bodyPr>
          <a:lstStyle/>
          <a:p>
            <a:pPr marL="0" indent="0">
              <a:buNone/>
            </a:pPr>
            <a:r>
              <a:rPr lang="it-IT" dirty="0"/>
              <a:t>Nel nostro modello chiunque faccia la scelta corretta vince lo stesso </a:t>
            </a:r>
            <a:r>
              <a:rPr lang="it-IT" dirty="0" err="1"/>
              <a:t>reward</a:t>
            </a:r>
            <a:r>
              <a:rPr lang="it-IT" dirty="0"/>
              <a:t>. Si potrebbe cambiare in base al </a:t>
            </a:r>
            <a:r>
              <a:rPr lang="it-IT" dirty="0" err="1"/>
              <a:t>rank</a:t>
            </a:r>
            <a:r>
              <a:rPr lang="it-IT" dirty="0"/>
              <a:t> del giocatore, o si potrebbe tenere fisso il </a:t>
            </a:r>
            <a:r>
              <a:rPr lang="it-IT" dirty="0" err="1"/>
              <a:t>reward</a:t>
            </a:r>
            <a:r>
              <a:rPr lang="it-IT" dirty="0"/>
              <a:t> totale , questo potrebbe sfavorire il comportamento di gregge. </a:t>
            </a:r>
          </a:p>
          <a:p>
            <a:pPr marL="0" indent="0">
              <a:buNone/>
            </a:pPr>
            <a:endParaRPr lang="it-IT" dirty="0"/>
          </a:p>
          <a:p>
            <a:r>
              <a:rPr lang="it-IT" dirty="0"/>
              <a:t>Si potrebbe dare </a:t>
            </a:r>
            <a:r>
              <a:rPr lang="it-IT" dirty="0" err="1"/>
              <a:t>reward</a:t>
            </a:r>
            <a:r>
              <a:rPr lang="it-IT" dirty="0"/>
              <a:t> maggiore al primo che fa la scelta corretta. Gli altri avranno tutti lo stesso </a:t>
            </a:r>
            <a:r>
              <a:rPr lang="it-IT" dirty="0" err="1"/>
              <a:t>reward</a:t>
            </a:r>
            <a:r>
              <a:rPr lang="it-IT" dirty="0"/>
              <a:t> (ambito accademico). Gli agenti saranno tentati di scegliere un’opzione originale piuttosto che essere secondi- Cosa succede al comportamento di gregge?</a:t>
            </a:r>
          </a:p>
          <a:p>
            <a:r>
              <a:rPr lang="it-IT" dirty="0"/>
              <a:t>Si potrebbe far decrescere il payoff con il numero di persone che compiono la stessa scelta;</a:t>
            </a:r>
          </a:p>
          <a:p>
            <a:r>
              <a:rPr lang="it-IT" dirty="0"/>
              <a:t>Si potrebbe far aumentare il payoff con il numero di persone che compiono la stessa scelta -&gt; unico equilibrio possibile , tutti fanno la stessa scelta</a:t>
            </a:r>
          </a:p>
        </p:txBody>
      </p:sp>
      <p:sp>
        <p:nvSpPr>
          <p:cNvPr id="5" name="Titolo 4">
            <a:extLst>
              <a:ext uri="{FF2B5EF4-FFF2-40B4-BE49-F238E27FC236}">
                <a16:creationId xmlns:a16="http://schemas.microsoft.com/office/drawing/2014/main" id="{374C8E05-B294-7266-20A5-5447FF4026B4}"/>
              </a:ext>
            </a:extLst>
          </p:cNvPr>
          <p:cNvSpPr>
            <a:spLocks noGrp="1"/>
          </p:cNvSpPr>
          <p:nvPr>
            <p:ph type="title"/>
          </p:nvPr>
        </p:nvSpPr>
        <p:spPr/>
        <p:txBody>
          <a:bodyPr/>
          <a:lstStyle/>
          <a:p>
            <a:r>
              <a:rPr lang="it-IT" dirty="0"/>
              <a:t>COME MODIFICARE IL GIOCO?</a:t>
            </a:r>
            <a:br>
              <a:rPr lang="it-IT" dirty="0"/>
            </a:br>
            <a:r>
              <a:rPr lang="it-IT" dirty="0"/>
              <a:t>STRUTTURE DI PAYOFF ALTERNATIVE</a:t>
            </a:r>
          </a:p>
        </p:txBody>
      </p:sp>
    </p:spTree>
    <p:extLst>
      <p:ext uri="{BB962C8B-B14F-4D97-AF65-F5344CB8AC3E}">
        <p14:creationId xmlns:p14="http://schemas.microsoft.com/office/powerpoint/2010/main" val="2157246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224639-4EEC-EFA8-C693-ABB455232FC3}"/>
              </a:ext>
            </a:extLst>
          </p:cNvPr>
          <p:cNvSpPr>
            <a:spLocks noGrp="1"/>
          </p:cNvSpPr>
          <p:nvPr>
            <p:ph type="title"/>
          </p:nvPr>
        </p:nvSpPr>
        <p:spPr/>
        <p:txBody>
          <a:bodyPr/>
          <a:lstStyle/>
          <a:p>
            <a:r>
              <a:rPr lang="it-IT" dirty="0"/>
              <a:t>STRUTTURE ALTERNATIVE DI INFORMAZIONI E DELL’ORDINE DI SCELTA</a:t>
            </a:r>
          </a:p>
        </p:txBody>
      </p:sp>
      <p:sp>
        <p:nvSpPr>
          <p:cNvPr id="3" name="Segnaposto contenuto 2">
            <a:extLst>
              <a:ext uri="{FF2B5EF4-FFF2-40B4-BE49-F238E27FC236}">
                <a16:creationId xmlns:a16="http://schemas.microsoft.com/office/drawing/2014/main" id="{2C31E9A6-A87E-9E18-FC4A-AECBC12EBACD}"/>
              </a:ext>
            </a:extLst>
          </p:cNvPr>
          <p:cNvSpPr>
            <a:spLocks noGrp="1"/>
          </p:cNvSpPr>
          <p:nvPr>
            <p:ph idx="1"/>
          </p:nvPr>
        </p:nvSpPr>
        <p:spPr/>
        <p:txBody>
          <a:bodyPr>
            <a:normAutofit lnSpcReduction="10000"/>
          </a:bodyPr>
          <a:lstStyle/>
          <a:p>
            <a:r>
              <a:rPr lang="it-IT" dirty="0"/>
              <a:t>Non si conosce l’ordine con cui i decisori fanno la scelta, es: ristorante. Grazie all’assunzione C non cambia nulla, ma se modificassimo l’assunzione avremmo dinamica differente.</a:t>
            </a:r>
          </a:p>
          <a:p>
            <a:pPr marL="0" indent="0">
              <a:buNone/>
            </a:pPr>
            <a:r>
              <a:rPr lang="it-IT" dirty="0"/>
              <a:t>	Esempio: </a:t>
            </a:r>
          </a:p>
          <a:p>
            <a:pPr marL="0" indent="0">
              <a:buNone/>
            </a:pPr>
            <a:r>
              <a:rPr lang="it-IT" dirty="0"/>
              <a:t>	Invece di scegliere l’opzione con i maggiore , si sceglie quella dell’ultimo 	decisore.</a:t>
            </a:r>
          </a:p>
          <a:p>
            <a:pPr marL="0" indent="0">
              <a:buNone/>
            </a:pPr>
            <a:r>
              <a:rPr lang="it-IT" dirty="0"/>
              <a:t>	Che succede?</a:t>
            </a:r>
          </a:p>
          <a:p>
            <a:r>
              <a:rPr lang="it-IT" dirty="0"/>
              <a:t>Si introduce il costo dell’attesa, se è alto ci si aspetta una dinamica simile a quella del gioco analizzato fino ad ora, se è basso si hanno risultati diversi a seconda che chi ha un segnale scelga prima degli altri o meno per esempio. Si osserva che in alcuni casi chi non ha segnali si muove comunque prima e l’</a:t>
            </a:r>
            <a:r>
              <a:rPr lang="it-IT" dirty="0" err="1"/>
              <a:t>outcome</a:t>
            </a:r>
            <a:r>
              <a:rPr lang="it-IT" dirty="0"/>
              <a:t> è inefficiente. Cosa succede? Molto complesso per l’autore.</a:t>
            </a:r>
          </a:p>
        </p:txBody>
      </p:sp>
    </p:spTree>
    <p:extLst>
      <p:ext uri="{BB962C8B-B14F-4D97-AF65-F5344CB8AC3E}">
        <p14:creationId xmlns:p14="http://schemas.microsoft.com/office/powerpoint/2010/main" val="1628963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24CB60-C13A-D1E3-A61A-CB4150AB5F93}"/>
              </a:ext>
            </a:extLst>
          </p:cNvPr>
          <p:cNvSpPr>
            <a:spLocks noGrp="1"/>
          </p:cNvSpPr>
          <p:nvPr>
            <p:ph type="title"/>
          </p:nvPr>
        </p:nvSpPr>
        <p:spPr/>
        <p:txBody>
          <a:bodyPr/>
          <a:lstStyle/>
          <a:p>
            <a:r>
              <a:rPr lang="it-IT" dirty="0"/>
              <a:t>Possibili sviluppi della ricerca</a:t>
            </a:r>
          </a:p>
        </p:txBody>
      </p:sp>
      <p:sp>
        <p:nvSpPr>
          <p:cNvPr id="3" name="Segnaposto contenuto 2">
            <a:extLst>
              <a:ext uri="{FF2B5EF4-FFF2-40B4-BE49-F238E27FC236}">
                <a16:creationId xmlns:a16="http://schemas.microsoft.com/office/drawing/2014/main" id="{6E6D7C88-2F18-6B21-5867-7EA522D63F21}"/>
              </a:ext>
            </a:extLst>
          </p:cNvPr>
          <p:cNvSpPr>
            <a:spLocks noGrp="1"/>
          </p:cNvSpPr>
          <p:nvPr>
            <p:ph idx="1"/>
          </p:nvPr>
        </p:nvSpPr>
        <p:spPr/>
        <p:txBody>
          <a:bodyPr/>
          <a:lstStyle/>
          <a:p>
            <a:r>
              <a:rPr lang="it-IT" dirty="0"/>
              <a:t>Rendere più complessa la struttura del payoff;</a:t>
            </a:r>
          </a:p>
          <a:p>
            <a:r>
              <a:rPr lang="it-IT" dirty="0"/>
              <a:t>Rendere più complessa la struttura dei segnali;</a:t>
            </a:r>
          </a:p>
          <a:p>
            <a:r>
              <a:rPr lang="it-IT" dirty="0"/>
              <a:t>Considerare le opzioni vicine a quella corretta come più valide delle altre;</a:t>
            </a:r>
          </a:p>
          <a:p>
            <a:r>
              <a:rPr lang="it-IT" dirty="0"/>
              <a:t>Studiare la possibilità di uno scambio di opinioni tra i partecipanti; </a:t>
            </a:r>
          </a:p>
          <a:p>
            <a:r>
              <a:rPr lang="it-IT" dirty="0"/>
              <a:t>Studiare un modello in cui un parametro è costituito dall’ordine con cui gli agenti scelgono;</a:t>
            </a:r>
          </a:p>
          <a:p>
            <a:r>
              <a:rPr lang="it-IT" dirty="0"/>
              <a:t>Studiare vari tipi di segnali modulandone la qualità;</a:t>
            </a:r>
          </a:p>
        </p:txBody>
      </p:sp>
    </p:spTree>
    <p:extLst>
      <p:ext uri="{BB962C8B-B14F-4D97-AF65-F5344CB8AC3E}">
        <p14:creationId xmlns:p14="http://schemas.microsoft.com/office/powerpoint/2010/main" val="2617483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92F2C6-7B9F-8342-5770-3BE457BC8DA5}"/>
              </a:ext>
            </a:extLst>
          </p:cNvPr>
          <p:cNvSpPr>
            <a:spLocks noGrp="1"/>
          </p:cNvSpPr>
          <p:nvPr>
            <p:ph type="title"/>
          </p:nvPr>
        </p:nvSpPr>
        <p:spPr/>
        <p:txBody>
          <a:bodyPr/>
          <a:lstStyle/>
          <a:p>
            <a:r>
              <a:rPr lang="it-IT" dirty="0"/>
              <a:t>GLI INGREDIENTI DI UN SEMPLICE ESPERIMENTO DI ESTRAZIONE:</a:t>
            </a:r>
          </a:p>
        </p:txBody>
      </p:sp>
      <p:sp>
        <p:nvSpPr>
          <p:cNvPr id="3" name="Segnaposto contenuto 2">
            <a:extLst>
              <a:ext uri="{FF2B5EF4-FFF2-40B4-BE49-F238E27FC236}">
                <a16:creationId xmlns:a16="http://schemas.microsoft.com/office/drawing/2014/main" id="{F1F63F47-D99B-B8CA-E418-E5030962626F}"/>
              </a:ext>
            </a:extLst>
          </p:cNvPr>
          <p:cNvSpPr>
            <a:spLocks noGrp="1"/>
          </p:cNvSpPr>
          <p:nvPr>
            <p:ph idx="1"/>
          </p:nvPr>
        </p:nvSpPr>
        <p:spPr>
          <a:xfrm>
            <a:off x="677334" y="2367627"/>
            <a:ext cx="8596668" cy="3880773"/>
          </a:xfrm>
        </p:spPr>
        <p:txBody>
          <a:bodyPr>
            <a:normAutofit lnSpcReduction="10000"/>
          </a:bodyPr>
          <a:lstStyle/>
          <a:p>
            <a:pPr marL="457200" indent="-457200">
              <a:buFont typeface="+mj-lt"/>
              <a:buAutoNum type="arabicPeriod"/>
            </a:pPr>
            <a:r>
              <a:rPr lang="it-IT" sz="2400" dirty="0">
                <a:latin typeface="CMR12"/>
              </a:rPr>
              <a:t>Ogni partecipante deve prendere una decisione;</a:t>
            </a:r>
          </a:p>
          <a:p>
            <a:pPr marL="457200" indent="-457200">
              <a:buFont typeface="+mj-lt"/>
              <a:buAutoNum type="arabicPeriod"/>
            </a:pPr>
            <a:r>
              <a:rPr lang="it-IT" sz="2400" dirty="0">
                <a:effectLst/>
                <a:latin typeface="CMR12"/>
              </a:rPr>
              <a:t>Ogni decisione è presa in modo sequenziale;</a:t>
            </a:r>
          </a:p>
          <a:p>
            <a:pPr marL="457200" indent="-457200">
              <a:buFont typeface="+mj-lt"/>
              <a:buAutoNum type="arabicPeriod"/>
            </a:pPr>
            <a:r>
              <a:rPr lang="it-IT" sz="2400" dirty="0">
                <a:latin typeface="CMR12"/>
              </a:rPr>
              <a:t>Ogni partecipante osserva le scelte compiute dagli altri partecipanti precedentemente;</a:t>
            </a:r>
            <a:endParaRPr lang="it-IT" sz="2400" dirty="0">
              <a:effectLst/>
            </a:endParaRPr>
          </a:p>
          <a:p>
            <a:pPr>
              <a:buFont typeface="+mj-lt"/>
              <a:buAutoNum type="arabicPeriod"/>
            </a:pPr>
            <a:r>
              <a:rPr lang="it-IT" sz="2400" dirty="0">
                <a:effectLst/>
                <a:latin typeface="CMR12"/>
              </a:rPr>
              <a:t>Ogni partecipante ha delle informazioni private che lo/la guidano nella scelta;</a:t>
            </a:r>
          </a:p>
          <a:p>
            <a:pPr>
              <a:buFont typeface="+mj-lt"/>
              <a:buAutoNum type="arabicPeriod"/>
            </a:pPr>
            <a:r>
              <a:rPr lang="it-IT" sz="2400" dirty="0">
                <a:effectLst/>
                <a:latin typeface="CMR12"/>
              </a:rPr>
              <a:t>Nessun </a:t>
            </a:r>
            <a:r>
              <a:rPr lang="it-IT" sz="2400" dirty="0">
                <a:latin typeface="CMR12"/>
              </a:rPr>
              <a:t>partecipante ha accesso alle informazioni private degli/delle altri/e partecipanti ma può fare inferenza in base alle loro scelte.</a:t>
            </a:r>
            <a:endParaRPr lang="it-IT" dirty="0">
              <a:effectLst/>
            </a:endParaRPr>
          </a:p>
          <a:p>
            <a:endParaRPr lang="it-IT" dirty="0"/>
          </a:p>
        </p:txBody>
      </p:sp>
    </p:spTree>
    <p:extLst>
      <p:ext uri="{BB962C8B-B14F-4D97-AF65-F5344CB8AC3E}">
        <p14:creationId xmlns:p14="http://schemas.microsoft.com/office/powerpoint/2010/main" val="2368316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2E9E7D-08EC-BD10-6128-44D4AC7ADEBB}"/>
              </a:ext>
            </a:extLst>
          </p:cNvPr>
          <p:cNvSpPr>
            <a:spLocks noGrp="1"/>
          </p:cNvSpPr>
          <p:nvPr>
            <p:ph type="title"/>
          </p:nvPr>
        </p:nvSpPr>
        <p:spPr/>
        <p:txBody>
          <a:bodyPr>
            <a:normAutofit/>
          </a:bodyPr>
          <a:lstStyle/>
          <a:p>
            <a:r>
              <a:rPr lang="it-IT" sz="4000" dirty="0"/>
              <a:t>DESCRIZIONE ESPERIMENTO</a:t>
            </a:r>
          </a:p>
        </p:txBody>
      </p:sp>
      <p:sp>
        <p:nvSpPr>
          <p:cNvPr id="3" name="Segnaposto contenuto 2">
            <a:extLst>
              <a:ext uri="{FF2B5EF4-FFF2-40B4-BE49-F238E27FC236}">
                <a16:creationId xmlns:a16="http://schemas.microsoft.com/office/drawing/2014/main" id="{D3AF852F-C330-C37F-88D4-39084E1BE342}"/>
              </a:ext>
            </a:extLst>
          </p:cNvPr>
          <p:cNvSpPr>
            <a:spLocks noGrp="1"/>
          </p:cNvSpPr>
          <p:nvPr>
            <p:ph idx="1"/>
          </p:nvPr>
        </p:nvSpPr>
        <p:spPr>
          <a:xfrm>
            <a:off x="585893" y="1930400"/>
            <a:ext cx="9163897" cy="3880773"/>
          </a:xfrm>
        </p:spPr>
        <p:txBody>
          <a:bodyPr/>
          <a:lstStyle/>
          <a:p>
            <a:pPr marL="0" indent="0">
              <a:buNone/>
            </a:pPr>
            <a:r>
              <a:rPr lang="it-IT" dirty="0"/>
              <a:t>Si ha un’urna con tre palline all’interno.</a:t>
            </a:r>
          </a:p>
          <a:p>
            <a:r>
              <a:rPr lang="it-IT" dirty="0"/>
              <a:t>50% probabilità che le palline siano 2 </a:t>
            </a:r>
            <a:r>
              <a:rPr lang="it-IT" dirty="0">
                <a:solidFill>
                  <a:srgbClr val="FF0000"/>
                </a:solidFill>
              </a:rPr>
              <a:t>rosse</a:t>
            </a:r>
            <a:r>
              <a:rPr lang="it-IT" dirty="0"/>
              <a:t> e 1 </a:t>
            </a:r>
            <a:r>
              <a:rPr lang="it-IT" dirty="0">
                <a:solidFill>
                  <a:srgbClr val="002060"/>
                </a:solidFill>
              </a:rPr>
              <a:t>blu </a:t>
            </a:r>
            <a:r>
              <a:rPr lang="it-IT" dirty="0"/>
              <a:t>(urna a maggioranza rossa);</a:t>
            </a:r>
          </a:p>
          <a:p>
            <a:r>
              <a:rPr lang="it-IT" dirty="0"/>
              <a:t>50% probabilità che le palline siano 1 </a:t>
            </a:r>
            <a:r>
              <a:rPr lang="it-IT" dirty="0">
                <a:solidFill>
                  <a:srgbClr val="FF0000"/>
                </a:solidFill>
              </a:rPr>
              <a:t>rossa</a:t>
            </a:r>
            <a:r>
              <a:rPr lang="it-IT" dirty="0"/>
              <a:t> e 2 </a:t>
            </a:r>
            <a:r>
              <a:rPr lang="it-IT" dirty="0">
                <a:solidFill>
                  <a:srgbClr val="002060"/>
                </a:solidFill>
              </a:rPr>
              <a:t>blu </a:t>
            </a:r>
            <a:r>
              <a:rPr lang="it-IT" dirty="0"/>
              <a:t>(urna a maggioranza blu).</a:t>
            </a:r>
          </a:p>
          <a:p>
            <a:pPr marL="0" indent="0">
              <a:buNone/>
            </a:pPr>
            <a:endParaRPr lang="it-IT" dirty="0"/>
          </a:p>
          <a:p>
            <a:pPr marL="0" indent="0">
              <a:buNone/>
            </a:pPr>
            <a:r>
              <a:rPr lang="it-IT" dirty="0"/>
              <a:t>Ogni partecipante deve estrarre una pallina per poi rimetterla nell’urna e in base a quello che ha estratto e a quello che hanno scelto i partecipanti precedenti dire se pensano che l’urna sia a maggioranza rossa o blu. Alla fine del gioco chi ha indovinato riceve un </a:t>
            </a:r>
            <a:r>
              <a:rPr lang="it-IT" dirty="0" err="1"/>
              <a:t>reward</a:t>
            </a:r>
            <a:r>
              <a:rPr lang="it-IT" dirty="0"/>
              <a:t>.</a:t>
            </a:r>
          </a:p>
          <a:p>
            <a:pPr marL="0" indent="0">
              <a:buNone/>
            </a:pPr>
            <a:endParaRPr lang="it-IT" dirty="0"/>
          </a:p>
          <a:p>
            <a:pPr marL="0" indent="0">
              <a:buNone/>
            </a:pPr>
            <a:r>
              <a:rPr lang="it-IT" dirty="0"/>
              <a:t>Assumo che ogni partecipante scelga in modo razionale (</a:t>
            </a:r>
            <a:r>
              <a:rPr lang="it-IT" dirty="0" err="1"/>
              <a:t>bayesiano</a:t>
            </a:r>
            <a:r>
              <a:rPr lang="it-IT" dirty="0"/>
              <a:t>) in base alle informazioni private e a quello che gli altri partecipanti hanno scelto.</a:t>
            </a:r>
          </a:p>
          <a:p>
            <a:endParaRPr lang="it-IT" dirty="0"/>
          </a:p>
          <a:p>
            <a:pPr marL="0" indent="0">
              <a:buNone/>
            </a:pPr>
            <a:endParaRPr lang="it-IT" dirty="0"/>
          </a:p>
        </p:txBody>
      </p:sp>
    </p:spTree>
    <p:extLst>
      <p:ext uri="{BB962C8B-B14F-4D97-AF65-F5344CB8AC3E}">
        <p14:creationId xmlns:p14="http://schemas.microsoft.com/office/powerpoint/2010/main" val="1678517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67D0AC-B63C-8D03-3E7E-B169BDED635A}"/>
              </a:ext>
            </a:extLst>
          </p:cNvPr>
          <p:cNvSpPr>
            <a:spLocks noGrp="1"/>
          </p:cNvSpPr>
          <p:nvPr>
            <p:ph type="title"/>
          </p:nvPr>
        </p:nvSpPr>
        <p:spPr/>
        <p:txBody>
          <a:bodyPr/>
          <a:lstStyle/>
          <a:p>
            <a:r>
              <a:rPr lang="it-IT" dirty="0"/>
              <a:t>MECCANISMO ESPERIMENTO:</a:t>
            </a:r>
          </a:p>
        </p:txBody>
      </p:sp>
      <p:sp>
        <p:nvSpPr>
          <p:cNvPr id="3" name="Segnaposto contenuto 2">
            <a:extLst>
              <a:ext uri="{FF2B5EF4-FFF2-40B4-BE49-F238E27FC236}">
                <a16:creationId xmlns:a16="http://schemas.microsoft.com/office/drawing/2014/main" id="{A96A3123-4725-06B3-A35B-BF7F7273A09D}"/>
              </a:ext>
            </a:extLst>
          </p:cNvPr>
          <p:cNvSpPr>
            <a:spLocks noGrp="1"/>
          </p:cNvSpPr>
          <p:nvPr>
            <p:ph idx="1"/>
          </p:nvPr>
        </p:nvSpPr>
        <p:spPr>
          <a:xfrm>
            <a:off x="677334" y="1270000"/>
            <a:ext cx="8596668" cy="3880773"/>
          </a:xfrm>
        </p:spPr>
        <p:txBody>
          <a:bodyPr>
            <a:noAutofit/>
          </a:bodyPr>
          <a:lstStyle/>
          <a:p>
            <a:pPr marL="0" indent="0">
              <a:buNone/>
            </a:pPr>
            <a:r>
              <a:rPr lang="it-IT" sz="2000" dirty="0"/>
              <a:t>Partecipante # :</a:t>
            </a:r>
          </a:p>
          <a:p>
            <a:pPr>
              <a:buFont typeface="+mj-lt"/>
              <a:buAutoNum type="arabicPeriod"/>
            </a:pPr>
            <a:r>
              <a:rPr lang="it-IT" sz="2000" dirty="0"/>
              <a:t>Pesca pallina </a:t>
            </a:r>
            <a:r>
              <a:rPr lang="it-IT" sz="2000" dirty="0">
                <a:solidFill>
                  <a:srgbClr val="C00000"/>
                </a:solidFill>
              </a:rPr>
              <a:t>rossa </a:t>
            </a:r>
            <a:r>
              <a:rPr lang="it-IT" sz="2000" dirty="0"/>
              <a:t>sceglie </a:t>
            </a:r>
            <a:r>
              <a:rPr lang="it-IT" sz="2000" dirty="0">
                <a:solidFill>
                  <a:srgbClr val="C00000"/>
                </a:solidFill>
              </a:rPr>
              <a:t>maggioranza rossa</a:t>
            </a:r>
            <a:r>
              <a:rPr lang="it-IT" sz="2000" dirty="0"/>
              <a:t>, pesca pallina </a:t>
            </a:r>
            <a:r>
              <a:rPr lang="it-IT" sz="2000" dirty="0">
                <a:solidFill>
                  <a:srgbClr val="002060"/>
                </a:solidFill>
              </a:rPr>
              <a:t>blu</a:t>
            </a:r>
            <a:r>
              <a:rPr lang="it-IT" sz="2000" dirty="0"/>
              <a:t> sceglie </a:t>
            </a:r>
            <a:r>
              <a:rPr lang="it-IT" sz="2000" dirty="0">
                <a:solidFill>
                  <a:srgbClr val="002060"/>
                </a:solidFill>
              </a:rPr>
              <a:t>maggioranza blu </a:t>
            </a:r>
            <a:r>
              <a:rPr lang="it-IT" sz="2000" dirty="0"/>
              <a:t>(informazione perfetta);</a:t>
            </a:r>
          </a:p>
          <a:p>
            <a:pPr>
              <a:buFont typeface="+mj-lt"/>
              <a:buAutoNum type="arabicPeriod"/>
            </a:pPr>
            <a:r>
              <a:rPr lang="it-IT" sz="2000" dirty="0"/>
              <a:t>Pesca pallina dello stesso colore del partecipante 1, fa la stessa scelta del partecipante 1. Pesca pallina colore opposto, è indifferente che scelta faccia. Assumiamo che scelga in accordo con il colore che pesca (informazione perfetta);</a:t>
            </a:r>
          </a:p>
          <a:p>
            <a:pPr>
              <a:buFont typeface="+mj-lt"/>
              <a:buAutoNum type="arabicPeriod"/>
            </a:pPr>
            <a:r>
              <a:rPr lang="it-IT" sz="2000" dirty="0"/>
              <a:t>Se i primi due partecipanti hanno fatto scelte opposte allora anche lui sceglierà in accordo con il colore che pesca. Se i primi due partecipanti hanno fatto la stessa scelta il terzo ignorerà il colore della pallina che ha pescato e si accoderà ai primi due. La catena di informazione perfetta si interrompe.</a:t>
            </a:r>
          </a:p>
          <a:p>
            <a:pPr>
              <a:buFont typeface="+mj-lt"/>
              <a:buAutoNum type="arabicPeriod"/>
            </a:pPr>
            <a:r>
              <a:rPr lang="it-IT" sz="2000" dirty="0"/>
              <a:t>Se i primi due sono d’accordo si trova nella stessa situazione del terzo perché sa che il terzo ha scelto a prescindere da quello che ha pescato. Lui farà lo stesso e così via.</a:t>
            </a:r>
          </a:p>
        </p:txBody>
      </p:sp>
    </p:spTree>
    <p:extLst>
      <p:ext uri="{BB962C8B-B14F-4D97-AF65-F5344CB8AC3E}">
        <p14:creationId xmlns:p14="http://schemas.microsoft.com/office/powerpoint/2010/main" val="3285282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402645-B09A-6B3D-47A2-60BDDD8C30ED}"/>
              </a:ext>
            </a:extLst>
          </p:cNvPr>
          <p:cNvSpPr>
            <a:spLocks noGrp="1"/>
          </p:cNvSpPr>
          <p:nvPr>
            <p:ph type="title"/>
          </p:nvPr>
        </p:nvSpPr>
        <p:spPr>
          <a:xfrm>
            <a:off x="649002" y="132212"/>
            <a:ext cx="8596668" cy="1320800"/>
          </a:xfrm>
        </p:spPr>
        <p:txBody>
          <a:bodyPr/>
          <a:lstStyle/>
          <a:p>
            <a:r>
              <a:rPr lang="it-IT" dirty="0"/>
              <a:t>GIUSTIFICAZIONE MATEMATICA DELLE SCELTE: IL TEOREMA DI BAYES</a:t>
            </a:r>
          </a:p>
        </p:txBody>
      </p:sp>
      <p:sp>
        <p:nvSpPr>
          <p:cNvPr id="3" name="Segnaposto contenuto 2">
            <a:extLst>
              <a:ext uri="{FF2B5EF4-FFF2-40B4-BE49-F238E27FC236}">
                <a16:creationId xmlns:a16="http://schemas.microsoft.com/office/drawing/2014/main" id="{765FCCDE-5AB1-BF52-C1FB-5D88592B0CC6}"/>
              </a:ext>
            </a:extLst>
          </p:cNvPr>
          <p:cNvSpPr>
            <a:spLocks noGrp="1"/>
          </p:cNvSpPr>
          <p:nvPr>
            <p:ph idx="1"/>
          </p:nvPr>
        </p:nvSpPr>
        <p:spPr>
          <a:xfrm>
            <a:off x="672526" y="1319032"/>
            <a:ext cx="8596668" cy="3880773"/>
          </a:xfrm>
        </p:spPr>
        <p:txBody>
          <a:bodyPr/>
          <a:lstStyle/>
          <a:p>
            <a:pPr marL="0" indent="0">
              <a:buNone/>
            </a:pPr>
            <a:r>
              <a:rPr lang="it-IT" dirty="0"/>
              <a:t>Alla base di ogni scelta c’è il concetto di probabilità condizionata (condizionata alle scelte dei giocatori precedenti e all’estrazione del giocatore stesso).</a:t>
            </a:r>
          </a:p>
          <a:p>
            <a:pPr marL="0" indent="0">
              <a:buNone/>
            </a:pPr>
            <a:r>
              <a:rPr lang="it-IT" dirty="0"/>
              <a:t>Per affermare che l’urna sia a maggioranza blu la prima partecipante deve avere:</a:t>
            </a:r>
          </a:p>
          <a:p>
            <a:pPr marL="0" indent="0">
              <a:buNone/>
            </a:pPr>
            <a:endParaRPr lang="it-IT" dirty="0"/>
          </a:p>
          <a:p>
            <a:pPr marL="0" indent="0">
              <a:buNone/>
            </a:pPr>
            <a:endParaRPr lang="it-IT" dirty="0"/>
          </a:p>
          <a:p>
            <a:pPr marL="0" indent="0">
              <a:buNone/>
            </a:pPr>
            <a:endParaRPr lang="it-IT" dirty="0"/>
          </a:p>
        </p:txBody>
      </p:sp>
      <p:pic>
        <p:nvPicPr>
          <p:cNvPr id="5" name="Immagine 4">
            <a:extLst>
              <a:ext uri="{FF2B5EF4-FFF2-40B4-BE49-F238E27FC236}">
                <a16:creationId xmlns:a16="http://schemas.microsoft.com/office/drawing/2014/main" id="{38BAEE35-F02F-5D95-38A0-6877521D8A2B}"/>
              </a:ext>
            </a:extLst>
          </p:cNvPr>
          <p:cNvPicPr>
            <a:picLocks noChangeAspect="1"/>
          </p:cNvPicPr>
          <p:nvPr/>
        </p:nvPicPr>
        <p:blipFill>
          <a:blip r:embed="rId2"/>
          <a:stretch>
            <a:fillRect/>
          </a:stretch>
        </p:blipFill>
        <p:spPr>
          <a:xfrm>
            <a:off x="1997518" y="2309668"/>
            <a:ext cx="6083300" cy="660400"/>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2B768F81-31C8-8F6B-D2A0-62C4BFF649EE}"/>
              </a:ext>
            </a:extLst>
          </p:cNvPr>
          <p:cNvPicPr>
            <a:picLocks noChangeAspect="1"/>
          </p:cNvPicPr>
          <p:nvPr/>
        </p:nvPicPr>
        <p:blipFill>
          <a:blip r:embed="rId3"/>
          <a:stretch>
            <a:fillRect/>
          </a:stretch>
        </p:blipFill>
        <p:spPr>
          <a:xfrm>
            <a:off x="2559736" y="3128991"/>
            <a:ext cx="4775200" cy="647700"/>
          </a:xfrm>
          <a:prstGeom prst="rect">
            <a:avLst/>
          </a:prstGeom>
        </p:spPr>
      </p:pic>
      <p:sp>
        <p:nvSpPr>
          <p:cNvPr id="8" name="CasellaDiTesto 7">
            <a:extLst>
              <a:ext uri="{FF2B5EF4-FFF2-40B4-BE49-F238E27FC236}">
                <a16:creationId xmlns:a16="http://schemas.microsoft.com/office/drawing/2014/main" id="{D1215FE6-F691-432B-9EC9-7352690E9326}"/>
              </a:ext>
            </a:extLst>
          </p:cNvPr>
          <p:cNvSpPr txBox="1"/>
          <p:nvPr/>
        </p:nvSpPr>
        <p:spPr>
          <a:xfrm>
            <a:off x="649002" y="2807627"/>
            <a:ext cx="1697901" cy="369332"/>
          </a:xfrm>
          <a:prstGeom prst="rect">
            <a:avLst/>
          </a:prstGeom>
          <a:noFill/>
        </p:spPr>
        <p:txBody>
          <a:bodyPr wrap="none" rtlCol="0">
            <a:spAutoFit/>
          </a:bodyPr>
          <a:lstStyle/>
          <a:p>
            <a:r>
              <a:rPr lang="it-IT" dirty="0">
                <a:solidFill>
                  <a:schemeClr val="tx1">
                    <a:lumMod val="75000"/>
                    <a:lumOff val="25000"/>
                  </a:schemeClr>
                </a:solidFill>
              </a:rPr>
              <a:t>Sappiamo che:</a:t>
            </a:r>
          </a:p>
        </p:txBody>
      </p:sp>
      <p:pic>
        <p:nvPicPr>
          <p:cNvPr id="11" name="Immagine 10">
            <a:extLst>
              <a:ext uri="{FF2B5EF4-FFF2-40B4-BE49-F238E27FC236}">
                <a16:creationId xmlns:a16="http://schemas.microsoft.com/office/drawing/2014/main" id="{37F5D138-F5B9-BC3C-66DE-9918A2B60927}"/>
              </a:ext>
            </a:extLst>
          </p:cNvPr>
          <p:cNvPicPr>
            <a:picLocks noChangeAspect="1"/>
          </p:cNvPicPr>
          <p:nvPr/>
        </p:nvPicPr>
        <p:blipFill>
          <a:blip r:embed="rId4"/>
          <a:stretch>
            <a:fillRect/>
          </a:stretch>
        </p:blipFill>
        <p:spPr>
          <a:xfrm>
            <a:off x="1997518" y="3702091"/>
            <a:ext cx="5956300" cy="558800"/>
          </a:xfrm>
          <a:prstGeom prst="rect">
            <a:avLst/>
          </a:prstGeom>
        </p:spPr>
      </p:pic>
      <p:pic>
        <p:nvPicPr>
          <p:cNvPr id="14" name="Immagine 13">
            <a:extLst>
              <a:ext uri="{FF2B5EF4-FFF2-40B4-BE49-F238E27FC236}">
                <a16:creationId xmlns:a16="http://schemas.microsoft.com/office/drawing/2014/main" id="{AFC18DEB-5AD0-9097-5F84-E072CC57BB9E}"/>
              </a:ext>
            </a:extLst>
          </p:cNvPr>
          <p:cNvPicPr>
            <a:picLocks noChangeAspect="1"/>
          </p:cNvPicPr>
          <p:nvPr/>
        </p:nvPicPr>
        <p:blipFill>
          <a:blip r:embed="rId5"/>
          <a:stretch>
            <a:fillRect/>
          </a:stretch>
        </p:blipFill>
        <p:spPr>
          <a:xfrm>
            <a:off x="846011" y="5840400"/>
            <a:ext cx="7696200" cy="762000"/>
          </a:xfrm>
          <a:prstGeom prst="rect">
            <a:avLst/>
          </a:prstGeom>
        </p:spPr>
      </p:pic>
      <p:pic>
        <p:nvPicPr>
          <p:cNvPr id="16" name="Immagine 15">
            <a:extLst>
              <a:ext uri="{FF2B5EF4-FFF2-40B4-BE49-F238E27FC236}">
                <a16:creationId xmlns:a16="http://schemas.microsoft.com/office/drawing/2014/main" id="{B867C922-AF45-CAB6-5FCB-124A5E996C5C}"/>
              </a:ext>
            </a:extLst>
          </p:cNvPr>
          <p:cNvPicPr>
            <a:picLocks noChangeAspect="1"/>
          </p:cNvPicPr>
          <p:nvPr/>
        </p:nvPicPr>
        <p:blipFill>
          <a:blip r:embed="rId6"/>
          <a:stretch>
            <a:fillRect/>
          </a:stretch>
        </p:blipFill>
        <p:spPr>
          <a:xfrm>
            <a:off x="2101792" y="4325946"/>
            <a:ext cx="6440419" cy="1388489"/>
          </a:xfrm>
          <a:prstGeom prst="rect">
            <a:avLst/>
          </a:prstGeom>
        </p:spPr>
      </p:pic>
      <p:pic>
        <p:nvPicPr>
          <p:cNvPr id="20" name="Immagine 19">
            <a:extLst>
              <a:ext uri="{FF2B5EF4-FFF2-40B4-BE49-F238E27FC236}">
                <a16:creationId xmlns:a16="http://schemas.microsoft.com/office/drawing/2014/main" id="{7AD4BD05-AB73-B093-E098-8A7E0527A262}"/>
              </a:ext>
            </a:extLst>
          </p:cNvPr>
          <p:cNvPicPr>
            <a:picLocks noChangeAspect="1"/>
          </p:cNvPicPr>
          <p:nvPr/>
        </p:nvPicPr>
        <p:blipFill>
          <a:blip r:embed="rId7"/>
          <a:stretch>
            <a:fillRect/>
          </a:stretch>
        </p:blipFill>
        <p:spPr>
          <a:xfrm>
            <a:off x="8674170" y="5916600"/>
            <a:ext cx="571500" cy="685800"/>
          </a:xfrm>
          <a:prstGeom prst="rect">
            <a:avLst/>
          </a:prstGeom>
        </p:spPr>
      </p:pic>
    </p:spTree>
    <p:extLst>
      <p:ext uri="{BB962C8B-B14F-4D97-AF65-F5344CB8AC3E}">
        <p14:creationId xmlns:p14="http://schemas.microsoft.com/office/powerpoint/2010/main" val="2041391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7DD6D4B-C022-676E-E8D1-B58EDE66417C}"/>
              </a:ext>
            </a:extLst>
          </p:cNvPr>
          <p:cNvSpPr>
            <a:spLocks noGrp="1"/>
          </p:cNvSpPr>
          <p:nvPr>
            <p:ph idx="1"/>
          </p:nvPr>
        </p:nvSpPr>
        <p:spPr>
          <a:xfrm>
            <a:off x="677334" y="1435894"/>
            <a:ext cx="8596668" cy="3880773"/>
          </a:xfrm>
        </p:spPr>
        <p:txBody>
          <a:bodyPr/>
          <a:lstStyle/>
          <a:p>
            <a:pPr marL="0" indent="0">
              <a:buNone/>
            </a:pPr>
            <a:r>
              <a:rPr lang="it-IT" dirty="0"/>
              <a:t>Per la seconda partecipante il ragionamento è lo stesso che per la prima.</a:t>
            </a:r>
          </a:p>
          <a:p>
            <a:pPr marL="0" indent="0">
              <a:buNone/>
            </a:pPr>
            <a:r>
              <a:rPr lang="it-IT" dirty="0"/>
              <a:t>Per la terza, assumendo che le prime due abbiano pescato due palline blu e che lei abbia pescato una pallina rossa, è il seguente:</a:t>
            </a:r>
          </a:p>
        </p:txBody>
      </p:sp>
      <p:sp>
        <p:nvSpPr>
          <p:cNvPr id="4" name="Titolo 1">
            <a:extLst>
              <a:ext uri="{FF2B5EF4-FFF2-40B4-BE49-F238E27FC236}">
                <a16:creationId xmlns:a16="http://schemas.microsoft.com/office/drawing/2014/main" id="{349969E6-66EE-649D-BF90-6A6BB024AC01}"/>
              </a:ext>
            </a:extLst>
          </p:cNvPr>
          <p:cNvSpPr>
            <a:spLocks noGrp="1"/>
          </p:cNvSpPr>
          <p:nvPr>
            <p:ph type="title"/>
          </p:nvPr>
        </p:nvSpPr>
        <p:spPr>
          <a:xfrm>
            <a:off x="82974" y="0"/>
            <a:ext cx="9392496" cy="1320800"/>
          </a:xfrm>
        </p:spPr>
        <p:txBody>
          <a:bodyPr/>
          <a:lstStyle/>
          <a:p>
            <a:r>
              <a:rPr lang="it-IT" dirty="0"/>
              <a:t>GIUSTIFICAZIONE MATEMATICA DELLE SCELTE: IL TEOREMA DI BAYES</a:t>
            </a:r>
          </a:p>
        </p:txBody>
      </p:sp>
      <p:pic>
        <p:nvPicPr>
          <p:cNvPr id="6" name="Immagine 5">
            <a:extLst>
              <a:ext uri="{FF2B5EF4-FFF2-40B4-BE49-F238E27FC236}">
                <a16:creationId xmlns:a16="http://schemas.microsoft.com/office/drawing/2014/main" id="{09E3B7F5-5620-3B4D-1C1D-D69ADF143E89}"/>
              </a:ext>
            </a:extLst>
          </p:cNvPr>
          <p:cNvPicPr>
            <a:picLocks noChangeAspect="1"/>
          </p:cNvPicPr>
          <p:nvPr/>
        </p:nvPicPr>
        <p:blipFill>
          <a:blip r:embed="rId2"/>
          <a:stretch>
            <a:fillRect/>
          </a:stretch>
        </p:blipFill>
        <p:spPr>
          <a:xfrm>
            <a:off x="1089468" y="2584728"/>
            <a:ext cx="7905942" cy="612786"/>
          </a:xfrm>
          <a:prstGeom prst="rect">
            <a:avLst/>
          </a:prstGeom>
        </p:spPr>
      </p:pic>
      <p:pic>
        <p:nvPicPr>
          <p:cNvPr id="8" name="Immagine 7">
            <a:extLst>
              <a:ext uri="{FF2B5EF4-FFF2-40B4-BE49-F238E27FC236}">
                <a16:creationId xmlns:a16="http://schemas.microsoft.com/office/drawing/2014/main" id="{9F032A8A-B922-8642-8A8C-05CF00AE494B}"/>
              </a:ext>
            </a:extLst>
          </p:cNvPr>
          <p:cNvPicPr>
            <a:picLocks noChangeAspect="1"/>
          </p:cNvPicPr>
          <p:nvPr/>
        </p:nvPicPr>
        <p:blipFill>
          <a:blip r:embed="rId3"/>
          <a:stretch>
            <a:fillRect/>
          </a:stretch>
        </p:blipFill>
        <p:spPr>
          <a:xfrm>
            <a:off x="2296160" y="3382860"/>
            <a:ext cx="5702300" cy="609600"/>
          </a:xfrm>
          <a:prstGeom prst="rect">
            <a:avLst/>
          </a:prstGeom>
        </p:spPr>
      </p:pic>
      <p:pic>
        <p:nvPicPr>
          <p:cNvPr id="10" name="Immagine 9">
            <a:extLst>
              <a:ext uri="{FF2B5EF4-FFF2-40B4-BE49-F238E27FC236}">
                <a16:creationId xmlns:a16="http://schemas.microsoft.com/office/drawing/2014/main" id="{4F08422C-A191-8F16-BEF9-143B971D60D7}"/>
              </a:ext>
            </a:extLst>
          </p:cNvPr>
          <p:cNvPicPr>
            <a:picLocks noChangeAspect="1"/>
          </p:cNvPicPr>
          <p:nvPr/>
        </p:nvPicPr>
        <p:blipFill>
          <a:blip r:embed="rId4"/>
          <a:stretch>
            <a:fillRect/>
          </a:stretch>
        </p:blipFill>
        <p:spPr>
          <a:xfrm>
            <a:off x="1567392" y="4072031"/>
            <a:ext cx="7772400" cy="1337310"/>
          </a:xfrm>
          <a:prstGeom prst="rect">
            <a:avLst/>
          </a:prstGeom>
        </p:spPr>
      </p:pic>
      <p:pic>
        <p:nvPicPr>
          <p:cNvPr id="12" name="Immagine 11" descr="Immagine che contiene testo&#10;&#10;Descrizione generata automaticamente">
            <a:extLst>
              <a:ext uri="{FF2B5EF4-FFF2-40B4-BE49-F238E27FC236}">
                <a16:creationId xmlns:a16="http://schemas.microsoft.com/office/drawing/2014/main" id="{F0A8CA1D-D571-A388-14CF-DAC8A1C9279A}"/>
              </a:ext>
            </a:extLst>
          </p:cNvPr>
          <p:cNvPicPr>
            <a:picLocks noChangeAspect="1"/>
          </p:cNvPicPr>
          <p:nvPr/>
        </p:nvPicPr>
        <p:blipFill>
          <a:blip r:embed="rId5"/>
          <a:stretch>
            <a:fillRect/>
          </a:stretch>
        </p:blipFill>
        <p:spPr>
          <a:xfrm>
            <a:off x="2710392" y="5487244"/>
            <a:ext cx="5486400" cy="889000"/>
          </a:xfrm>
          <a:prstGeom prst="rect">
            <a:avLst/>
          </a:prstGeom>
        </p:spPr>
      </p:pic>
      <p:sp>
        <p:nvSpPr>
          <p:cNvPr id="13" name="CasellaDiTesto 12">
            <a:extLst>
              <a:ext uri="{FF2B5EF4-FFF2-40B4-BE49-F238E27FC236}">
                <a16:creationId xmlns:a16="http://schemas.microsoft.com/office/drawing/2014/main" id="{DF403E94-558E-38BF-EB32-C6A69035093E}"/>
              </a:ext>
            </a:extLst>
          </p:cNvPr>
          <p:cNvSpPr txBox="1"/>
          <p:nvPr/>
        </p:nvSpPr>
        <p:spPr>
          <a:xfrm>
            <a:off x="282782" y="6199972"/>
            <a:ext cx="9159880" cy="369332"/>
          </a:xfrm>
          <a:prstGeom prst="rect">
            <a:avLst/>
          </a:prstGeom>
          <a:noFill/>
        </p:spPr>
        <p:txBody>
          <a:bodyPr wrap="none" rtlCol="0">
            <a:spAutoFit/>
          </a:bodyPr>
          <a:lstStyle/>
          <a:p>
            <a:r>
              <a:rPr lang="it-IT" dirty="0">
                <a:solidFill>
                  <a:schemeClr val="accent5"/>
                </a:solidFill>
              </a:rPr>
              <a:t>Ecco spiegata la scelta della terza partecipante e l’inizio della cascata d’informazione.</a:t>
            </a:r>
          </a:p>
        </p:txBody>
      </p:sp>
    </p:spTree>
    <p:extLst>
      <p:ext uri="{BB962C8B-B14F-4D97-AF65-F5344CB8AC3E}">
        <p14:creationId xmlns:p14="http://schemas.microsoft.com/office/powerpoint/2010/main" val="2039748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1DACED-A8EA-33A0-37B6-2058EBCAF637}"/>
              </a:ext>
            </a:extLst>
          </p:cNvPr>
          <p:cNvSpPr>
            <a:spLocks noGrp="1"/>
          </p:cNvSpPr>
          <p:nvPr>
            <p:ph type="title"/>
          </p:nvPr>
        </p:nvSpPr>
        <p:spPr>
          <a:xfrm>
            <a:off x="0" y="0"/>
            <a:ext cx="8596668" cy="1320800"/>
          </a:xfrm>
        </p:spPr>
        <p:txBody>
          <a:bodyPr/>
          <a:lstStyle/>
          <a:p>
            <a:r>
              <a:rPr lang="it-IT" dirty="0"/>
              <a:t>MODELLO GENERALE</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71A25A6D-99EC-CA17-C2B3-7AEAC3C8F3C2}"/>
                  </a:ext>
                </a:extLst>
              </p:cNvPr>
              <p:cNvSpPr>
                <a:spLocks noGrp="1"/>
              </p:cNvSpPr>
              <p:nvPr>
                <p:ph idx="1"/>
              </p:nvPr>
            </p:nvSpPr>
            <p:spPr>
              <a:xfrm>
                <a:off x="0" y="793701"/>
                <a:ext cx="10544175" cy="6440929"/>
              </a:xfrm>
            </p:spPr>
            <p:txBody>
              <a:bodyPr>
                <a:normAutofit fontScale="70000" lnSpcReduction="20000"/>
              </a:bodyPr>
              <a:lstStyle/>
              <a:p>
                <a:r>
                  <a:rPr lang="it-IT" sz="3200" dirty="0"/>
                  <a:t>Gruppo di persone che prendono decisioni in ordine sequenziale;</a:t>
                </a:r>
              </a:p>
              <a:p>
                <a:r>
                  <a:rPr lang="it-IT" sz="3200" dirty="0"/>
                  <a:t>La decisione sarà una tra «accetto» e «rifiuto» una certa opzione;</a:t>
                </a:r>
              </a:p>
              <a:p>
                <a:r>
                  <a:rPr lang="it-IT" sz="3200" dirty="0"/>
                  <a:t>STATES OF THE WORLD: supponiamo che «lo stato del mondo» all’inizio del gioco sia scelto in modo randomico tra due stati possibili G con probabilità </a:t>
                </a:r>
                <a:r>
                  <a:rPr lang="it-IT" sz="3200" dirty="0" err="1"/>
                  <a:t>p</a:t>
                </a:r>
                <a:r>
                  <a:rPr lang="it-IT" sz="3200" dirty="0"/>
                  <a:t> (quando l’opzione è una buona idea) e B con probabilità 1-p (quando l’opzione è una cattiva idea) e che i giocatori non possano conoscere lo stato iniziale del mondo. Conosco quindi le </a:t>
                </a:r>
                <a:r>
                  <a:rPr lang="it-IT" sz="3200" dirty="0" err="1"/>
                  <a:t>prior</a:t>
                </a:r>
                <a:r>
                  <a:rPr lang="it-IT" sz="3200" dirty="0"/>
                  <a:t>;</a:t>
                </a:r>
              </a:p>
              <a:p>
                <a:r>
                  <a:rPr lang="it-IT" sz="3200" dirty="0"/>
                  <a:t>PAYOFF: payoff 0 se rifiuta l’opzione; </a:t>
                </a:r>
                <a:br>
                  <a:rPr lang="it-IT" sz="3200" dirty="0"/>
                </a:br>
                <a:r>
                  <a:rPr lang="it-IT" sz="3200" dirty="0"/>
                  <a:t>		     </a:t>
                </a:r>
                <a:r>
                  <a:rPr lang="it-IT" sz="3200" dirty="0">
                    <a:solidFill>
                      <a:schemeClr val="tx1">
                        <a:lumMod val="75000"/>
                        <a:lumOff val="25000"/>
                      </a:schemeClr>
                    </a:solidFill>
                  </a:rPr>
                  <a:t>payoff </a:t>
                </a:r>
                <a14:m>
                  <m:oMath xmlns:m="http://schemas.openxmlformats.org/officeDocument/2006/math">
                    <m:sSub>
                      <m:sSubPr>
                        <m:ctrlPr>
                          <a:rPr lang="it-IT" sz="3200" i="1" smtClean="0">
                            <a:solidFill>
                              <a:schemeClr val="tx1">
                                <a:lumMod val="75000"/>
                                <a:lumOff val="25000"/>
                              </a:schemeClr>
                            </a:solidFill>
                            <a:latin typeface="Cambria Math" panose="02040503050406030204" pitchFamily="18" charset="0"/>
                          </a:rPr>
                        </m:ctrlPr>
                      </m:sSubPr>
                      <m:e>
                        <m:r>
                          <a:rPr lang="it-IT" sz="3200" b="0" i="1" smtClean="0">
                            <a:solidFill>
                              <a:schemeClr val="tx1">
                                <a:lumMod val="75000"/>
                                <a:lumOff val="25000"/>
                              </a:schemeClr>
                            </a:solidFill>
                            <a:latin typeface="Cambria Math" panose="02040503050406030204" pitchFamily="18" charset="0"/>
                          </a:rPr>
                          <m:t>𝑣</m:t>
                        </m:r>
                      </m:e>
                      <m:sub>
                        <m:r>
                          <a:rPr lang="it-IT" sz="3200" b="0" i="1" smtClean="0">
                            <a:solidFill>
                              <a:schemeClr val="tx1">
                                <a:lumMod val="75000"/>
                                <a:lumOff val="25000"/>
                              </a:schemeClr>
                            </a:solidFill>
                            <a:latin typeface="Cambria Math" panose="02040503050406030204" pitchFamily="18" charset="0"/>
                          </a:rPr>
                          <m:t>𝑔</m:t>
                        </m:r>
                      </m:sub>
                    </m:sSub>
                    <m:r>
                      <a:rPr lang="it-IT" sz="3200" i="1" smtClean="0">
                        <a:solidFill>
                          <a:schemeClr val="tx1">
                            <a:lumMod val="75000"/>
                            <a:lumOff val="25000"/>
                          </a:schemeClr>
                        </a:solidFill>
                        <a:latin typeface="Cambria Math" panose="02040503050406030204" pitchFamily="18" charset="0"/>
                        <a:ea typeface="Cambria Math" panose="02040503050406030204" pitchFamily="18" charset="0"/>
                      </a:rPr>
                      <m:t>&gt;</m:t>
                    </m:r>
                    <m:r>
                      <a:rPr lang="it-IT" sz="3200" b="0" i="1" smtClean="0">
                        <a:solidFill>
                          <a:schemeClr val="tx1">
                            <a:lumMod val="75000"/>
                            <a:lumOff val="25000"/>
                          </a:schemeClr>
                        </a:solidFill>
                        <a:latin typeface="Cambria Math" panose="02040503050406030204" pitchFamily="18" charset="0"/>
                        <a:ea typeface="Cambria Math" panose="02040503050406030204" pitchFamily="18" charset="0"/>
                      </a:rPr>
                      <m:t>0</m:t>
                    </m:r>
                  </m:oMath>
                </a14:m>
                <a:r>
                  <a:rPr lang="it-IT" sz="3200" dirty="0">
                    <a:solidFill>
                      <a:schemeClr val="tx1">
                        <a:lumMod val="75000"/>
                        <a:lumOff val="25000"/>
                      </a:schemeClr>
                    </a:solidFill>
                  </a:rPr>
                  <a:t> se accetta l’opzione e lo stato del mondo è </a:t>
                </a:r>
                <a:r>
                  <a:rPr lang="it-IT" sz="3200" dirty="0"/>
                  <a:t>G;</a:t>
                </a:r>
                <a:br>
                  <a:rPr lang="it-IT" sz="3200" dirty="0"/>
                </a:br>
                <a:r>
                  <a:rPr lang="it-IT" sz="3200" dirty="0"/>
                  <a:t>		     payoff </a:t>
                </a:r>
                <a14:m>
                  <m:oMath xmlns:m="http://schemas.openxmlformats.org/officeDocument/2006/math">
                    <m:sSub>
                      <m:sSubPr>
                        <m:ctrlPr>
                          <a:rPr lang="it-IT" sz="3200" i="1">
                            <a:latin typeface="Cambria Math" panose="02040503050406030204" pitchFamily="18" charset="0"/>
                          </a:rPr>
                        </m:ctrlPr>
                      </m:sSubPr>
                      <m:e>
                        <m:r>
                          <a:rPr lang="it-IT" sz="3200" i="1">
                            <a:latin typeface="Cambria Math" panose="02040503050406030204" pitchFamily="18" charset="0"/>
                          </a:rPr>
                          <m:t>𝑣</m:t>
                        </m:r>
                      </m:e>
                      <m:sub>
                        <m:r>
                          <a:rPr lang="it-IT" sz="3200" b="0" i="1" smtClean="0">
                            <a:latin typeface="Cambria Math" panose="02040503050406030204" pitchFamily="18" charset="0"/>
                          </a:rPr>
                          <m:t>𝑏</m:t>
                        </m:r>
                      </m:sub>
                    </m:sSub>
                    <m:r>
                      <a:rPr lang="it-IT" sz="3200" i="1">
                        <a:latin typeface="Cambria Math" panose="02040503050406030204" pitchFamily="18" charset="0"/>
                      </a:rPr>
                      <m:t>&lt;</m:t>
                    </m:r>
                    <m:r>
                      <a:rPr lang="it-IT" sz="3200" i="1">
                        <a:latin typeface="Cambria Math" panose="02040503050406030204" pitchFamily="18" charset="0"/>
                        <a:ea typeface="Cambria Math" panose="02040503050406030204" pitchFamily="18" charset="0"/>
                      </a:rPr>
                      <m:t>0</m:t>
                    </m:r>
                  </m:oMath>
                </a14:m>
                <a:r>
                  <a:rPr lang="it-IT" sz="3200" dirty="0"/>
                  <a:t> se accetta l’opzione e lo stato del mondo è B;</a:t>
                </a:r>
                <a:br>
                  <a:rPr lang="it-IT" sz="3200" dirty="0"/>
                </a:br>
                <a:r>
                  <a:rPr lang="it-IT" sz="3200" dirty="0"/>
                  <a:t>		     payoff 0 se accetta in assenza di altre informazioni.</a:t>
                </a:r>
              </a:p>
              <a:p>
                <a:r>
                  <a:rPr lang="it-IT" sz="3200" dirty="0"/>
                  <a:t>SEGNALI: ogni giocatore prima di fare la scelta riceve un segnale privato che fornisce informazioni utili ma non certezze, HIGH SIGNAL se suggerisce che accettare sia una buona idea o LOW SIGNAL se suggerisce che accettare sia una cattiva idea;</a:t>
                </a:r>
              </a:p>
              <a:p>
                <a:endParaRPr lang="it-IT" sz="3200" dirty="0"/>
              </a:p>
              <a:p>
                <a:endParaRPr lang="it-IT" sz="3200" dirty="0">
                  <a:solidFill>
                    <a:schemeClr val="tx1">
                      <a:lumMod val="75000"/>
                      <a:lumOff val="25000"/>
                    </a:schemeClr>
                  </a:solidFill>
                </a:endParaRPr>
              </a:p>
              <a:p>
                <a:pPr marL="0" indent="0">
                  <a:buNone/>
                </a:pPr>
                <a:r>
                  <a:rPr lang="it-IT" sz="3200" dirty="0"/>
                  <a:t>	con </a:t>
                </a:r>
                <a:r>
                  <a:rPr lang="it-IT" sz="3200" dirty="0" err="1"/>
                  <a:t>q</a:t>
                </a:r>
                <a:r>
                  <a:rPr lang="it-IT" sz="3200" dirty="0"/>
                  <a:t>&gt;1/2.</a:t>
                </a:r>
              </a:p>
              <a:p>
                <a:pPr marL="0" indent="0">
                  <a:buNone/>
                </a:pPr>
                <a:r>
                  <a:rPr lang="it-IT" dirty="0">
                    <a:solidFill>
                      <a:schemeClr val="tx1">
                        <a:lumMod val="75000"/>
                        <a:lumOff val="25000"/>
                      </a:schemeClr>
                    </a:solidFill>
                  </a:rPr>
                  <a:t>                   </a:t>
                </a:r>
                <a:endParaRPr lang="it-IT" dirty="0"/>
              </a:p>
            </p:txBody>
          </p:sp>
        </mc:Choice>
        <mc:Fallback>
          <p:sp>
            <p:nvSpPr>
              <p:cNvPr id="3" name="Segnaposto contenuto 2">
                <a:extLst>
                  <a:ext uri="{FF2B5EF4-FFF2-40B4-BE49-F238E27FC236}">
                    <a16:creationId xmlns:a16="http://schemas.microsoft.com/office/drawing/2014/main" id="{71A25A6D-99EC-CA17-C2B3-7AEAC3C8F3C2}"/>
                  </a:ext>
                </a:extLst>
              </p:cNvPr>
              <p:cNvSpPr>
                <a:spLocks noGrp="1" noRot="1" noChangeAspect="1" noMove="1" noResize="1" noEditPoints="1" noAdjustHandles="1" noChangeArrowheads="1" noChangeShapeType="1" noTextEdit="1"/>
              </p:cNvSpPr>
              <p:nvPr>
                <p:ph idx="1"/>
              </p:nvPr>
            </p:nvSpPr>
            <p:spPr>
              <a:xfrm>
                <a:off x="0" y="793701"/>
                <a:ext cx="10544175" cy="6440929"/>
              </a:xfrm>
              <a:blipFill>
                <a:blip r:embed="rId2"/>
                <a:stretch>
                  <a:fillRect l="-361" t="-1575" r="-963"/>
                </a:stretch>
              </a:blipFill>
            </p:spPr>
            <p:txBody>
              <a:bodyPr/>
              <a:lstStyle/>
              <a:p>
                <a:r>
                  <a:rPr lang="it-IT">
                    <a:noFill/>
                  </a:rPr>
                  <a:t> </a:t>
                </a:r>
              </a:p>
            </p:txBody>
          </p:sp>
        </mc:Fallback>
      </mc:AlternateContent>
      <p:pic>
        <p:nvPicPr>
          <p:cNvPr id="10" name="Immagine 9">
            <a:extLst>
              <a:ext uri="{FF2B5EF4-FFF2-40B4-BE49-F238E27FC236}">
                <a16:creationId xmlns:a16="http://schemas.microsoft.com/office/drawing/2014/main" id="{9AC2A7D2-54D1-EB55-5653-9C6CFA319193}"/>
              </a:ext>
            </a:extLst>
          </p:cNvPr>
          <p:cNvPicPr>
            <a:picLocks noChangeAspect="1"/>
          </p:cNvPicPr>
          <p:nvPr/>
        </p:nvPicPr>
        <p:blipFill>
          <a:blip r:embed="rId3"/>
          <a:stretch>
            <a:fillRect/>
          </a:stretch>
        </p:blipFill>
        <p:spPr>
          <a:xfrm>
            <a:off x="7985762" y="3931475"/>
            <a:ext cx="1788253" cy="237600"/>
          </a:xfrm>
          <a:prstGeom prst="rect">
            <a:avLst/>
          </a:prstGeom>
        </p:spPr>
      </p:pic>
      <p:pic>
        <p:nvPicPr>
          <p:cNvPr id="19" name="Immagine 18">
            <a:extLst>
              <a:ext uri="{FF2B5EF4-FFF2-40B4-BE49-F238E27FC236}">
                <a16:creationId xmlns:a16="http://schemas.microsoft.com/office/drawing/2014/main" id="{CA4AF810-1929-8F91-ECB9-73375D8E1D4D}"/>
              </a:ext>
            </a:extLst>
          </p:cNvPr>
          <p:cNvPicPr>
            <a:picLocks noChangeAspect="1"/>
          </p:cNvPicPr>
          <p:nvPr/>
        </p:nvPicPr>
        <p:blipFill>
          <a:blip r:embed="rId4"/>
          <a:stretch>
            <a:fillRect/>
          </a:stretch>
        </p:blipFill>
        <p:spPr>
          <a:xfrm>
            <a:off x="704850" y="5456381"/>
            <a:ext cx="1885950" cy="342900"/>
          </a:xfrm>
          <a:prstGeom prst="rect">
            <a:avLst/>
          </a:prstGeom>
        </p:spPr>
      </p:pic>
      <p:pic>
        <p:nvPicPr>
          <p:cNvPr id="21" name="Immagine 20">
            <a:extLst>
              <a:ext uri="{FF2B5EF4-FFF2-40B4-BE49-F238E27FC236}">
                <a16:creationId xmlns:a16="http://schemas.microsoft.com/office/drawing/2014/main" id="{C2B315E8-10FF-BEE4-7931-23C75E92F559}"/>
              </a:ext>
            </a:extLst>
          </p:cNvPr>
          <p:cNvPicPr>
            <a:picLocks noChangeAspect="1"/>
          </p:cNvPicPr>
          <p:nvPr/>
        </p:nvPicPr>
        <p:blipFill>
          <a:blip r:embed="rId5"/>
          <a:stretch>
            <a:fillRect/>
          </a:stretch>
        </p:blipFill>
        <p:spPr>
          <a:xfrm>
            <a:off x="704850" y="5799281"/>
            <a:ext cx="2160270" cy="342900"/>
          </a:xfrm>
          <a:prstGeom prst="rect">
            <a:avLst/>
          </a:prstGeom>
        </p:spPr>
      </p:pic>
      <p:pic>
        <p:nvPicPr>
          <p:cNvPr id="23" name="Immagine 22">
            <a:extLst>
              <a:ext uri="{FF2B5EF4-FFF2-40B4-BE49-F238E27FC236}">
                <a16:creationId xmlns:a16="http://schemas.microsoft.com/office/drawing/2014/main" id="{C0D9D65E-06E1-C0E2-CE1E-C8EA32673DC4}"/>
              </a:ext>
            </a:extLst>
          </p:cNvPr>
          <p:cNvPicPr>
            <a:picLocks noChangeAspect="1"/>
          </p:cNvPicPr>
          <p:nvPr/>
        </p:nvPicPr>
        <p:blipFill>
          <a:blip r:embed="rId6"/>
          <a:stretch>
            <a:fillRect/>
          </a:stretch>
        </p:blipFill>
        <p:spPr>
          <a:xfrm>
            <a:off x="3314699" y="5349071"/>
            <a:ext cx="1585914" cy="428197"/>
          </a:xfrm>
          <a:prstGeom prst="rect">
            <a:avLst/>
          </a:prstGeom>
        </p:spPr>
      </p:pic>
      <p:pic>
        <p:nvPicPr>
          <p:cNvPr id="25" name="Immagine 24">
            <a:extLst>
              <a:ext uri="{FF2B5EF4-FFF2-40B4-BE49-F238E27FC236}">
                <a16:creationId xmlns:a16="http://schemas.microsoft.com/office/drawing/2014/main" id="{26296ED3-48C1-A943-DE82-BEE7E3B2019F}"/>
              </a:ext>
            </a:extLst>
          </p:cNvPr>
          <p:cNvPicPr>
            <a:picLocks noChangeAspect="1"/>
          </p:cNvPicPr>
          <p:nvPr/>
        </p:nvPicPr>
        <p:blipFill>
          <a:blip r:embed="rId7"/>
          <a:stretch>
            <a:fillRect/>
          </a:stretch>
        </p:blipFill>
        <p:spPr>
          <a:xfrm>
            <a:off x="3295650" y="5775706"/>
            <a:ext cx="2055447" cy="366475"/>
          </a:xfrm>
          <a:prstGeom prst="rect">
            <a:avLst/>
          </a:prstGeom>
        </p:spPr>
      </p:pic>
    </p:spTree>
    <p:extLst>
      <p:ext uri="{BB962C8B-B14F-4D97-AF65-F5344CB8AC3E}">
        <p14:creationId xmlns:p14="http://schemas.microsoft.com/office/powerpoint/2010/main" val="1879370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113202-F749-5B5E-5F79-6F7B5CE3AAB2}"/>
              </a:ext>
            </a:extLst>
          </p:cNvPr>
          <p:cNvSpPr>
            <a:spLocks noGrp="1"/>
          </p:cNvSpPr>
          <p:nvPr>
            <p:ph type="title"/>
          </p:nvPr>
        </p:nvSpPr>
        <p:spPr/>
        <p:txBody>
          <a:bodyPr/>
          <a:lstStyle/>
          <a:p>
            <a:r>
              <a:rPr lang="it-IT" dirty="0"/>
              <a:t>DECISIONI INDIVIDUALI</a:t>
            </a:r>
          </a:p>
        </p:txBody>
      </p:sp>
      <p:sp>
        <p:nvSpPr>
          <p:cNvPr id="3" name="Segnaposto contenuto 2">
            <a:extLst>
              <a:ext uri="{FF2B5EF4-FFF2-40B4-BE49-F238E27FC236}">
                <a16:creationId xmlns:a16="http://schemas.microsoft.com/office/drawing/2014/main" id="{06D97556-539B-C1FF-918F-22215E6C9FEF}"/>
              </a:ext>
            </a:extLst>
          </p:cNvPr>
          <p:cNvSpPr>
            <a:spLocks noGrp="1"/>
          </p:cNvSpPr>
          <p:nvPr>
            <p:ph idx="1"/>
          </p:nvPr>
        </p:nvSpPr>
        <p:spPr/>
        <p:txBody>
          <a:bodyPr/>
          <a:lstStyle/>
          <a:p>
            <a:pPr marL="0" indent="0">
              <a:buNone/>
            </a:pPr>
            <a:r>
              <a:rPr lang="it-IT" dirty="0"/>
              <a:t>Studiamo come effettua la scelta un giocatore solo in base al segnale privato ricevuto.</a:t>
            </a:r>
          </a:p>
          <a:p>
            <a:pPr marL="0" indent="0">
              <a:buNone/>
            </a:pPr>
            <a:r>
              <a:rPr lang="it-IT" dirty="0"/>
              <a:t>Supponiamo che un giocatore riceva un H allora il suo payoff sarà:</a:t>
            </a:r>
          </a:p>
        </p:txBody>
      </p:sp>
      <p:pic>
        <p:nvPicPr>
          <p:cNvPr id="5" name="Immagine 4">
            <a:extLst>
              <a:ext uri="{FF2B5EF4-FFF2-40B4-BE49-F238E27FC236}">
                <a16:creationId xmlns:a16="http://schemas.microsoft.com/office/drawing/2014/main" id="{D7427958-3B6C-F4EC-A4FA-F874FC9ACF6F}"/>
              </a:ext>
            </a:extLst>
          </p:cNvPr>
          <p:cNvPicPr>
            <a:picLocks noChangeAspect="1"/>
          </p:cNvPicPr>
          <p:nvPr/>
        </p:nvPicPr>
        <p:blipFill>
          <a:blip r:embed="rId2"/>
          <a:stretch>
            <a:fillRect/>
          </a:stretch>
        </p:blipFill>
        <p:spPr>
          <a:xfrm>
            <a:off x="7615238" y="2856375"/>
            <a:ext cx="2362200" cy="304800"/>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41470323-C83A-61FF-07CB-20FE1B800D8C}"/>
              </a:ext>
            </a:extLst>
          </p:cNvPr>
          <p:cNvPicPr>
            <a:picLocks noChangeAspect="1"/>
          </p:cNvPicPr>
          <p:nvPr/>
        </p:nvPicPr>
        <p:blipFill>
          <a:blip r:embed="rId3"/>
          <a:stretch>
            <a:fillRect/>
          </a:stretch>
        </p:blipFill>
        <p:spPr>
          <a:xfrm>
            <a:off x="1543049" y="3247772"/>
            <a:ext cx="4876800" cy="1879600"/>
          </a:xfrm>
          <a:prstGeom prst="rect">
            <a:avLst/>
          </a:prstGeom>
        </p:spPr>
      </p:pic>
      <p:sp>
        <p:nvSpPr>
          <p:cNvPr id="8" name="CasellaDiTesto 7">
            <a:extLst>
              <a:ext uri="{FF2B5EF4-FFF2-40B4-BE49-F238E27FC236}">
                <a16:creationId xmlns:a16="http://schemas.microsoft.com/office/drawing/2014/main" id="{F67196CE-4BD9-E1B4-7189-B7758FBCEB9F}"/>
              </a:ext>
            </a:extLst>
          </p:cNvPr>
          <p:cNvSpPr txBox="1"/>
          <p:nvPr/>
        </p:nvSpPr>
        <p:spPr>
          <a:xfrm>
            <a:off x="877161" y="5845223"/>
            <a:ext cx="7000634" cy="369332"/>
          </a:xfrm>
          <a:prstGeom prst="rect">
            <a:avLst/>
          </a:prstGeom>
          <a:noFill/>
        </p:spPr>
        <p:txBody>
          <a:bodyPr wrap="none" rtlCol="0">
            <a:spAutoFit/>
          </a:bodyPr>
          <a:lstStyle/>
          <a:p>
            <a:r>
              <a:rPr lang="it-IT" dirty="0">
                <a:solidFill>
                  <a:schemeClr val="tx1">
                    <a:lumMod val="75000"/>
                    <a:lumOff val="25000"/>
                  </a:schemeClr>
                </a:solidFill>
              </a:rPr>
              <a:t>Ha quindi senso che il giocatore accetti l’opzione, se riceve un H.</a:t>
            </a:r>
          </a:p>
        </p:txBody>
      </p:sp>
      <p:pic>
        <p:nvPicPr>
          <p:cNvPr id="6" name="Immagine 5">
            <a:extLst>
              <a:ext uri="{FF2B5EF4-FFF2-40B4-BE49-F238E27FC236}">
                <a16:creationId xmlns:a16="http://schemas.microsoft.com/office/drawing/2014/main" id="{433AC8E5-EDBC-7D97-8273-9B581189AD60}"/>
              </a:ext>
            </a:extLst>
          </p:cNvPr>
          <p:cNvPicPr>
            <a:picLocks noChangeAspect="1"/>
          </p:cNvPicPr>
          <p:nvPr/>
        </p:nvPicPr>
        <p:blipFill>
          <a:blip r:embed="rId4"/>
          <a:stretch>
            <a:fillRect/>
          </a:stretch>
        </p:blipFill>
        <p:spPr>
          <a:xfrm>
            <a:off x="2698558" y="5292556"/>
            <a:ext cx="4330700" cy="457200"/>
          </a:xfrm>
          <a:prstGeom prst="rect">
            <a:avLst/>
          </a:prstGeom>
        </p:spPr>
      </p:pic>
      <p:sp>
        <p:nvSpPr>
          <p:cNvPr id="9" name="CasellaDiTesto 8">
            <a:extLst>
              <a:ext uri="{FF2B5EF4-FFF2-40B4-BE49-F238E27FC236}">
                <a16:creationId xmlns:a16="http://schemas.microsoft.com/office/drawing/2014/main" id="{07FA265E-7133-9214-E1E5-CF0C0216DA0C}"/>
              </a:ext>
            </a:extLst>
          </p:cNvPr>
          <p:cNvSpPr txBox="1"/>
          <p:nvPr/>
        </p:nvSpPr>
        <p:spPr>
          <a:xfrm>
            <a:off x="1677726" y="5336490"/>
            <a:ext cx="858312" cy="369332"/>
          </a:xfrm>
          <a:prstGeom prst="rect">
            <a:avLst/>
          </a:prstGeom>
          <a:noFill/>
        </p:spPr>
        <p:txBody>
          <a:bodyPr wrap="none" rtlCol="0">
            <a:spAutoFit/>
          </a:bodyPr>
          <a:lstStyle/>
          <a:p>
            <a:r>
              <a:rPr lang="it-IT" dirty="0">
                <a:solidFill>
                  <a:schemeClr val="tx1">
                    <a:lumMod val="75000"/>
                    <a:lumOff val="25000"/>
                  </a:schemeClr>
                </a:solidFill>
              </a:rPr>
              <a:t>Poiché</a:t>
            </a:r>
          </a:p>
        </p:txBody>
      </p:sp>
    </p:spTree>
    <p:extLst>
      <p:ext uri="{BB962C8B-B14F-4D97-AF65-F5344CB8AC3E}">
        <p14:creationId xmlns:p14="http://schemas.microsoft.com/office/powerpoint/2010/main" val="575651971"/>
      </p:ext>
    </p:extLst>
  </p:cSld>
  <p:clrMapOvr>
    <a:masterClrMapping/>
  </p:clrMapOvr>
</p:sld>
</file>

<file path=ppt/theme/theme1.xml><?xml version="1.0" encoding="utf-8"?>
<a:theme xmlns:a="http://schemas.openxmlformats.org/drawingml/2006/main" name="Sfaccettatur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Sfaccettatura</Template>
  <TotalTime>11795</TotalTime>
  <Words>2565</Words>
  <Application>Microsoft Macintosh PowerPoint</Application>
  <PresentationFormat>Widescreen</PresentationFormat>
  <Paragraphs>149</Paragraphs>
  <Slides>27</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27</vt:i4>
      </vt:variant>
    </vt:vector>
  </HeadingPairs>
  <TitlesOfParts>
    <vt:vector size="33" baseType="lpstr">
      <vt:lpstr>Arial</vt:lpstr>
      <vt:lpstr>Cambria Math</vt:lpstr>
      <vt:lpstr>CMR12</vt:lpstr>
      <vt:lpstr>Trebuchet MS</vt:lpstr>
      <vt:lpstr>Wingdings 3</vt:lpstr>
      <vt:lpstr>Sfaccettatura</vt:lpstr>
      <vt:lpstr>CASCATE D’INFORMAZIONE</vt:lpstr>
      <vt:lpstr>DI COSA SI PARLA?</vt:lpstr>
      <vt:lpstr>GLI INGREDIENTI DI UN SEMPLICE ESPERIMENTO DI ESTRAZIONE:</vt:lpstr>
      <vt:lpstr>DESCRIZIONE ESPERIMENTO</vt:lpstr>
      <vt:lpstr>MECCANISMO ESPERIMENTO:</vt:lpstr>
      <vt:lpstr>GIUSTIFICAZIONE MATEMATICA DELLE SCELTE: IL TEOREMA DI BAYES</vt:lpstr>
      <vt:lpstr>GIUSTIFICAZIONE MATEMATICA DELLE SCELTE: IL TEOREMA DI BAYES</vt:lpstr>
      <vt:lpstr>MODELLO GENERALE</vt:lpstr>
      <vt:lpstr>DECISIONI INDIVIDUALI</vt:lpstr>
      <vt:lpstr>SEGNALI MULTIPLI</vt:lpstr>
      <vt:lpstr>Presentazione standard di PowerPoint</vt:lpstr>
      <vt:lpstr>Quando si origina una cascata di informazione?</vt:lpstr>
      <vt:lpstr>Presentazione standard di PowerPoint</vt:lpstr>
      <vt:lpstr>Osservazioni:</vt:lpstr>
      <vt:lpstr>BANERJEE’S PAPER </vt:lpstr>
      <vt:lpstr>IL MODELLO</vt:lpstr>
      <vt:lpstr>ASSUNZIONI NECESSARIE PER DETERMINARE L’EQUILIBRIO</vt:lpstr>
      <vt:lpstr>The equilibrium decision rule</vt:lpstr>
      <vt:lpstr>Lemma 1.</vt:lpstr>
      <vt:lpstr>Presentazione standard di PowerPoint</vt:lpstr>
      <vt:lpstr>Presentazione standard di PowerPoint</vt:lpstr>
      <vt:lpstr>Presentazione standard di PowerPoint</vt:lpstr>
      <vt:lpstr>DISCUSSIONE DEI RISULTATI</vt:lpstr>
      <vt:lpstr>OSSERVAZIONE:</vt:lpstr>
      <vt:lpstr>COME MODIFICARE IL GIOCO? STRUTTURE DI PAYOFF ALTERNATIVE</vt:lpstr>
      <vt:lpstr>STRUTTURE ALTERNATIVE DI INFORMAZIONI E DELL’ORDINE DI SCELTA</vt:lpstr>
      <vt:lpstr>Possibili sviluppi della ricerca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CASCATE D’INFORMAZIONE</dc:title>
  <dc:creator>Francesca Meli</dc:creator>
  <cp:lastModifiedBy>Francesca Meli</cp:lastModifiedBy>
  <cp:revision>2</cp:revision>
  <dcterms:created xsi:type="dcterms:W3CDTF">2022-11-25T14:41:03Z</dcterms:created>
  <dcterms:modified xsi:type="dcterms:W3CDTF">2022-12-04T22:05:19Z</dcterms:modified>
</cp:coreProperties>
</file>