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sldIdLst>
    <p:sldId id="293" r:id="rId4"/>
    <p:sldId id="274" r:id="rId5"/>
    <p:sldId id="301" r:id="rId6"/>
    <p:sldId id="267" r:id="rId7"/>
    <p:sldId id="294" r:id="rId8"/>
    <p:sldId id="302" r:id="rId9"/>
    <p:sldId id="295" r:id="rId10"/>
    <p:sldId id="296" r:id="rId11"/>
    <p:sldId id="303" r:id="rId12"/>
    <p:sldId id="299" r:id="rId13"/>
    <p:sldId id="304" r:id="rId14"/>
    <p:sldId id="307" r:id="rId15"/>
    <p:sldId id="298" r:id="rId16"/>
    <p:sldId id="297" r:id="rId17"/>
    <p:sldId id="305" r:id="rId18"/>
    <p:sldId id="306" r:id="rId19"/>
    <p:sldId id="300" r:id="rId20"/>
    <p:sldId id="309" r:id="rId21"/>
    <p:sldId id="308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8" y="30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241B0-3A4A-4CB3-A4C7-03E7C5710E9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3B5E9626-6840-48C1-ADF0-5BEE3032B4D0}">
      <dgm:prSet phldrT="[Testo]"/>
      <dgm:spPr/>
      <dgm:t>
        <a:bodyPr/>
        <a:lstStyle/>
        <a:p>
          <a:r>
            <a:rPr lang="it-IT" dirty="0">
              <a:latin typeface="Playfair Display" panose="00000500000000000000" pitchFamily="50" charset="0"/>
            </a:rPr>
            <a:t>Coinvolgimento</a:t>
          </a:r>
        </a:p>
      </dgm:t>
    </dgm:pt>
    <dgm:pt modelId="{6433BA81-E535-4BF8-8268-DB069904206F}" type="parTrans" cxnId="{3AA5A297-BBD8-4CCF-BD68-668FAC35C691}">
      <dgm:prSet/>
      <dgm:spPr/>
      <dgm:t>
        <a:bodyPr/>
        <a:lstStyle/>
        <a:p>
          <a:endParaRPr lang="it-IT"/>
        </a:p>
      </dgm:t>
    </dgm:pt>
    <dgm:pt modelId="{8C6AA67D-72B5-4DEA-8812-2192E8C05464}" type="sibTrans" cxnId="{3AA5A297-BBD8-4CCF-BD68-668FAC35C691}">
      <dgm:prSet/>
      <dgm:spPr/>
      <dgm:t>
        <a:bodyPr/>
        <a:lstStyle/>
        <a:p>
          <a:endParaRPr lang="it-IT"/>
        </a:p>
      </dgm:t>
    </dgm:pt>
    <dgm:pt modelId="{FBCAB953-F6AD-4A63-949E-019B60C9EC0B}">
      <dgm:prSet phldrT="[Testo]"/>
      <dgm:spPr/>
      <dgm:t>
        <a:bodyPr/>
        <a:lstStyle/>
        <a:p>
          <a:r>
            <a:rPr lang="it-IT" dirty="0">
              <a:latin typeface="Playfair Display" panose="00000500000000000000" pitchFamily="50" charset="0"/>
            </a:rPr>
            <a:t>Consapevolezza</a:t>
          </a:r>
        </a:p>
      </dgm:t>
    </dgm:pt>
    <dgm:pt modelId="{53BC50A6-10EB-4362-B6A7-546FB42B9A99}" type="parTrans" cxnId="{032319E2-CFB5-4E8A-927D-7C80E5307BFF}">
      <dgm:prSet/>
      <dgm:spPr/>
      <dgm:t>
        <a:bodyPr/>
        <a:lstStyle/>
        <a:p>
          <a:endParaRPr lang="it-IT"/>
        </a:p>
      </dgm:t>
    </dgm:pt>
    <dgm:pt modelId="{D29C1D61-8004-4BE5-88D5-54E62D9624F0}" type="sibTrans" cxnId="{032319E2-CFB5-4E8A-927D-7C80E5307BFF}">
      <dgm:prSet/>
      <dgm:spPr/>
      <dgm:t>
        <a:bodyPr/>
        <a:lstStyle/>
        <a:p>
          <a:endParaRPr lang="it-IT"/>
        </a:p>
      </dgm:t>
    </dgm:pt>
    <dgm:pt modelId="{F6155180-AFC6-438D-B377-DE816D4717AE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Conversione</a:t>
          </a:r>
        </a:p>
      </dgm:t>
    </dgm:pt>
    <dgm:pt modelId="{2A104813-2C34-413C-AF28-F6D5F125A9B6}" type="parTrans" cxnId="{B8D25A82-9859-4932-8F5A-7A4C8CBA513F}">
      <dgm:prSet/>
      <dgm:spPr/>
      <dgm:t>
        <a:bodyPr/>
        <a:lstStyle/>
        <a:p>
          <a:endParaRPr lang="it-IT"/>
        </a:p>
      </dgm:t>
    </dgm:pt>
    <dgm:pt modelId="{FD2B801E-AB9A-4849-9345-EBABC429AA64}" type="sibTrans" cxnId="{B8D25A82-9859-4932-8F5A-7A4C8CBA513F}">
      <dgm:prSet/>
      <dgm:spPr/>
      <dgm:t>
        <a:bodyPr/>
        <a:lstStyle/>
        <a:p>
          <a:endParaRPr lang="it-IT"/>
        </a:p>
      </dgm:t>
    </dgm:pt>
    <dgm:pt modelId="{33179B96-8E5D-4B89-B1C7-88CB82422BBF}">
      <dgm:prSet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Esperienza Clienti</a:t>
          </a:r>
        </a:p>
      </dgm:t>
    </dgm:pt>
    <dgm:pt modelId="{93D82E1C-CE09-48C1-9814-13B871FC165E}" type="parTrans" cxnId="{A0E34C2D-6DD9-4B28-B9E1-A787E504D153}">
      <dgm:prSet/>
      <dgm:spPr/>
      <dgm:t>
        <a:bodyPr/>
        <a:lstStyle/>
        <a:p>
          <a:endParaRPr lang="it-IT"/>
        </a:p>
      </dgm:t>
    </dgm:pt>
    <dgm:pt modelId="{5B8EE217-22D4-44B5-A702-528569D2B137}" type="sibTrans" cxnId="{A0E34C2D-6DD9-4B28-B9E1-A787E504D153}">
      <dgm:prSet/>
      <dgm:spPr/>
      <dgm:t>
        <a:bodyPr/>
        <a:lstStyle/>
        <a:p>
          <a:endParaRPr lang="it-IT"/>
        </a:p>
      </dgm:t>
    </dgm:pt>
    <dgm:pt modelId="{0837C19C-CA1F-4017-8A6F-D63B1B98195D}" type="pres">
      <dgm:prSet presAssocID="{BBE241B0-3A4A-4CB3-A4C7-03E7C5710E9B}" presName="Name0" presStyleCnt="0">
        <dgm:presLayoutVars>
          <dgm:dir/>
          <dgm:animLvl val="lvl"/>
          <dgm:resizeHandles val="exact"/>
        </dgm:presLayoutVars>
      </dgm:prSet>
      <dgm:spPr/>
    </dgm:pt>
    <dgm:pt modelId="{B4D439D2-F0A4-456A-A763-C6A0DC818407}" type="pres">
      <dgm:prSet presAssocID="{FBCAB953-F6AD-4A63-949E-019B60C9EC0B}" presName="Name8" presStyleCnt="0"/>
      <dgm:spPr/>
    </dgm:pt>
    <dgm:pt modelId="{7341961C-6C3F-437B-AAA1-EE285C56C5A4}" type="pres">
      <dgm:prSet presAssocID="{FBCAB953-F6AD-4A63-949E-019B60C9EC0B}" presName="level" presStyleLbl="node1" presStyleIdx="0" presStyleCnt="4">
        <dgm:presLayoutVars>
          <dgm:chMax val="1"/>
          <dgm:bulletEnabled val="1"/>
        </dgm:presLayoutVars>
      </dgm:prSet>
      <dgm:spPr/>
    </dgm:pt>
    <dgm:pt modelId="{3227B075-E918-4CB8-94D6-6B2920E93A1B}" type="pres">
      <dgm:prSet presAssocID="{FBCAB953-F6AD-4A63-949E-019B60C9EC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C5D9A0-5DF0-4F0B-82A6-5DBD025860DC}" type="pres">
      <dgm:prSet presAssocID="{3B5E9626-6840-48C1-ADF0-5BEE3032B4D0}" presName="Name8" presStyleCnt="0"/>
      <dgm:spPr/>
    </dgm:pt>
    <dgm:pt modelId="{C5A8C307-1E79-42B5-A520-1A43075308AC}" type="pres">
      <dgm:prSet presAssocID="{3B5E9626-6840-48C1-ADF0-5BEE3032B4D0}" presName="level" presStyleLbl="node1" presStyleIdx="1" presStyleCnt="4">
        <dgm:presLayoutVars>
          <dgm:chMax val="1"/>
          <dgm:bulletEnabled val="1"/>
        </dgm:presLayoutVars>
      </dgm:prSet>
      <dgm:spPr/>
    </dgm:pt>
    <dgm:pt modelId="{A660B795-A522-4F70-A2C1-9D6578CC8907}" type="pres">
      <dgm:prSet presAssocID="{3B5E9626-6840-48C1-ADF0-5BEE3032B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808013-DC94-43A6-A7D3-91DB33A3D68D}" type="pres">
      <dgm:prSet presAssocID="{33179B96-8E5D-4B89-B1C7-88CB82422BBF}" presName="Name8" presStyleCnt="0"/>
      <dgm:spPr/>
    </dgm:pt>
    <dgm:pt modelId="{F0C05843-F48A-4853-B862-1121709F63AD}" type="pres">
      <dgm:prSet presAssocID="{33179B96-8E5D-4B89-B1C7-88CB82422BB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D40153B-DA90-4C9D-A52D-C9C7F557CFFA}" type="pres">
      <dgm:prSet presAssocID="{33179B96-8E5D-4B89-B1C7-88CB82422B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E6ACC2-7FBE-49C4-8076-541681F91074}" type="pres">
      <dgm:prSet presAssocID="{F6155180-AFC6-438D-B377-DE816D4717AE}" presName="Name8" presStyleCnt="0"/>
      <dgm:spPr/>
    </dgm:pt>
    <dgm:pt modelId="{55D5EB5A-A242-4742-B6FA-E3D60740DDB2}" type="pres">
      <dgm:prSet presAssocID="{F6155180-AFC6-438D-B377-DE816D4717AE}" presName="level" presStyleLbl="node1" presStyleIdx="3" presStyleCnt="4">
        <dgm:presLayoutVars>
          <dgm:chMax val="1"/>
          <dgm:bulletEnabled val="1"/>
        </dgm:presLayoutVars>
      </dgm:prSet>
      <dgm:spPr/>
    </dgm:pt>
    <dgm:pt modelId="{EFA4FC47-D966-49F0-B7D0-7602FC304321}" type="pres">
      <dgm:prSet presAssocID="{F6155180-AFC6-438D-B377-DE816D4717A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619E0B-380B-4649-B808-697B2ED4CCE7}" type="presOf" srcId="{BBE241B0-3A4A-4CB3-A4C7-03E7C5710E9B}" destId="{0837C19C-CA1F-4017-8A6F-D63B1B98195D}" srcOrd="0" destOrd="0" presId="urn:microsoft.com/office/officeart/2005/8/layout/pyramid3"/>
    <dgm:cxn modelId="{04BB2F26-BF90-4DC1-B6C6-65DFFF6393A0}" type="presOf" srcId="{F6155180-AFC6-438D-B377-DE816D4717AE}" destId="{55D5EB5A-A242-4742-B6FA-E3D60740DDB2}" srcOrd="0" destOrd="0" presId="urn:microsoft.com/office/officeart/2005/8/layout/pyramid3"/>
    <dgm:cxn modelId="{A0E34C2D-6DD9-4B28-B9E1-A787E504D153}" srcId="{BBE241B0-3A4A-4CB3-A4C7-03E7C5710E9B}" destId="{33179B96-8E5D-4B89-B1C7-88CB82422BBF}" srcOrd="2" destOrd="0" parTransId="{93D82E1C-CE09-48C1-9814-13B871FC165E}" sibTransId="{5B8EE217-22D4-44B5-A702-528569D2B137}"/>
    <dgm:cxn modelId="{AB20FE72-84E2-409E-857A-F100548B9BB6}" type="presOf" srcId="{F6155180-AFC6-438D-B377-DE816D4717AE}" destId="{EFA4FC47-D966-49F0-B7D0-7602FC304321}" srcOrd="1" destOrd="0" presId="urn:microsoft.com/office/officeart/2005/8/layout/pyramid3"/>
    <dgm:cxn modelId="{E872447F-7B32-4B6B-A085-DF202B6C6A98}" type="presOf" srcId="{3B5E9626-6840-48C1-ADF0-5BEE3032B4D0}" destId="{C5A8C307-1E79-42B5-A520-1A43075308AC}" srcOrd="0" destOrd="0" presId="urn:microsoft.com/office/officeart/2005/8/layout/pyramid3"/>
    <dgm:cxn modelId="{B8D25A82-9859-4932-8F5A-7A4C8CBA513F}" srcId="{BBE241B0-3A4A-4CB3-A4C7-03E7C5710E9B}" destId="{F6155180-AFC6-438D-B377-DE816D4717AE}" srcOrd="3" destOrd="0" parTransId="{2A104813-2C34-413C-AF28-F6D5F125A9B6}" sibTransId="{FD2B801E-AB9A-4849-9345-EBABC429AA64}"/>
    <dgm:cxn modelId="{17FBC187-94B8-438F-BA4E-9EE05FEB8E64}" type="presOf" srcId="{FBCAB953-F6AD-4A63-949E-019B60C9EC0B}" destId="{3227B075-E918-4CB8-94D6-6B2920E93A1B}" srcOrd="1" destOrd="0" presId="urn:microsoft.com/office/officeart/2005/8/layout/pyramid3"/>
    <dgm:cxn modelId="{7FE8F788-77B3-4D89-B947-A501BBC33A1C}" type="presOf" srcId="{FBCAB953-F6AD-4A63-949E-019B60C9EC0B}" destId="{7341961C-6C3F-437B-AAA1-EE285C56C5A4}" srcOrd="0" destOrd="0" presId="urn:microsoft.com/office/officeart/2005/8/layout/pyramid3"/>
    <dgm:cxn modelId="{3AA5A297-BBD8-4CCF-BD68-668FAC35C691}" srcId="{BBE241B0-3A4A-4CB3-A4C7-03E7C5710E9B}" destId="{3B5E9626-6840-48C1-ADF0-5BEE3032B4D0}" srcOrd="1" destOrd="0" parTransId="{6433BA81-E535-4BF8-8268-DB069904206F}" sibTransId="{8C6AA67D-72B5-4DEA-8812-2192E8C05464}"/>
    <dgm:cxn modelId="{D4AFCDB3-4EE8-4CA2-ABCE-F00D268B6C08}" type="presOf" srcId="{3B5E9626-6840-48C1-ADF0-5BEE3032B4D0}" destId="{A660B795-A522-4F70-A2C1-9D6578CC8907}" srcOrd="1" destOrd="0" presId="urn:microsoft.com/office/officeart/2005/8/layout/pyramid3"/>
    <dgm:cxn modelId="{0BA882D3-E2D5-479D-B6B2-301FB392A807}" type="presOf" srcId="{33179B96-8E5D-4B89-B1C7-88CB82422BBF}" destId="{F0C05843-F48A-4853-B862-1121709F63AD}" srcOrd="0" destOrd="0" presId="urn:microsoft.com/office/officeart/2005/8/layout/pyramid3"/>
    <dgm:cxn modelId="{032319E2-CFB5-4E8A-927D-7C80E5307BFF}" srcId="{BBE241B0-3A4A-4CB3-A4C7-03E7C5710E9B}" destId="{FBCAB953-F6AD-4A63-949E-019B60C9EC0B}" srcOrd="0" destOrd="0" parTransId="{53BC50A6-10EB-4362-B6A7-546FB42B9A99}" sibTransId="{D29C1D61-8004-4BE5-88D5-54E62D9624F0}"/>
    <dgm:cxn modelId="{5765CDE8-359B-4D55-B7E9-E7C50299CC9C}" type="presOf" srcId="{33179B96-8E5D-4B89-B1C7-88CB82422BBF}" destId="{4D40153B-DA90-4C9D-A52D-C9C7F557CFFA}" srcOrd="1" destOrd="0" presId="urn:microsoft.com/office/officeart/2005/8/layout/pyramid3"/>
    <dgm:cxn modelId="{27C1E65B-597E-476F-90B3-62B9590C2E1F}" type="presParOf" srcId="{0837C19C-CA1F-4017-8A6F-D63B1B98195D}" destId="{B4D439D2-F0A4-456A-A763-C6A0DC818407}" srcOrd="0" destOrd="0" presId="urn:microsoft.com/office/officeart/2005/8/layout/pyramid3"/>
    <dgm:cxn modelId="{45803307-2B42-49E3-82C2-E9A047536BF9}" type="presParOf" srcId="{B4D439D2-F0A4-456A-A763-C6A0DC818407}" destId="{7341961C-6C3F-437B-AAA1-EE285C56C5A4}" srcOrd="0" destOrd="0" presId="urn:microsoft.com/office/officeart/2005/8/layout/pyramid3"/>
    <dgm:cxn modelId="{ED4A77CB-D1E1-4F4B-BD8F-03910BE21A06}" type="presParOf" srcId="{B4D439D2-F0A4-456A-A763-C6A0DC818407}" destId="{3227B075-E918-4CB8-94D6-6B2920E93A1B}" srcOrd="1" destOrd="0" presId="urn:microsoft.com/office/officeart/2005/8/layout/pyramid3"/>
    <dgm:cxn modelId="{951410B1-6493-4481-B138-EC91D58AEC1E}" type="presParOf" srcId="{0837C19C-CA1F-4017-8A6F-D63B1B98195D}" destId="{BBC5D9A0-5DF0-4F0B-82A6-5DBD025860DC}" srcOrd="1" destOrd="0" presId="urn:microsoft.com/office/officeart/2005/8/layout/pyramid3"/>
    <dgm:cxn modelId="{BAF44338-4E71-42A2-91D3-E3758A1AA54C}" type="presParOf" srcId="{BBC5D9A0-5DF0-4F0B-82A6-5DBD025860DC}" destId="{C5A8C307-1E79-42B5-A520-1A43075308AC}" srcOrd="0" destOrd="0" presId="urn:microsoft.com/office/officeart/2005/8/layout/pyramid3"/>
    <dgm:cxn modelId="{2D770CDE-71DA-41E1-83F5-6503A452D1B8}" type="presParOf" srcId="{BBC5D9A0-5DF0-4F0B-82A6-5DBD025860DC}" destId="{A660B795-A522-4F70-A2C1-9D6578CC8907}" srcOrd="1" destOrd="0" presId="urn:microsoft.com/office/officeart/2005/8/layout/pyramid3"/>
    <dgm:cxn modelId="{9B283298-791D-4891-BA50-032B5FDB9BBB}" type="presParOf" srcId="{0837C19C-CA1F-4017-8A6F-D63B1B98195D}" destId="{6B808013-DC94-43A6-A7D3-91DB33A3D68D}" srcOrd="2" destOrd="0" presId="urn:microsoft.com/office/officeart/2005/8/layout/pyramid3"/>
    <dgm:cxn modelId="{8D320C52-02AD-4C2D-9D88-B3017E6B187E}" type="presParOf" srcId="{6B808013-DC94-43A6-A7D3-91DB33A3D68D}" destId="{F0C05843-F48A-4853-B862-1121709F63AD}" srcOrd="0" destOrd="0" presId="urn:microsoft.com/office/officeart/2005/8/layout/pyramid3"/>
    <dgm:cxn modelId="{591AE769-97A0-4811-ADA7-A6E51E217922}" type="presParOf" srcId="{6B808013-DC94-43A6-A7D3-91DB33A3D68D}" destId="{4D40153B-DA90-4C9D-A52D-C9C7F557CFFA}" srcOrd="1" destOrd="0" presId="urn:microsoft.com/office/officeart/2005/8/layout/pyramid3"/>
    <dgm:cxn modelId="{709437E7-48C5-4F78-A4AE-37B62D448D3C}" type="presParOf" srcId="{0837C19C-CA1F-4017-8A6F-D63B1B98195D}" destId="{C5E6ACC2-7FBE-49C4-8076-541681F91074}" srcOrd="3" destOrd="0" presId="urn:microsoft.com/office/officeart/2005/8/layout/pyramid3"/>
    <dgm:cxn modelId="{8F4F94C4-5D99-4469-B233-FB4C8ECD55E1}" type="presParOf" srcId="{C5E6ACC2-7FBE-49C4-8076-541681F91074}" destId="{55D5EB5A-A242-4742-B6FA-E3D60740DDB2}" srcOrd="0" destOrd="0" presId="urn:microsoft.com/office/officeart/2005/8/layout/pyramid3"/>
    <dgm:cxn modelId="{2EDC2126-8F0A-427D-B87B-2800828EAB48}" type="presParOf" srcId="{C5E6ACC2-7FBE-49C4-8076-541681F91074}" destId="{EFA4FC47-D966-49F0-B7D0-7602FC30432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241B0-3A4A-4CB3-A4C7-03E7C5710E9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3B5E9626-6840-48C1-ADF0-5BEE3032B4D0}">
      <dgm:prSet phldrT="[Testo]"/>
      <dgm:spPr/>
      <dgm:t>
        <a:bodyPr/>
        <a:lstStyle/>
        <a:p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coinvolgimento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Tasso di amplificazione, CPC,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CPM, Metriche dei Video</a:t>
          </a:r>
          <a:endParaRPr lang="it-IT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433BA81-E535-4BF8-8268-DB069904206F}" type="parTrans" cxnId="{3AA5A297-BBD8-4CCF-BD68-668FAC35C691}">
      <dgm:prSet/>
      <dgm:spPr/>
      <dgm:t>
        <a:bodyPr/>
        <a:lstStyle/>
        <a:p>
          <a:endParaRPr lang="it-IT"/>
        </a:p>
      </dgm:t>
    </dgm:pt>
    <dgm:pt modelId="{8C6AA67D-72B5-4DEA-8812-2192E8C05464}" type="sibTrans" cxnId="{3AA5A297-BBD8-4CCF-BD68-668FAC35C691}">
      <dgm:prSet/>
      <dgm:spPr/>
      <dgm:t>
        <a:bodyPr/>
        <a:lstStyle/>
        <a:p>
          <a:endParaRPr lang="it-IT"/>
        </a:p>
      </dgm:t>
    </dgm:pt>
    <dgm:pt modelId="{FBCAB953-F6AD-4A63-949E-019B60C9EC0B}">
      <dgm:prSet phldrT="[Testo]"/>
      <dgm:spPr/>
      <dgm:t>
        <a:bodyPr/>
        <a:lstStyle/>
        <a:p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Numero di account raggiunti, </a:t>
          </a:r>
          <a:r>
            <a:rPr lang="it-IT" b="0" i="0" u="none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Impressions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 di interazione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crescita</a:t>
          </a:r>
          <a:endParaRPr lang="it-IT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3BC50A6-10EB-4362-B6A7-546FB42B9A99}" type="parTrans" cxnId="{032319E2-CFB5-4E8A-927D-7C80E5307BFF}">
      <dgm:prSet/>
      <dgm:spPr/>
      <dgm:t>
        <a:bodyPr/>
        <a:lstStyle/>
        <a:p>
          <a:endParaRPr lang="it-IT"/>
        </a:p>
      </dgm:t>
    </dgm:pt>
    <dgm:pt modelId="{D29C1D61-8004-4BE5-88D5-54E62D9624F0}" type="sibTrans" cxnId="{032319E2-CFB5-4E8A-927D-7C80E5307BFF}">
      <dgm:prSet/>
      <dgm:spPr/>
      <dgm:t>
        <a:bodyPr/>
        <a:lstStyle/>
        <a:p>
          <a:endParaRPr lang="it-IT"/>
        </a:p>
      </dgm:t>
    </dgm:pt>
    <dgm:pt modelId="{F6155180-AFC6-438D-B377-DE816D4717AE}">
      <dgm:prSet phldrT="[Testo]"/>
      <dgm:spPr/>
      <dgm:t>
        <a:bodyPr/>
        <a:lstStyle/>
        <a:p>
          <a:r>
            <a:rPr lang="it-IT" b="0" i="0" u="none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conversione</a:t>
          </a:r>
          <a:endParaRPr lang="it-IT" b="0" dirty="0">
            <a:solidFill>
              <a:schemeClr val="accent1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A104813-2C34-413C-AF28-F6D5F125A9B6}" type="parTrans" cxnId="{B8D25A82-9859-4932-8F5A-7A4C8CBA513F}">
      <dgm:prSet/>
      <dgm:spPr/>
      <dgm:t>
        <a:bodyPr/>
        <a:lstStyle/>
        <a:p>
          <a:endParaRPr lang="it-IT"/>
        </a:p>
      </dgm:t>
    </dgm:pt>
    <dgm:pt modelId="{FD2B801E-AB9A-4849-9345-EBABC429AA64}" type="sibTrans" cxnId="{B8D25A82-9859-4932-8F5A-7A4C8CBA513F}">
      <dgm:prSet/>
      <dgm:spPr/>
      <dgm:t>
        <a:bodyPr/>
        <a:lstStyle/>
        <a:p>
          <a:endParaRPr lang="it-IT"/>
        </a:p>
      </dgm:t>
    </dgm:pt>
    <dgm:pt modelId="{33179B96-8E5D-4B89-B1C7-88CB82422BBF}">
      <dgm:prSet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Grado di soddisfazione, Net promoter score</a:t>
          </a:r>
        </a:p>
      </dgm:t>
    </dgm:pt>
    <dgm:pt modelId="{93D82E1C-CE09-48C1-9814-13B871FC165E}" type="parTrans" cxnId="{A0E34C2D-6DD9-4B28-B9E1-A787E504D153}">
      <dgm:prSet/>
      <dgm:spPr/>
      <dgm:t>
        <a:bodyPr/>
        <a:lstStyle/>
        <a:p>
          <a:endParaRPr lang="it-IT"/>
        </a:p>
      </dgm:t>
    </dgm:pt>
    <dgm:pt modelId="{5B8EE217-22D4-44B5-A702-528569D2B137}" type="sibTrans" cxnId="{A0E34C2D-6DD9-4B28-B9E1-A787E504D153}">
      <dgm:prSet/>
      <dgm:spPr/>
      <dgm:t>
        <a:bodyPr/>
        <a:lstStyle/>
        <a:p>
          <a:endParaRPr lang="it-IT"/>
        </a:p>
      </dgm:t>
    </dgm:pt>
    <dgm:pt modelId="{0837C19C-CA1F-4017-8A6F-D63B1B98195D}" type="pres">
      <dgm:prSet presAssocID="{BBE241B0-3A4A-4CB3-A4C7-03E7C5710E9B}" presName="Name0" presStyleCnt="0">
        <dgm:presLayoutVars>
          <dgm:dir/>
          <dgm:animLvl val="lvl"/>
          <dgm:resizeHandles val="exact"/>
        </dgm:presLayoutVars>
      </dgm:prSet>
      <dgm:spPr/>
    </dgm:pt>
    <dgm:pt modelId="{B4D439D2-F0A4-456A-A763-C6A0DC818407}" type="pres">
      <dgm:prSet presAssocID="{FBCAB953-F6AD-4A63-949E-019B60C9EC0B}" presName="Name8" presStyleCnt="0"/>
      <dgm:spPr/>
    </dgm:pt>
    <dgm:pt modelId="{7341961C-6C3F-437B-AAA1-EE285C56C5A4}" type="pres">
      <dgm:prSet presAssocID="{FBCAB953-F6AD-4A63-949E-019B60C9EC0B}" presName="level" presStyleLbl="node1" presStyleIdx="0" presStyleCnt="4">
        <dgm:presLayoutVars>
          <dgm:chMax val="1"/>
          <dgm:bulletEnabled val="1"/>
        </dgm:presLayoutVars>
      </dgm:prSet>
      <dgm:spPr/>
    </dgm:pt>
    <dgm:pt modelId="{3227B075-E918-4CB8-94D6-6B2920E93A1B}" type="pres">
      <dgm:prSet presAssocID="{FBCAB953-F6AD-4A63-949E-019B60C9EC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C5D9A0-5DF0-4F0B-82A6-5DBD025860DC}" type="pres">
      <dgm:prSet presAssocID="{3B5E9626-6840-48C1-ADF0-5BEE3032B4D0}" presName="Name8" presStyleCnt="0"/>
      <dgm:spPr/>
    </dgm:pt>
    <dgm:pt modelId="{C5A8C307-1E79-42B5-A520-1A43075308AC}" type="pres">
      <dgm:prSet presAssocID="{3B5E9626-6840-48C1-ADF0-5BEE3032B4D0}" presName="level" presStyleLbl="node1" presStyleIdx="1" presStyleCnt="4">
        <dgm:presLayoutVars>
          <dgm:chMax val="1"/>
          <dgm:bulletEnabled val="1"/>
        </dgm:presLayoutVars>
      </dgm:prSet>
      <dgm:spPr/>
    </dgm:pt>
    <dgm:pt modelId="{A660B795-A522-4F70-A2C1-9D6578CC8907}" type="pres">
      <dgm:prSet presAssocID="{3B5E9626-6840-48C1-ADF0-5BEE3032B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808013-DC94-43A6-A7D3-91DB33A3D68D}" type="pres">
      <dgm:prSet presAssocID="{33179B96-8E5D-4B89-B1C7-88CB82422BBF}" presName="Name8" presStyleCnt="0"/>
      <dgm:spPr/>
    </dgm:pt>
    <dgm:pt modelId="{F0C05843-F48A-4853-B862-1121709F63AD}" type="pres">
      <dgm:prSet presAssocID="{33179B96-8E5D-4B89-B1C7-88CB82422BB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D40153B-DA90-4C9D-A52D-C9C7F557CFFA}" type="pres">
      <dgm:prSet presAssocID="{33179B96-8E5D-4B89-B1C7-88CB82422B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E6ACC2-7FBE-49C4-8076-541681F91074}" type="pres">
      <dgm:prSet presAssocID="{F6155180-AFC6-438D-B377-DE816D4717AE}" presName="Name8" presStyleCnt="0"/>
      <dgm:spPr/>
    </dgm:pt>
    <dgm:pt modelId="{55D5EB5A-A242-4742-B6FA-E3D60740DDB2}" type="pres">
      <dgm:prSet presAssocID="{F6155180-AFC6-438D-B377-DE816D4717AE}" presName="level" presStyleLbl="node1" presStyleIdx="3" presStyleCnt="4">
        <dgm:presLayoutVars>
          <dgm:chMax val="1"/>
          <dgm:bulletEnabled val="1"/>
        </dgm:presLayoutVars>
      </dgm:prSet>
      <dgm:spPr/>
    </dgm:pt>
    <dgm:pt modelId="{EFA4FC47-D966-49F0-B7D0-7602FC304321}" type="pres">
      <dgm:prSet presAssocID="{F6155180-AFC6-438D-B377-DE816D4717A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619E0B-380B-4649-B808-697B2ED4CCE7}" type="presOf" srcId="{BBE241B0-3A4A-4CB3-A4C7-03E7C5710E9B}" destId="{0837C19C-CA1F-4017-8A6F-D63B1B98195D}" srcOrd="0" destOrd="0" presId="urn:microsoft.com/office/officeart/2005/8/layout/pyramid3"/>
    <dgm:cxn modelId="{04BB2F26-BF90-4DC1-B6C6-65DFFF6393A0}" type="presOf" srcId="{F6155180-AFC6-438D-B377-DE816D4717AE}" destId="{55D5EB5A-A242-4742-B6FA-E3D60740DDB2}" srcOrd="0" destOrd="0" presId="urn:microsoft.com/office/officeart/2005/8/layout/pyramid3"/>
    <dgm:cxn modelId="{A0E34C2D-6DD9-4B28-B9E1-A787E504D153}" srcId="{BBE241B0-3A4A-4CB3-A4C7-03E7C5710E9B}" destId="{33179B96-8E5D-4B89-B1C7-88CB82422BBF}" srcOrd="2" destOrd="0" parTransId="{93D82E1C-CE09-48C1-9814-13B871FC165E}" sibTransId="{5B8EE217-22D4-44B5-A702-528569D2B137}"/>
    <dgm:cxn modelId="{AB20FE72-84E2-409E-857A-F100548B9BB6}" type="presOf" srcId="{F6155180-AFC6-438D-B377-DE816D4717AE}" destId="{EFA4FC47-D966-49F0-B7D0-7602FC304321}" srcOrd="1" destOrd="0" presId="urn:microsoft.com/office/officeart/2005/8/layout/pyramid3"/>
    <dgm:cxn modelId="{E872447F-7B32-4B6B-A085-DF202B6C6A98}" type="presOf" srcId="{3B5E9626-6840-48C1-ADF0-5BEE3032B4D0}" destId="{C5A8C307-1E79-42B5-A520-1A43075308AC}" srcOrd="0" destOrd="0" presId="urn:microsoft.com/office/officeart/2005/8/layout/pyramid3"/>
    <dgm:cxn modelId="{B8D25A82-9859-4932-8F5A-7A4C8CBA513F}" srcId="{BBE241B0-3A4A-4CB3-A4C7-03E7C5710E9B}" destId="{F6155180-AFC6-438D-B377-DE816D4717AE}" srcOrd="3" destOrd="0" parTransId="{2A104813-2C34-413C-AF28-F6D5F125A9B6}" sibTransId="{FD2B801E-AB9A-4849-9345-EBABC429AA64}"/>
    <dgm:cxn modelId="{17FBC187-94B8-438F-BA4E-9EE05FEB8E64}" type="presOf" srcId="{FBCAB953-F6AD-4A63-949E-019B60C9EC0B}" destId="{3227B075-E918-4CB8-94D6-6B2920E93A1B}" srcOrd="1" destOrd="0" presId="urn:microsoft.com/office/officeart/2005/8/layout/pyramid3"/>
    <dgm:cxn modelId="{7FE8F788-77B3-4D89-B947-A501BBC33A1C}" type="presOf" srcId="{FBCAB953-F6AD-4A63-949E-019B60C9EC0B}" destId="{7341961C-6C3F-437B-AAA1-EE285C56C5A4}" srcOrd="0" destOrd="0" presId="urn:microsoft.com/office/officeart/2005/8/layout/pyramid3"/>
    <dgm:cxn modelId="{3AA5A297-BBD8-4CCF-BD68-668FAC35C691}" srcId="{BBE241B0-3A4A-4CB3-A4C7-03E7C5710E9B}" destId="{3B5E9626-6840-48C1-ADF0-5BEE3032B4D0}" srcOrd="1" destOrd="0" parTransId="{6433BA81-E535-4BF8-8268-DB069904206F}" sibTransId="{8C6AA67D-72B5-4DEA-8812-2192E8C05464}"/>
    <dgm:cxn modelId="{D4AFCDB3-4EE8-4CA2-ABCE-F00D268B6C08}" type="presOf" srcId="{3B5E9626-6840-48C1-ADF0-5BEE3032B4D0}" destId="{A660B795-A522-4F70-A2C1-9D6578CC8907}" srcOrd="1" destOrd="0" presId="urn:microsoft.com/office/officeart/2005/8/layout/pyramid3"/>
    <dgm:cxn modelId="{0BA882D3-E2D5-479D-B6B2-301FB392A807}" type="presOf" srcId="{33179B96-8E5D-4B89-B1C7-88CB82422BBF}" destId="{F0C05843-F48A-4853-B862-1121709F63AD}" srcOrd="0" destOrd="0" presId="urn:microsoft.com/office/officeart/2005/8/layout/pyramid3"/>
    <dgm:cxn modelId="{032319E2-CFB5-4E8A-927D-7C80E5307BFF}" srcId="{BBE241B0-3A4A-4CB3-A4C7-03E7C5710E9B}" destId="{FBCAB953-F6AD-4A63-949E-019B60C9EC0B}" srcOrd="0" destOrd="0" parTransId="{53BC50A6-10EB-4362-B6A7-546FB42B9A99}" sibTransId="{D29C1D61-8004-4BE5-88D5-54E62D9624F0}"/>
    <dgm:cxn modelId="{5765CDE8-359B-4D55-B7E9-E7C50299CC9C}" type="presOf" srcId="{33179B96-8E5D-4B89-B1C7-88CB82422BBF}" destId="{4D40153B-DA90-4C9D-A52D-C9C7F557CFFA}" srcOrd="1" destOrd="0" presId="urn:microsoft.com/office/officeart/2005/8/layout/pyramid3"/>
    <dgm:cxn modelId="{27C1E65B-597E-476F-90B3-62B9590C2E1F}" type="presParOf" srcId="{0837C19C-CA1F-4017-8A6F-D63B1B98195D}" destId="{B4D439D2-F0A4-456A-A763-C6A0DC818407}" srcOrd="0" destOrd="0" presId="urn:microsoft.com/office/officeart/2005/8/layout/pyramid3"/>
    <dgm:cxn modelId="{45803307-2B42-49E3-82C2-E9A047536BF9}" type="presParOf" srcId="{B4D439D2-F0A4-456A-A763-C6A0DC818407}" destId="{7341961C-6C3F-437B-AAA1-EE285C56C5A4}" srcOrd="0" destOrd="0" presId="urn:microsoft.com/office/officeart/2005/8/layout/pyramid3"/>
    <dgm:cxn modelId="{ED4A77CB-D1E1-4F4B-BD8F-03910BE21A06}" type="presParOf" srcId="{B4D439D2-F0A4-456A-A763-C6A0DC818407}" destId="{3227B075-E918-4CB8-94D6-6B2920E93A1B}" srcOrd="1" destOrd="0" presId="urn:microsoft.com/office/officeart/2005/8/layout/pyramid3"/>
    <dgm:cxn modelId="{951410B1-6493-4481-B138-EC91D58AEC1E}" type="presParOf" srcId="{0837C19C-CA1F-4017-8A6F-D63B1B98195D}" destId="{BBC5D9A0-5DF0-4F0B-82A6-5DBD025860DC}" srcOrd="1" destOrd="0" presId="urn:microsoft.com/office/officeart/2005/8/layout/pyramid3"/>
    <dgm:cxn modelId="{BAF44338-4E71-42A2-91D3-E3758A1AA54C}" type="presParOf" srcId="{BBC5D9A0-5DF0-4F0B-82A6-5DBD025860DC}" destId="{C5A8C307-1E79-42B5-A520-1A43075308AC}" srcOrd="0" destOrd="0" presId="urn:microsoft.com/office/officeart/2005/8/layout/pyramid3"/>
    <dgm:cxn modelId="{2D770CDE-71DA-41E1-83F5-6503A452D1B8}" type="presParOf" srcId="{BBC5D9A0-5DF0-4F0B-82A6-5DBD025860DC}" destId="{A660B795-A522-4F70-A2C1-9D6578CC8907}" srcOrd="1" destOrd="0" presId="urn:microsoft.com/office/officeart/2005/8/layout/pyramid3"/>
    <dgm:cxn modelId="{9B283298-791D-4891-BA50-032B5FDB9BBB}" type="presParOf" srcId="{0837C19C-CA1F-4017-8A6F-D63B1B98195D}" destId="{6B808013-DC94-43A6-A7D3-91DB33A3D68D}" srcOrd="2" destOrd="0" presId="urn:microsoft.com/office/officeart/2005/8/layout/pyramid3"/>
    <dgm:cxn modelId="{8D320C52-02AD-4C2D-9D88-B3017E6B187E}" type="presParOf" srcId="{6B808013-DC94-43A6-A7D3-91DB33A3D68D}" destId="{F0C05843-F48A-4853-B862-1121709F63AD}" srcOrd="0" destOrd="0" presId="urn:microsoft.com/office/officeart/2005/8/layout/pyramid3"/>
    <dgm:cxn modelId="{591AE769-97A0-4811-ADA7-A6E51E217922}" type="presParOf" srcId="{6B808013-DC94-43A6-A7D3-91DB33A3D68D}" destId="{4D40153B-DA90-4C9D-A52D-C9C7F557CFFA}" srcOrd="1" destOrd="0" presId="urn:microsoft.com/office/officeart/2005/8/layout/pyramid3"/>
    <dgm:cxn modelId="{709437E7-48C5-4F78-A4AE-37B62D448D3C}" type="presParOf" srcId="{0837C19C-CA1F-4017-8A6F-D63B1B98195D}" destId="{C5E6ACC2-7FBE-49C4-8076-541681F91074}" srcOrd="3" destOrd="0" presId="urn:microsoft.com/office/officeart/2005/8/layout/pyramid3"/>
    <dgm:cxn modelId="{8F4F94C4-5D99-4469-B233-FB4C8ECD55E1}" type="presParOf" srcId="{C5E6ACC2-7FBE-49C4-8076-541681F91074}" destId="{55D5EB5A-A242-4742-B6FA-E3D60740DDB2}" srcOrd="0" destOrd="0" presId="urn:microsoft.com/office/officeart/2005/8/layout/pyramid3"/>
    <dgm:cxn modelId="{2EDC2126-8F0A-427D-B87B-2800828EAB48}" type="presParOf" srcId="{C5E6ACC2-7FBE-49C4-8076-541681F91074}" destId="{EFA4FC47-D966-49F0-B7D0-7602FC30432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/>
      <dgm:t>
        <a:bodyPr/>
        <a:lstStyle/>
        <a:p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/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/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/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/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12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1961C-6C3F-437B-AAA1-EE285C56C5A4}">
      <dsp:nvSpPr>
        <dsp:cNvPr id="0" name=""/>
        <dsp:cNvSpPr/>
      </dsp:nvSpPr>
      <dsp:spPr>
        <a:xfrm rot="10800000">
          <a:off x="0" y="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Playfair Display" panose="00000500000000000000" pitchFamily="50" charset="0"/>
            </a:rPr>
            <a:t>Consapevolezza</a:t>
          </a:r>
        </a:p>
      </dsp:txBody>
      <dsp:txXfrm rot="-10800000">
        <a:off x="1422399" y="0"/>
        <a:ext cx="5283200" cy="1354666"/>
      </dsp:txXfrm>
    </dsp:sp>
    <dsp:sp modelId="{C5A8C307-1E79-42B5-A520-1A43075308AC}">
      <dsp:nvSpPr>
        <dsp:cNvPr id="0" name=""/>
        <dsp:cNvSpPr/>
      </dsp:nvSpPr>
      <dsp:spPr>
        <a:xfrm rot="10800000">
          <a:off x="1015999" y="1354666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Playfair Display" panose="00000500000000000000" pitchFamily="50" charset="0"/>
            </a:rPr>
            <a:t>Coinvolgimento</a:t>
          </a:r>
        </a:p>
      </dsp:txBody>
      <dsp:txXfrm rot="-10800000">
        <a:off x="2082799" y="1354666"/>
        <a:ext cx="3962400" cy="1354666"/>
      </dsp:txXfrm>
    </dsp:sp>
    <dsp:sp modelId="{F0C05843-F48A-4853-B862-1121709F63AD}">
      <dsp:nvSpPr>
        <dsp:cNvPr id="0" name=""/>
        <dsp:cNvSpPr/>
      </dsp:nvSpPr>
      <dsp:spPr>
        <a:xfrm rot="10800000">
          <a:off x="2032000" y="2709333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Esperienza Clienti</a:t>
          </a:r>
        </a:p>
      </dsp:txBody>
      <dsp:txXfrm rot="-10800000">
        <a:off x="2743199" y="2709333"/>
        <a:ext cx="2641600" cy="1354666"/>
      </dsp:txXfrm>
    </dsp:sp>
    <dsp:sp modelId="{55D5EB5A-A242-4742-B6FA-E3D60740DDB2}">
      <dsp:nvSpPr>
        <dsp:cNvPr id="0" name=""/>
        <dsp:cNvSpPr/>
      </dsp:nvSpPr>
      <dsp:spPr>
        <a:xfrm rot="10800000">
          <a:off x="3047999" y="406400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Conversione</a:t>
          </a:r>
        </a:p>
      </dsp:txBody>
      <dsp:txXfrm rot="-10800000">
        <a:off x="3047999" y="4064000"/>
        <a:ext cx="20320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1961C-6C3F-437B-AAA1-EE285C56C5A4}">
      <dsp:nvSpPr>
        <dsp:cNvPr id="0" name=""/>
        <dsp:cNvSpPr/>
      </dsp:nvSpPr>
      <dsp:spPr>
        <a:xfrm rot="10800000">
          <a:off x="0" y="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Numero di account raggiunti, </a:t>
          </a:r>
          <a:r>
            <a:rPr lang="it-IT" sz="2300" b="0" i="0" u="none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Impressions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 di interazione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crescita</a:t>
          </a:r>
          <a:endParaRPr lang="it-IT" sz="23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1422399" y="0"/>
        <a:ext cx="5283200" cy="1354666"/>
      </dsp:txXfrm>
    </dsp:sp>
    <dsp:sp modelId="{C5A8C307-1E79-42B5-A520-1A43075308AC}">
      <dsp:nvSpPr>
        <dsp:cNvPr id="0" name=""/>
        <dsp:cNvSpPr/>
      </dsp:nvSpPr>
      <dsp:spPr>
        <a:xfrm rot="10800000">
          <a:off x="1015999" y="1354666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coinvolgimento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Tasso di amplificazione, CPC,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CPM, Metriche dei Video</a:t>
          </a:r>
          <a:endParaRPr lang="it-IT" sz="23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2082799" y="1354666"/>
        <a:ext cx="3962400" cy="1354666"/>
      </dsp:txXfrm>
    </dsp:sp>
    <dsp:sp modelId="{F0C05843-F48A-4853-B862-1121709F63AD}">
      <dsp:nvSpPr>
        <dsp:cNvPr id="0" name=""/>
        <dsp:cNvSpPr/>
      </dsp:nvSpPr>
      <dsp:spPr>
        <a:xfrm rot="10800000">
          <a:off x="2032000" y="2709333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Grado di soddisfazione, Net promoter score</a:t>
          </a:r>
        </a:p>
      </dsp:txBody>
      <dsp:txXfrm rot="-10800000">
        <a:off x="2743199" y="2709333"/>
        <a:ext cx="2641600" cy="1354666"/>
      </dsp:txXfrm>
    </dsp:sp>
    <dsp:sp modelId="{55D5EB5A-A242-4742-B6FA-E3D60740DDB2}">
      <dsp:nvSpPr>
        <dsp:cNvPr id="0" name=""/>
        <dsp:cNvSpPr/>
      </dsp:nvSpPr>
      <dsp:spPr>
        <a:xfrm rot="10800000">
          <a:off x="3047999" y="406400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u="none" kern="12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conversione</a:t>
          </a:r>
          <a:endParaRPr lang="it-IT" sz="2300" b="0" kern="1200" dirty="0">
            <a:solidFill>
              <a:schemeClr val="accent1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3047999" y="4064000"/>
        <a:ext cx="2032000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12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14C6D-F8F3-4B38-AA3C-0E0B64F417F5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6963-3A2B-4E0A-9B79-9BD5253D71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43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how-often-to-post-on-social-media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Often to Post to Social Media in 2022 (hootsuite.com)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3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2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75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94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8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95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4DE7013-A1E4-7C1D-2204-D811B956F3E6}"/>
              </a:ext>
            </a:extLst>
          </p:cNvPr>
          <p:cNvSpPr/>
          <p:nvPr userDrawn="1"/>
        </p:nvSpPr>
        <p:spPr>
          <a:xfrm rot="20477564">
            <a:off x="5857012" y="-1466884"/>
            <a:ext cx="6708522" cy="8191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770119" y="-1"/>
            <a:ext cx="2301889" cy="3459654"/>
          </a:xfrm>
          <a:prstGeom prst="triangle">
            <a:avLst>
              <a:gd name="adj" fmla="val 492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603876"/>
          </a:xfrm>
          <a:prstGeom prst="triangle">
            <a:avLst>
              <a:gd name="adj" fmla="val 480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476754" y="1099893"/>
            <a:ext cx="41504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Social Media Marketing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476754" y="2629063"/>
            <a:ext cx="415047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-300" dirty="0">
                <a:solidFill>
                  <a:schemeClr val="tx1"/>
                </a:solidFill>
                <a:cs typeface="Arial" pitchFamily="34" charset="0"/>
              </a:rPr>
              <a:t>RISTORANTE </a:t>
            </a:r>
            <a:r>
              <a:rPr lang="en-GB" altLang="ko-KR" sz="3200" b="1" kern="800" spc="-300" baseline="0" dirty="0">
                <a:solidFill>
                  <a:schemeClr val="tx1"/>
                </a:solidFill>
                <a:cs typeface="Arial" pitchFamily="34" charset="0"/>
              </a:rPr>
              <a:t>STELLATO PALLADINO</a:t>
            </a:r>
            <a:endParaRPr lang="ko-KR" altLang="en-US" sz="3200" b="1" kern="800" spc="-300" baseline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40313" y="2611493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57225" y="273622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8994709" y="3862771"/>
            <a:ext cx="272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NUOVI PUNTI VENDITA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603873" y="4228424"/>
            <a:ext cx="4023360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Roma</a:t>
            </a:r>
          </a:p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Milano</a:t>
            </a:r>
          </a:p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New York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3EC95B-498D-46E5-A9C7-5D5E28EF43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011737" cy="599568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0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2DEB5-EF4C-4CB3-BF31-BD74340FA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893" y="707503"/>
            <a:ext cx="4838216" cy="544299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70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681E86-9281-4A90-9BEE-FEE5C24C5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5956" y="700881"/>
            <a:ext cx="8320088" cy="5456237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30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1" r:id="rId23"/>
    <p:sldLayoutId id="2147483683" r:id="rId24"/>
    <p:sldLayoutId id="214748368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blog.hootsuite.com/how-often-to-post-on-social-media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business.notjustanalytics.com/plus/villacresp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media-metrics/#3_Audience_growth_rate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reach-vs-impressions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calculate-engagement-rate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blog.hootsuite.com/social-media-metrics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media-metrics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video-metrics/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hyperlink" Target="https://blog.hootsuite.com/social-media-metr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2A2A020-4CDE-EABA-6215-3881F3E2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949"/>
            <a:ext cx="8997914" cy="600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B052D-DFB3-4C8D-BDA6-ADD00D13D17D}"/>
              </a:ext>
            </a:extLst>
          </p:cNvPr>
          <p:cNvSpPr/>
          <p:nvPr/>
        </p:nvSpPr>
        <p:spPr>
          <a:xfrm>
            <a:off x="1084263" y="431157"/>
            <a:ext cx="5011737" cy="5995686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C6B1E-42DC-4951-B097-72A643522BB9}"/>
              </a:ext>
            </a:extLst>
          </p:cNvPr>
          <p:cNvSpPr/>
          <p:nvPr/>
        </p:nvSpPr>
        <p:spPr>
          <a:xfrm>
            <a:off x="1696593" y="882570"/>
            <a:ext cx="8775489" cy="509286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40A285-02BA-41C9-BF38-355F8B366105}"/>
              </a:ext>
            </a:extLst>
          </p:cNvPr>
          <p:cNvSpPr txBox="1">
            <a:spLocks/>
          </p:cNvSpPr>
          <p:nvPr/>
        </p:nvSpPr>
        <p:spPr>
          <a:xfrm>
            <a:off x="2133599" y="1180529"/>
            <a:ext cx="3484879" cy="20624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 Media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Marketing Strategy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D7071-3148-4C4A-AD83-4BFFD540E97D}"/>
              </a:ext>
            </a:extLst>
          </p:cNvPr>
          <p:cNvSpPr txBox="1"/>
          <p:nvPr/>
        </p:nvSpPr>
        <p:spPr>
          <a:xfrm flipH="1">
            <a:off x="2133597" y="3507977"/>
            <a:ext cx="50117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i="1" dirty="0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965162-FA34-07DF-FE13-BE81F054D00E}"/>
              </a:ext>
            </a:extLst>
          </p:cNvPr>
          <p:cNvSpPr/>
          <p:nvPr/>
        </p:nvSpPr>
        <p:spPr>
          <a:xfrm>
            <a:off x="1511908" y="4671826"/>
            <a:ext cx="4411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60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NUOVI PUNTI VENDITA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Milano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Roma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New York</a:t>
            </a:r>
            <a:endParaRPr lang="id-ID" sz="1600" dirty="0">
              <a:solidFill>
                <a:schemeClr val="accent5">
                  <a:lumMod val="20000"/>
                  <a:lumOff val="80000"/>
                </a:schemeClr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8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CAEB587-02C1-A4D5-43CB-F7588E21A6D3}"/>
              </a:ext>
            </a:extLst>
          </p:cNvPr>
          <p:cNvSpPr/>
          <p:nvPr/>
        </p:nvSpPr>
        <p:spPr>
          <a:xfrm>
            <a:off x="10515600" y="233680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Editoriale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A58E96C5-6904-722D-E021-803AECC74C64}"/>
              </a:ext>
            </a:extLst>
          </p:cNvPr>
          <p:cNvCxnSpPr/>
          <p:nvPr/>
        </p:nvCxnSpPr>
        <p:spPr>
          <a:xfrm>
            <a:off x="10515600" y="2996219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23">
            <a:extLst>
              <a:ext uri="{FF2B5EF4-FFF2-40B4-BE49-F238E27FC236}">
                <a16:creationId xmlns:a16="http://schemas.microsoft.com/office/drawing/2014/main" id="{DB27E9FA-0C94-4589-715F-15CE9044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649"/>
              </p:ext>
            </p:extLst>
          </p:nvPr>
        </p:nvGraphicFramePr>
        <p:xfrm>
          <a:off x="1109838" y="208343"/>
          <a:ext cx="9284226" cy="641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52">
                  <a:extLst>
                    <a:ext uri="{9D8B030D-6E8A-4147-A177-3AD203B41FA5}">
                      <a16:colId xmlns:a16="http://schemas.microsoft.com/office/drawing/2014/main" val="3746377433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2972378719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2401746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1880885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790807"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1129724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Italia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post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video YT collaborazioni)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 video verticali a settimana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Giornaliere (condivise con IG-</a:t>
                      </a:r>
                      <a:r>
                        <a:rPr lang="it-IT" dirty="0" err="1"/>
                        <a:t>palladino_it</a:t>
                      </a:r>
                      <a:r>
                        <a:rPr lang="it-IT" dirty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29796"/>
                  </a:ext>
                </a:extLst>
              </a:tr>
              <a:tr h="14686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International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post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video YT collaborazioni)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video verticali a settimana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IG-Palladino Italia)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1554561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palladino_it</a:t>
                      </a:r>
                      <a:endParaRPr lang="en-US" sz="1800" dirty="0"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post a settimana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video verticali a settimana (+condivisioni TikTok collaborazioni)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FB-Palladino Italia)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14686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palladino_us</a:t>
                      </a:r>
                      <a:endParaRPr lang="id-ID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post a settimana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video verticali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TikTok collaborazioni)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FB-Palladino International)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39933" y="1720187"/>
            <a:ext cx="431405" cy="924346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4758259"/>
            <a:ext cx="924346" cy="9243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ABEC52-83EB-28B0-FDB8-289F88EBD582}"/>
              </a:ext>
            </a:extLst>
          </p:cNvPr>
          <p:cNvSpPr txBox="1"/>
          <p:nvPr/>
        </p:nvSpPr>
        <p:spPr>
          <a:xfrm>
            <a:off x="5704390" y="6550223"/>
            <a:ext cx="6487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How Often to Post to Social Media in 2022 (hootsuite.com)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8631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CAEB587-02C1-A4D5-43CB-F7588E21A6D3}"/>
              </a:ext>
            </a:extLst>
          </p:cNvPr>
          <p:cNvSpPr/>
          <p:nvPr/>
        </p:nvSpPr>
        <p:spPr>
          <a:xfrm>
            <a:off x="10515600" y="233680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Editoriale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A58E96C5-6904-722D-E021-803AECC74C64}"/>
              </a:ext>
            </a:extLst>
          </p:cNvPr>
          <p:cNvCxnSpPr/>
          <p:nvPr/>
        </p:nvCxnSpPr>
        <p:spPr>
          <a:xfrm>
            <a:off x="10515600" y="2996219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23">
            <a:extLst>
              <a:ext uri="{FF2B5EF4-FFF2-40B4-BE49-F238E27FC236}">
                <a16:creationId xmlns:a16="http://schemas.microsoft.com/office/drawing/2014/main" id="{2ADBF1F1-E1EA-86F8-051D-7C950431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79549"/>
              </p:ext>
            </p:extLst>
          </p:nvPr>
        </p:nvGraphicFramePr>
        <p:xfrm>
          <a:off x="1109838" y="443941"/>
          <a:ext cx="9226352" cy="60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5">
                  <a:extLst>
                    <a:ext uri="{9D8B030D-6E8A-4147-A177-3AD203B41FA5}">
                      <a16:colId xmlns:a16="http://schemas.microsoft.com/office/drawing/2014/main" val="328494663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1909823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4919237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409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284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piatto (Martedì)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vino (Venerdì)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Preparazione del piatto (Mercoledì)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Conosci lo staff (Giovedì)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Lunedì: Alla scoperta dell’origine degli ingredienti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Martedì: Conosci gli ingredienti? Sondaggi per la community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Mercoledì: dicono di noi (condivisione delle recensioni dei clienti, anche dei video TT degli influencers)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Giovedì: Domande allo staff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Venerdì: I nostri vini, dalla selezione all’assaggio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Sabato: Volti da Palladino – le foto dei clienti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Domenica: Chef per un giorno-ricreare le ricette a casa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715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Ingredienti della stagione (Lunedì)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760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(Sabato)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44964" y="2423347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3098069"/>
            <a:ext cx="523060" cy="5230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D7C2EE-8290-0649-7680-3323097E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5043835"/>
            <a:ext cx="523060" cy="523060"/>
          </a:xfrm>
          <a:prstGeom prst="rect">
            <a:avLst/>
          </a:prstGeom>
        </p:spPr>
      </p:pic>
      <p:sp>
        <p:nvSpPr>
          <p:cNvPr id="9" name="Freeform 21">
            <a:extLst>
              <a:ext uri="{FF2B5EF4-FFF2-40B4-BE49-F238E27FC236}">
                <a16:creationId xmlns:a16="http://schemas.microsoft.com/office/drawing/2014/main" id="{CDA4D47A-C69B-F322-04E3-CD926229EB89}"/>
              </a:ext>
            </a:extLst>
          </p:cNvPr>
          <p:cNvSpPr>
            <a:spLocks/>
          </p:cNvSpPr>
          <p:nvPr/>
        </p:nvSpPr>
        <p:spPr bwMode="auto">
          <a:xfrm>
            <a:off x="1419943" y="5818841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322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graphicFrame>
        <p:nvGraphicFramePr>
          <p:cNvPr id="7" name="Tabella 23">
            <a:extLst>
              <a:ext uri="{FF2B5EF4-FFF2-40B4-BE49-F238E27FC236}">
                <a16:creationId xmlns:a16="http://schemas.microsoft.com/office/drawing/2014/main" id="{2ADBF1F1-E1EA-86F8-051D-7C950431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25275"/>
              </p:ext>
            </p:extLst>
          </p:nvPr>
        </p:nvGraphicFramePr>
        <p:xfrm>
          <a:off x="1109838" y="443941"/>
          <a:ext cx="9226352" cy="60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5">
                  <a:extLst>
                    <a:ext uri="{9D8B030D-6E8A-4147-A177-3AD203B41FA5}">
                      <a16:colId xmlns:a16="http://schemas.microsoft.com/office/drawing/2014/main" val="328494663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1909823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4919237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409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284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="1" dirty="0"/>
                        <a:t>Focus su un piatto (Martedì)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vino (Venerdì)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="1" dirty="0"/>
                        <a:t>Preparazione del piatto (Mercoledì)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Conosci lo staff (Giovedì)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Lunedì: Alla scoperta dell’origine degli ingredienti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Martedì: Conosci gli ingredienti? Sondaggi per la community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Mercoledì: dicono di noi (condivisione delle recensioni dei clienti, anche dei video TT degli influencers)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Giovedì: Domande allo staff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Venerdì: I nostri vini, dalla selezione all’assaggio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Sabato: Volti da Palladino – le foto dei clienti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Domenica: Chef per un giorno-ricreare le ricette a casa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715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Ingredienti della stagione (Lunedì)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760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(Sabato)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44964" y="2423347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3098069"/>
            <a:ext cx="523060" cy="523060"/>
          </a:xfrm>
          <a:prstGeom prst="rect">
            <a:avLst/>
          </a:prstGeom>
        </p:spPr>
      </p:pic>
      <p:sp>
        <p:nvSpPr>
          <p:cNvPr id="4" name="Rectangle 13">
            <a:extLst>
              <a:ext uri="{FF2B5EF4-FFF2-40B4-BE49-F238E27FC236}">
                <a16:creationId xmlns:a16="http://schemas.microsoft.com/office/drawing/2014/main" id="{71A74C11-D1B5-B111-209B-B8C5AD29A4A5}"/>
              </a:ext>
            </a:extLst>
          </p:cNvPr>
          <p:cNvSpPr/>
          <p:nvPr/>
        </p:nvSpPr>
        <p:spPr>
          <a:xfrm>
            <a:off x="10515600" y="2949357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Inserzioni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DFD26867-0B44-4771-78A8-ABA5A9D8BD60}"/>
              </a:ext>
            </a:extLst>
          </p:cNvPr>
          <p:cNvCxnSpPr/>
          <p:nvPr/>
        </p:nvCxnSpPr>
        <p:spPr>
          <a:xfrm>
            <a:off x="10515600" y="332002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E62E57-C7BA-C59A-2BE8-82097D69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5043835"/>
            <a:ext cx="523060" cy="523060"/>
          </a:xfrm>
          <a:prstGeom prst="rect">
            <a:avLst/>
          </a:prstGeom>
        </p:spPr>
      </p:pic>
      <p:sp>
        <p:nvSpPr>
          <p:cNvPr id="14" name="Freeform 21">
            <a:extLst>
              <a:ext uri="{FF2B5EF4-FFF2-40B4-BE49-F238E27FC236}">
                <a16:creationId xmlns:a16="http://schemas.microsoft.com/office/drawing/2014/main" id="{68E2856E-AAEF-4B74-0983-50BA7C8B2BB2}"/>
              </a:ext>
            </a:extLst>
          </p:cNvPr>
          <p:cNvSpPr>
            <a:spLocks/>
          </p:cNvSpPr>
          <p:nvPr/>
        </p:nvSpPr>
        <p:spPr bwMode="auto">
          <a:xfrm>
            <a:off x="1419943" y="5818841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4842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3BFFE9-5E0B-4CB6-FFAA-D5996F4070F8}"/>
              </a:ext>
            </a:extLst>
          </p:cNvPr>
          <p:cNvSpPr/>
          <p:nvPr/>
        </p:nvSpPr>
        <p:spPr>
          <a:xfrm>
            <a:off x="10515600" y="2949357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Inserzioni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9D9FAE61-8A0B-970E-3392-DBF45F146B10}"/>
              </a:ext>
            </a:extLst>
          </p:cNvPr>
          <p:cNvCxnSpPr/>
          <p:nvPr/>
        </p:nvCxnSpPr>
        <p:spPr>
          <a:xfrm>
            <a:off x="10515600" y="332002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6FC632B8-4872-13C5-C46A-B8A829CB1728}"/>
              </a:ext>
            </a:extLst>
          </p:cNvPr>
          <p:cNvSpPr/>
          <p:nvPr/>
        </p:nvSpPr>
        <p:spPr>
          <a:xfrm>
            <a:off x="1756608" y="1751617"/>
            <a:ext cx="7451036" cy="33547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Preparazione del piatto – </a:t>
            </a:r>
            <a:r>
              <a:rPr lang="it-IT" sz="2400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Reel</a:t>
            </a: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 i video verticali sono più spinti dai social in questo momento</a:t>
            </a:r>
          </a:p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Focus sul piatto – Post → le immagini dei piatti possono essere facilmente salvate dagli utenti che stanno programmando una visita</a:t>
            </a:r>
          </a:p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Sondaggi per la community → Il contenuto informativo legato all’interazione con il pubblico spinge gli utenti ad interessarsi al profilo</a:t>
            </a:r>
          </a:p>
        </p:txBody>
      </p:sp>
    </p:spTree>
    <p:extLst>
      <p:ext uri="{BB962C8B-B14F-4D97-AF65-F5344CB8AC3E}">
        <p14:creationId xmlns:p14="http://schemas.microsoft.com/office/powerpoint/2010/main" val="192922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9CE16BB-9458-EBAF-98E3-059FA9B8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75" y="674131"/>
            <a:ext cx="5776461" cy="5509737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6C31DCE4-7D51-1AC4-1563-5BB31B980ED7}"/>
              </a:ext>
            </a:extLst>
          </p:cNvPr>
          <p:cNvSpPr/>
          <p:nvPr/>
        </p:nvSpPr>
        <p:spPr>
          <a:xfrm>
            <a:off x="902825" y="1351508"/>
            <a:ext cx="3399741" cy="452431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Google Trends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Italia il termine stella Michelin è cercato più frequentemente in lingua inglese → turisti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Picco di ricerche in estate e nelle vacanze invernali → turisti e residenti nella zona</a:t>
            </a:r>
          </a:p>
        </p:txBody>
      </p:sp>
    </p:spTree>
    <p:extLst>
      <p:ext uri="{BB962C8B-B14F-4D97-AF65-F5344CB8AC3E}">
        <p14:creationId xmlns:p14="http://schemas.microsoft.com/office/powerpoint/2010/main" val="229961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6C31DCE4-7D51-1AC4-1563-5BB31B980ED7}"/>
              </a:ext>
            </a:extLst>
          </p:cNvPr>
          <p:cNvSpPr/>
          <p:nvPr/>
        </p:nvSpPr>
        <p:spPr>
          <a:xfrm>
            <a:off x="859909" y="205042"/>
            <a:ext cx="5058136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usati dalla pagina ufficiale della Guida Michelin su Instagram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0C9E257-1091-03B9-EAD0-3DEEA3F4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2" t="11722" r="8637" b="2649"/>
          <a:stretch/>
        </p:blipFill>
        <p:spPr>
          <a:xfrm>
            <a:off x="1180413" y="1012915"/>
            <a:ext cx="4287440" cy="246751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B3243E8-BB13-FAC8-2C1B-50846A49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42" y="3433157"/>
            <a:ext cx="4251288" cy="3154425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B2FF67A8-4CFE-20CE-5D4C-D604E7DBCC3E}"/>
              </a:ext>
            </a:extLst>
          </p:cNvPr>
          <p:cNvSpPr/>
          <p:nvPr/>
        </p:nvSpPr>
        <p:spPr>
          <a:xfrm>
            <a:off x="5026796" y="2822103"/>
            <a:ext cx="5058136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usati dalla pagina @villacrespi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AD87796-00E5-055A-527B-C1C32AD5A7AD}"/>
              </a:ext>
            </a:extLst>
          </p:cNvPr>
          <p:cNvSpPr txBox="1"/>
          <p:nvPr/>
        </p:nvSpPr>
        <p:spPr>
          <a:xfrm>
            <a:off x="5616615" y="6483681"/>
            <a:ext cx="6487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hlinkClick r:id="rId4"/>
              </a:rPr>
              <a:t>Not Just Analytics - Analisi Profili Instagram Gratis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03585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4F8E7270-3658-6D96-8762-D13F3C4E09F9}"/>
              </a:ext>
            </a:extLst>
          </p:cNvPr>
          <p:cNvSpPr/>
          <p:nvPr/>
        </p:nvSpPr>
        <p:spPr>
          <a:xfrm>
            <a:off x="3566932" y="700281"/>
            <a:ext cx="5058136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proposti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DD8A0C-547D-4952-1742-60DDAD1F40BB}"/>
              </a:ext>
            </a:extLst>
          </p:cNvPr>
          <p:cNvSpPr txBox="1"/>
          <p:nvPr/>
        </p:nvSpPr>
        <p:spPr>
          <a:xfrm>
            <a:off x="1724627" y="1921639"/>
            <a:ext cx="76527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#PalladinoExperience 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#MarioPalladinoRestaurant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#PalladinoUS oppure #PalladinoIT</a:t>
            </a: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#TravelInspirations #FoodGram #FoodInspirations #luxuryExperiences #MichelinStarRestaurants #MyStoryWithMichelin</a:t>
            </a: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Altri hashtag specifici per la città/zona in cui si trova il ristorante specifico, gli ingredienti utilizzati nei piatti, l’argomento del giorno</a:t>
            </a:r>
          </a:p>
        </p:txBody>
      </p:sp>
    </p:spTree>
    <p:extLst>
      <p:ext uri="{BB962C8B-B14F-4D97-AF65-F5344CB8AC3E}">
        <p14:creationId xmlns:p14="http://schemas.microsoft.com/office/powerpoint/2010/main" val="5382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86478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94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52936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Audience </a:t>
            </a:r>
            <a:r>
              <a:rPr lang="it-IT" sz="2400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Growth</a:t>
            </a:r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Rate: (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net followers/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audience)*100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Quale periodo di tempo di riferimento? Da quanto tempo è attiva la pagina?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Benchmark: competitor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4537277" y="6515100"/>
            <a:ext cx="7654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16 Key Social Media Metrics to Track in 2022 [BENCHMARKS] (hootsuite.com)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0691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029328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Frequenza: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impression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reach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TOFU → Si potrebbe puntare a diminuire questo numero per far sì che più persone vengano raggiunte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515100"/>
            <a:ext cx="6803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Reach vs. Impressions: What’s More Important to Track? (hootsuite.com)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115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D7F1C-7149-4D85-95D5-18171DDDCC4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7AF3E81-2149-4E87-B835-D25F001F6477}"/>
              </a:ext>
            </a:extLst>
          </p:cNvPr>
          <p:cNvSpPr txBox="1">
            <a:spLocks/>
          </p:cNvSpPr>
          <p:nvPr/>
        </p:nvSpPr>
        <p:spPr>
          <a:xfrm>
            <a:off x="618005" y="2628900"/>
            <a:ext cx="4289275" cy="624115"/>
          </a:xfrm>
          <a:prstGeom prst="rect">
            <a:avLst/>
          </a:prstGeom>
          <a:solidFill>
            <a:srgbClr val="A26539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E3A12-9D1F-45EB-A681-D5AEBAA5A6BC}"/>
              </a:ext>
            </a:extLst>
          </p:cNvPr>
          <p:cNvSpPr txBox="1"/>
          <p:nvPr/>
        </p:nvSpPr>
        <p:spPr>
          <a:xfrm flipH="1">
            <a:off x="700011" y="3429000"/>
            <a:ext cx="437181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00" i="1" dirty="0" err="1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r>
              <a:rPr lang="en-US" sz="3500" i="1" dirty="0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00" i="1" dirty="0" err="1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Organizzativa</a:t>
            </a:r>
            <a:endParaRPr lang="en-US" sz="3500" i="1" dirty="0">
              <a:solidFill>
                <a:srgbClr val="FAFAF9"/>
              </a:solidFill>
              <a:latin typeface="Baby Salmon Script" panose="02000503000000020002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B2F5C8-68B5-B6F2-179A-7FA4A40E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81" y="2013482"/>
            <a:ext cx="3301510" cy="18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za immagine di origine">
            <a:extLst>
              <a:ext uri="{FF2B5EF4-FFF2-40B4-BE49-F238E27FC236}">
                <a16:creationId xmlns:a16="http://schemas.microsoft.com/office/drawing/2014/main" id="{5887418E-C034-51E6-4120-EC03B76B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88" y="0"/>
            <a:ext cx="1066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64860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29266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Engagement Rate: 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(like, commenti e condivisioni totali/followers)*100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 decisamente superiore al benchmark riportato da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HootSuite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(Facebook: 0.06%</a:t>
            </a:r>
          </a:p>
          <a:p>
            <a:pPr algn="l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 0.68%)</a:t>
            </a:r>
          </a:p>
          <a:p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How to Calculate Engagement Rate (Calculator) (hootsuite.com)</a:t>
            </a:r>
            <a:endParaRPr lang="en-US" sz="1600" dirty="0"/>
          </a:p>
          <a:p>
            <a:pPr algn="r"/>
            <a:r>
              <a:rPr lang="en-US" sz="1600" dirty="0">
                <a:hlinkClick r:id="rId9"/>
              </a:rPr>
              <a:t>16 Key Social Media Metrics to Track in 2022 [BENCHMARKS] (hootsuite.com)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7715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691383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CPM: 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impressions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)*1000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 inferiore al benchmark riportato da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HootSuite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16 Key Social Media Metrics to Track in 2022 [BENCHMARKS] (hootsuite.com)</a:t>
            </a:r>
            <a:endParaRPr lang="en-US" sz="1600" dirty="0"/>
          </a:p>
          <a:p>
            <a:pPr algn="r"/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C1BFB7-3567-8A4D-185C-A8F733BDAD79}"/>
              </a:ext>
            </a:extLst>
          </p:cNvPr>
          <p:cNvSpPr txBox="1"/>
          <p:nvPr/>
        </p:nvSpPr>
        <p:spPr>
          <a:xfrm>
            <a:off x="6785658" y="711329"/>
            <a:ext cx="1993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Q1 2021: $5.87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Q2 2021: $7.21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Q3 2021: $7.62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Q4 2021: $8.86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Q1 2022: $6.75</a:t>
            </a:r>
          </a:p>
        </p:txBody>
      </p:sp>
    </p:spTree>
    <p:extLst>
      <p:ext uri="{BB962C8B-B14F-4D97-AF65-F5344CB8AC3E}">
        <p14:creationId xmlns:p14="http://schemas.microsoft.com/office/powerpoint/2010/main" val="555555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707315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11302357" cy="129266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it-IT" sz="2400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Completion</a:t>
            </a:r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Rate: </a:t>
            </a:r>
          </a:p>
          <a:p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scopo delle pagine è aumentare la brand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awareness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 cercare di aumentare questo valore migliorando l’editing dei video, rivalutando la lunghezza media e l’ordine in cui vengono presentate le informazioni.</a:t>
            </a:r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The Ultimate Breakdown of Social Video Metrics for Every Platform (hootsuite.com)</a:t>
            </a:r>
            <a:r>
              <a:rPr lang="en-US" sz="1600" dirty="0">
                <a:hlinkClick r:id="rId9"/>
              </a:rPr>
              <a:t>)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506048-D59C-61D5-D4C2-B3AF0BFE89F6}"/>
              </a:ext>
            </a:extLst>
          </p:cNvPr>
          <p:cNvSpPr txBox="1"/>
          <p:nvPr/>
        </p:nvSpPr>
        <p:spPr>
          <a:xfrm>
            <a:off x="8550796" y="1635562"/>
            <a:ext cx="34984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Lunghezza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dei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cambia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questo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base alla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tipologia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(verticale/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orizzontale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Coloro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completano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</a:t>
            </a:r>
            <a:r>
              <a:rPr lang="fr-FR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sono followers o non followers?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ella 23">
            <a:extLst>
              <a:ext uri="{FF2B5EF4-FFF2-40B4-BE49-F238E27FC236}">
                <a16:creationId xmlns:a16="http://schemas.microsoft.com/office/drawing/2014/main" id="{B6BBCD5D-96D9-364E-5CDE-0964FF005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71774"/>
              </p:ext>
            </p:extLst>
          </p:nvPr>
        </p:nvGraphicFramePr>
        <p:xfrm>
          <a:off x="1207616" y="1301500"/>
          <a:ext cx="10222384" cy="480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23">
                  <a:extLst>
                    <a:ext uri="{9D8B030D-6E8A-4147-A177-3AD203B41FA5}">
                      <a16:colId xmlns:a16="http://schemas.microsoft.com/office/drawing/2014/main" val="3746377433"/>
                    </a:ext>
                  </a:extLst>
                </a:gridCol>
                <a:gridCol w="2789494">
                  <a:extLst>
                    <a:ext uri="{9D8B030D-6E8A-4147-A177-3AD203B41FA5}">
                      <a16:colId xmlns:a16="http://schemas.microsoft.com/office/drawing/2014/main" val="2972378719"/>
                    </a:ext>
                  </a:extLst>
                </a:gridCol>
                <a:gridCol w="2685331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2633236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</a:tblGrid>
              <a:tr h="340873"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Lingua dei contenuti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852182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Italia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(Pagina della Sede Principale)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Italiano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in zona Roma/Milano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29796"/>
                  </a:ext>
                </a:extLst>
              </a:tr>
              <a:tr h="108344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International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Inglese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Pubblico internazionale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1258263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palladino_it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dedicato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 ristorante di Roma)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	</a:t>
                      </a:r>
                      <a:endParaRPr lang="en-US" sz="1800" dirty="0"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Copy: Inglese e Italiano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Audio: Italiano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Sottotitoli: Inglese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in zona Roma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Turisti stranieri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118042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palladino_eng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dedicato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 ristorante di New York e </a:t>
                      </a:r>
                      <a:r>
                        <a:rPr lang="en-US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Londra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id-ID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Inglese</a:t>
                      </a:r>
                    </a:p>
                    <a:p>
                      <a:endParaRPr lang="it-IT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a New York e Londra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Turisti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23467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Account 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888344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85704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21">
            <a:extLst>
              <a:ext uri="{FF2B5EF4-FFF2-40B4-BE49-F238E27FC236}">
                <a16:creationId xmlns:a16="http://schemas.microsoft.com/office/drawing/2014/main" id="{7E1DC37D-2051-B183-E3F6-BDD98B8033B5}"/>
              </a:ext>
            </a:extLst>
          </p:cNvPr>
          <p:cNvSpPr>
            <a:spLocks/>
          </p:cNvSpPr>
          <p:nvPr/>
        </p:nvSpPr>
        <p:spPr bwMode="auto">
          <a:xfrm>
            <a:off x="2036637" y="2148143"/>
            <a:ext cx="431405" cy="924346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B0BB93A8-B6E3-FF76-476D-41CD8949F34F}"/>
              </a:ext>
            </a:extLst>
          </p:cNvPr>
          <p:cNvSpPr>
            <a:spLocks/>
          </p:cNvSpPr>
          <p:nvPr/>
        </p:nvSpPr>
        <p:spPr bwMode="auto">
          <a:xfrm>
            <a:off x="15997269" y="9192086"/>
            <a:ext cx="537052" cy="678198"/>
          </a:xfrm>
          <a:custGeom>
            <a:avLst/>
            <a:gdLst>
              <a:gd name="T0" fmla="*/ 295 w 520"/>
              <a:gd name="T1" fmla="*/ 481 h 657"/>
              <a:gd name="T2" fmla="*/ 208 w 520"/>
              <a:gd name="T3" fmla="*/ 439 h 657"/>
              <a:gd name="T4" fmla="*/ 109 w 520"/>
              <a:gd name="T5" fmla="*/ 657 h 657"/>
              <a:gd name="T6" fmla="*/ 159 w 520"/>
              <a:gd name="T7" fmla="*/ 316 h 657"/>
              <a:gd name="T8" fmla="*/ 241 w 520"/>
              <a:gd name="T9" fmla="*/ 159 h 657"/>
              <a:gd name="T10" fmla="*/ 278 w 520"/>
              <a:gd name="T11" fmla="*/ 415 h 657"/>
              <a:gd name="T12" fmla="*/ 377 w 520"/>
              <a:gd name="T13" fmla="*/ 119 h 657"/>
              <a:gd name="T14" fmla="*/ 77 w 520"/>
              <a:gd name="T15" fmla="*/ 279 h 657"/>
              <a:gd name="T16" fmla="*/ 93 w 520"/>
              <a:gd name="T17" fmla="*/ 386 h 657"/>
              <a:gd name="T18" fmla="*/ 2 w 520"/>
              <a:gd name="T19" fmla="*/ 237 h 657"/>
              <a:gd name="T20" fmla="*/ 220 w 520"/>
              <a:gd name="T21" fmla="*/ 16 h 657"/>
              <a:gd name="T22" fmla="*/ 500 w 520"/>
              <a:gd name="T23" fmla="*/ 192 h 657"/>
              <a:gd name="T24" fmla="*/ 295 w 520"/>
              <a:gd name="T25" fmla="*/ 481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657">
                <a:moveTo>
                  <a:pt x="295" y="481"/>
                </a:moveTo>
                <a:cubicBezTo>
                  <a:pt x="255" y="478"/>
                  <a:pt x="239" y="458"/>
                  <a:pt x="208" y="439"/>
                </a:cubicBezTo>
                <a:cubicBezTo>
                  <a:pt x="192" y="528"/>
                  <a:pt x="171" y="613"/>
                  <a:pt x="109" y="657"/>
                </a:cubicBezTo>
                <a:cubicBezTo>
                  <a:pt x="91" y="523"/>
                  <a:pt x="138" y="422"/>
                  <a:pt x="159" y="316"/>
                </a:cubicBezTo>
                <a:cubicBezTo>
                  <a:pt x="122" y="254"/>
                  <a:pt x="163" y="129"/>
                  <a:pt x="241" y="159"/>
                </a:cubicBezTo>
                <a:cubicBezTo>
                  <a:pt x="337" y="197"/>
                  <a:pt x="159" y="391"/>
                  <a:pt x="278" y="415"/>
                </a:cubicBezTo>
                <a:cubicBezTo>
                  <a:pt x="404" y="440"/>
                  <a:pt x="455" y="197"/>
                  <a:pt x="377" y="119"/>
                </a:cubicBezTo>
                <a:cubicBezTo>
                  <a:pt x="265" y="5"/>
                  <a:pt x="50" y="116"/>
                  <a:pt x="77" y="279"/>
                </a:cubicBezTo>
                <a:cubicBezTo>
                  <a:pt x="83" y="318"/>
                  <a:pt x="124" y="331"/>
                  <a:pt x="93" y="386"/>
                </a:cubicBezTo>
                <a:cubicBezTo>
                  <a:pt x="21" y="370"/>
                  <a:pt x="0" y="313"/>
                  <a:pt x="2" y="237"/>
                </a:cubicBezTo>
                <a:cubicBezTo>
                  <a:pt x="7" y="114"/>
                  <a:pt x="114" y="28"/>
                  <a:pt x="220" y="16"/>
                </a:cubicBezTo>
                <a:cubicBezTo>
                  <a:pt x="356" y="0"/>
                  <a:pt x="483" y="65"/>
                  <a:pt x="500" y="192"/>
                </a:cubicBezTo>
                <a:cubicBezTo>
                  <a:pt x="520" y="336"/>
                  <a:pt x="439" y="491"/>
                  <a:pt x="295" y="4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E67363-8032-8B63-FDE1-A915DD5C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7" y="4456616"/>
            <a:ext cx="924346" cy="924346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B68E1699-DC57-CE39-464A-19785A49CCAC}"/>
              </a:ext>
            </a:extLst>
          </p:cNvPr>
          <p:cNvSpPr txBox="1">
            <a:spLocks/>
          </p:cNvSpPr>
          <p:nvPr/>
        </p:nvSpPr>
        <p:spPr>
          <a:xfrm>
            <a:off x="1203753" y="601054"/>
            <a:ext cx="7627730" cy="4511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Pagine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Social da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aprire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gestire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internamente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d-ID" sz="2400" dirty="0">
              <a:latin typeface="Playfair Display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C986B4-D8DA-8EC3-BBFD-B9C1A4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74" y="2009145"/>
            <a:ext cx="868088" cy="10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17">
            <a:extLst>
              <a:ext uri="{FF2B5EF4-FFF2-40B4-BE49-F238E27FC236}">
                <a16:creationId xmlns:a16="http://schemas.microsoft.com/office/drawing/2014/main" id="{20D8F667-4BB9-8A4B-5D7C-CFCC04F06EB3}"/>
              </a:ext>
            </a:extLst>
          </p:cNvPr>
          <p:cNvSpPr>
            <a:spLocks noEditPoints="1"/>
          </p:cNvSpPr>
          <p:nvPr/>
        </p:nvSpPr>
        <p:spPr bwMode="auto">
          <a:xfrm>
            <a:off x="2808009" y="2007174"/>
            <a:ext cx="972655" cy="1013004"/>
          </a:xfrm>
          <a:custGeom>
            <a:avLst/>
            <a:gdLst>
              <a:gd name="T0" fmla="*/ 307 w 504"/>
              <a:gd name="T1" fmla="*/ 59 h 605"/>
              <a:gd name="T2" fmla="*/ 339 w 504"/>
              <a:gd name="T3" fmla="*/ 193 h 605"/>
              <a:gd name="T4" fmla="*/ 364 w 504"/>
              <a:gd name="T5" fmla="*/ 183 h 605"/>
              <a:gd name="T6" fmla="*/ 393 w 504"/>
              <a:gd name="T7" fmla="*/ 223 h 605"/>
              <a:gd name="T8" fmla="*/ 344 w 504"/>
              <a:gd name="T9" fmla="*/ 220 h 605"/>
              <a:gd name="T10" fmla="*/ 281 w 504"/>
              <a:gd name="T11" fmla="*/ 98 h 605"/>
              <a:gd name="T12" fmla="*/ 236 w 504"/>
              <a:gd name="T13" fmla="*/ 229 h 605"/>
              <a:gd name="T14" fmla="*/ 191 w 504"/>
              <a:gd name="T15" fmla="*/ 96 h 605"/>
              <a:gd name="T16" fmla="*/ 268 w 504"/>
              <a:gd name="T17" fmla="*/ 65 h 605"/>
              <a:gd name="T18" fmla="*/ 246 w 504"/>
              <a:gd name="T19" fmla="*/ 86 h 605"/>
              <a:gd name="T20" fmla="*/ 223 w 504"/>
              <a:gd name="T21" fmla="*/ 96 h 605"/>
              <a:gd name="T22" fmla="*/ 236 w 504"/>
              <a:gd name="T23" fmla="*/ 199 h 605"/>
              <a:gd name="T24" fmla="*/ 248 w 504"/>
              <a:gd name="T25" fmla="*/ 96 h 605"/>
              <a:gd name="T26" fmla="*/ 154 w 504"/>
              <a:gd name="T27" fmla="*/ 132 h 605"/>
              <a:gd name="T28" fmla="*/ 137 w 504"/>
              <a:gd name="T29" fmla="*/ 88 h 605"/>
              <a:gd name="T30" fmla="*/ 78 w 504"/>
              <a:gd name="T31" fmla="*/ 0 h 605"/>
              <a:gd name="T32" fmla="*/ 504 w 504"/>
              <a:gd name="T33" fmla="*/ 437 h 605"/>
              <a:gd name="T34" fmla="*/ 251 w 504"/>
              <a:gd name="T35" fmla="*/ 605 h 605"/>
              <a:gd name="T36" fmla="*/ 0 w 504"/>
              <a:gd name="T37" fmla="*/ 437 h 605"/>
              <a:gd name="T38" fmla="*/ 243 w 504"/>
              <a:gd name="T39" fmla="*/ 267 h 605"/>
              <a:gd name="T40" fmla="*/ 502 w 504"/>
              <a:gd name="T41" fmla="*/ 342 h 605"/>
              <a:gd name="T42" fmla="*/ 146 w 504"/>
              <a:gd name="T43" fmla="*/ 354 h 605"/>
              <a:gd name="T44" fmla="*/ 38 w 504"/>
              <a:gd name="T45" fmla="*/ 354 h 605"/>
              <a:gd name="T46" fmla="*/ 108 w 504"/>
              <a:gd name="T47" fmla="*/ 545 h 605"/>
              <a:gd name="T48" fmla="*/ 201 w 504"/>
              <a:gd name="T49" fmla="*/ 379 h 605"/>
              <a:gd name="T50" fmla="*/ 183 w 504"/>
              <a:gd name="T51" fmla="*/ 517 h 605"/>
              <a:gd name="T52" fmla="*/ 176 w 504"/>
              <a:gd name="T53" fmla="*/ 379 h 605"/>
              <a:gd name="T54" fmla="*/ 151 w 504"/>
              <a:gd name="T55" fmla="*/ 540 h 605"/>
              <a:gd name="T56" fmla="*/ 201 w 504"/>
              <a:gd name="T57" fmla="*/ 527 h 605"/>
              <a:gd name="T58" fmla="*/ 231 w 504"/>
              <a:gd name="T59" fmla="*/ 379 h 605"/>
              <a:gd name="T60" fmla="*/ 319 w 504"/>
              <a:gd name="T61" fmla="*/ 377 h 605"/>
              <a:gd name="T62" fmla="*/ 294 w 504"/>
              <a:gd name="T63" fmla="*/ 322 h 605"/>
              <a:gd name="T64" fmla="*/ 294 w 504"/>
              <a:gd name="T65" fmla="*/ 545 h 605"/>
              <a:gd name="T66" fmla="*/ 321 w 504"/>
              <a:gd name="T67" fmla="*/ 547 h 605"/>
              <a:gd name="T68" fmla="*/ 349 w 504"/>
              <a:gd name="T69" fmla="*/ 420 h 605"/>
              <a:gd name="T70" fmla="*/ 419 w 504"/>
              <a:gd name="T71" fmla="*/ 374 h 605"/>
              <a:gd name="T72" fmla="*/ 374 w 504"/>
              <a:gd name="T73" fmla="*/ 497 h 605"/>
              <a:gd name="T74" fmla="*/ 452 w 504"/>
              <a:gd name="T75" fmla="*/ 535 h 605"/>
              <a:gd name="T76" fmla="*/ 432 w 504"/>
              <a:gd name="T77" fmla="*/ 485 h 605"/>
              <a:gd name="T78" fmla="*/ 417 w 504"/>
              <a:gd name="T79" fmla="*/ 520 h 605"/>
              <a:gd name="T80" fmla="*/ 404 w 504"/>
              <a:gd name="T81" fmla="*/ 465 h 605"/>
              <a:gd name="T82" fmla="*/ 307 w 504"/>
              <a:gd name="T83" fmla="*/ 404 h 605"/>
              <a:gd name="T84" fmla="*/ 295 w 504"/>
              <a:gd name="T85" fmla="*/ 511 h 605"/>
              <a:gd name="T86" fmla="*/ 316 w 504"/>
              <a:gd name="T87" fmla="*/ 516 h 605"/>
              <a:gd name="T88" fmla="*/ 314 w 504"/>
              <a:gd name="T89" fmla="*/ 406 h 605"/>
              <a:gd name="T90" fmla="*/ 406 w 504"/>
              <a:gd name="T91" fmla="*/ 409 h 605"/>
              <a:gd name="T92" fmla="*/ 432 w 504"/>
              <a:gd name="T93" fmla="*/ 438 h 605"/>
              <a:gd name="T94" fmla="*/ 419 w 504"/>
              <a:gd name="T95" fmla="*/ 4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4" h="605">
                <a:moveTo>
                  <a:pt x="312" y="218"/>
                </a:moveTo>
                <a:cubicBezTo>
                  <a:pt x="309" y="213"/>
                  <a:pt x="307" y="205"/>
                  <a:pt x="307" y="195"/>
                </a:cubicBezTo>
                <a:cubicBezTo>
                  <a:pt x="307" y="195"/>
                  <a:pt x="307" y="195"/>
                  <a:pt x="307" y="59"/>
                </a:cubicBezTo>
                <a:cubicBezTo>
                  <a:pt x="307" y="59"/>
                  <a:pt x="307" y="59"/>
                  <a:pt x="336" y="59"/>
                </a:cubicBezTo>
                <a:cubicBezTo>
                  <a:pt x="336" y="59"/>
                  <a:pt x="336" y="59"/>
                  <a:pt x="336" y="186"/>
                </a:cubicBezTo>
                <a:cubicBezTo>
                  <a:pt x="336" y="188"/>
                  <a:pt x="336" y="190"/>
                  <a:pt x="339" y="193"/>
                </a:cubicBezTo>
                <a:cubicBezTo>
                  <a:pt x="339" y="195"/>
                  <a:pt x="341" y="195"/>
                  <a:pt x="344" y="195"/>
                </a:cubicBezTo>
                <a:cubicBezTo>
                  <a:pt x="346" y="195"/>
                  <a:pt x="349" y="195"/>
                  <a:pt x="354" y="193"/>
                </a:cubicBezTo>
                <a:cubicBezTo>
                  <a:pt x="356" y="190"/>
                  <a:pt x="359" y="188"/>
                  <a:pt x="364" y="183"/>
                </a:cubicBezTo>
                <a:cubicBezTo>
                  <a:pt x="364" y="183"/>
                  <a:pt x="364" y="183"/>
                  <a:pt x="364" y="59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59"/>
                  <a:pt x="393" y="59"/>
                  <a:pt x="393" y="223"/>
                </a:cubicBezTo>
                <a:cubicBezTo>
                  <a:pt x="393" y="223"/>
                  <a:pt x="393" y="223"/>
                  <a:pt x="364" y="223"/>
                </a:cubicBezTo>
                <a:cubicBezTo>
                  <a:pt x="364" y="223"/>
                  <a:pt x="364" y="223"/>
                  <a:pt x="364" y="205"/>
                </a:cubicBezTo>
                <a:cubicBezTo>
                  <a:pt x="356" y="210"/>
                  <a:pt x="351" y="215"/>
                  <a:pt x="344" y="220"/>
                </a:cubicBezTo>
                <a:cubicBezTo>
                  <a:pt x="339" y="223"/>
                  <a:pt x="334" y="225"/>
                  <a:pt x="327" y="225"/>
                </a:cubicBezTo>
                <a:cubicBezTo>
                  <a:pt x="322" y="225"/>
                  <a:pt x="314" y="223"/>
                  <a:pt x="312" y="218"/>
                </a:cubicBezTo>
                <a:close/>
                <a:moveTo>
                  <a:pt x="281" y="98"/>
                </a:moveTo>
                <a:cubicBezTo>
                  <a:pt x="281" y="98"/>
                  <a:pt x="281" y="98"/>
                  <a:pt x="281" y="183"/>
                </a:cubicBezTo>
                <a:cubicBezTo>
                  <a:pt x="281" y="196"/>
                  <a:pt x="276" y="209"/>
                  <a:pt x="268" y="216"/>
                </a:cubicBezTo>
                <a:cubicBezTo>
                  <a:pt x="261" y="224"/>
                  <a:pt x="248" y="229"/>
                  <a:pt x="236" y="229"/>
                </a:cubicBezTo>
                <a:cubicBezTo>
                  <a:pt x="221" y="229"/>
                  <a:pt x="211" y="224"/>
                  <a:pt x="203" y="216"/>
                </a:cubicBezTo>
                <a:cubicBezTo>
                  <a:pt x="196" y="206"/>
                  <a:pt x="191" y="196"/>
                  <a:pt x="191" y="181"/>
                </a:cubicBezTo>
                <a:cubicBezTo>
                  <a:pt x="191" y="181"/>
                  <a:pt x="191" y="181"/>
                  <a:pt x="191" y="96"/>
                </a:cubicBezTo>
                <a:cubicBezTo>
                  <a:pt x="191" y="83"/>
                  <a:pt x="196" y="73"/>
                  <a:pt x="203" y="65"/>
                </a:cubicBezTo>
                <a:cubicBezTo>
                  <a:pt x="211" y="58"/>
                  <a:pt x="223" y="55"/>
                  <a:pt x="236" y="55"/>
                </a:cubicBezTo>
                <a:cubicBezTo>
                  <a:pt x="248" y="55"/>
                  <a:pt x="258" y="58"/>
                  <a:pt x="268" y="65"/>
                </a:cubicBezTo>
                <a:cubicBezTo>
                  <a:pt x="276" y="76"/>
                  <a:pt x="281" y="86"/>
                  <a:pt x="281" y="98"/>
                </a:cubicBezTo>
                <a:close/>
                <a:moveTo>
                  <a:pt x="248" y="96"/>
                </a:moveTo>
                <a:cubicBezTo>
                  <a:pt x="248" y="91"/>
                  <a:pt x="248" y="88"/>
                  <a:pt x="246" y="86"/>
                </a:cubicBezTo>
                <a:cubicBezTo>
                  <a:pt x="243" y="83"/>
                  <a:pt x="238" y="83"/>
                  <a:pt x="236" y="83"/>
                </a:cubicBezTo>
                <a:cubicBezTo>
                  <a:pt x="231" y="83"/>
                  <a:pt x="228" y="83"/>
                  <a:pt x="226" y="86"/>
                </a:cubicBezTo>
                <a:cubicBezTo>
                  <a:pt x="223" y="88"/>
                  <a:pt x="223" y="91"/>
                  <a:pt x="223" y="96"/>
                </a:cubicBezTo>
                <a:cubicBezTo>
                  <a:pt x="223" y="96"/>
                  <a:pt x="223" y="96"/>
                  <a:pt x="223" y="186"/>
                </a:cubicBezTo>
                <a:cubicBezTo>
                  <a:pt x="223" y="189"/>
                  <a:pt x="223" y="194"/>
                  <a:pt x="226" y="196"/>
                </a:cubicBezTo>
                <a:cubicBezTo>
                  <a:pt x="228" y="199"/>
                  <a:pt x="231" y="199"/>
                  <a:pt x="236" y="199"/>
                </a:cubicBezTo>
                <a:cubicBezTo>
                  <a:pt x="238" y="199"/>
                  <a:pt x="243" y="199"/>
                  <a:pt x="246" y="196"/>
                </a:cubicBezTo>
                <a:cubicBezTo>
                  <a:pt x="248" y="194"/>
                  <a:pt x="248" y="189"/>
                  <a:pt x="248" y="186"/>
                </a:cubicBezTo>
                <a:cubicBezTo>
                  <a:pt x="248" y="186"/>
                  <a:pt x="248" y="186"/>
                  <a:pt x="248" y="96"/>
                </a:cubicBezTo>
                <a:close/>
                <a:moveTo>
                  <a:pt x="118" y="224"/>
                </a:moveTo>
                <a:cubicBezTo>
                  <a:pt x="154" y="224"/>
                  <a:pt x="154" y="224"/>
                  <a:pt x="154" y="224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94" y="0"/>
                  <a:pt x="194" y="0"/>
                  <a:pt x="194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11" y="0"/>
                  <a:pt x="111" y="0"/>
                  <a:pt x="11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8" y="135"/>
                  <a:pt x="118" y="135"/>
                  <a:pt x="118" y="135"/>
                </a:cubicBezTo>
                <a:lnTo>
                  <a:pt x="118" y="224"/>
                </a:lnTo>
                <a:close/>
                <a:moveTo>
                  <a:pt x="504" y="437"/>
                </a:moveTo>
                <a:cubicBezTo>
                  <a:pt x="504" y="467"/>
                  <a:pt x="504" y="500"/>
                  <a:pt x="502" y="530"/>
                </a:cubicBezTo>
                <a:cubicBezTo>
                  <a:pt x="502" y="570"/>
                  <a:pt x="469" y="602"/>
                  <a:pt x="429" y="602"/>
                </a:cubicBezTo>
                <a:cubicBezTo>
                  <a:pt x="371" y="605"/>
                  <a:pt x="311" y="605"/>
                  <a:pt x="251" y="605"/>
                </a:cubicBezTo>
                <a:cubicBezTo>
                  <a:pt x="193" y="605"/>
                  <a:pt x="133" y="605"/>
                  <a:pt x="75" y="602"/>
                </a:cubicBezTo>
                <a:cubicBezTo>
                  <a:pt x="35" y="602"/>
                  <a:pt x="3" y="570"/>
                  <a:pt x="3" y="530"/>
                </a:cubicBezTo>
                <a:cubicBezTo>
                  <a:pt x="0" y="500"/>
                  <a:pt x="0" y="467"/>
                  <a:pt x="0" y="437"/>
                </a:cubicBezTo>
                <a:cubicBezTo>
                  <a:pt x="0" y="404"/>
                  <a:pt x="0" y="372"/>
                  <a:pt x="3" y="342"/>
                </a:cubicBezTo>
                <a:cubicBezTo>
                  <a:pt x="3" y="302"/>
                  <a:pt x="35" y="269"/>
                  <a:pt x="75" y="269"/>
                </a:cubicBezTo>
                <a:cubicBezTo>
                  <a:pt x="131" y="267"/>
                  <a:pt x="186" y="267"/>
                  <a:pt x="243" y="267"/>
                </a:cubicBezTo>
                <a:cubicBezTo>
                  <a:pt x="261" y="267"/>
                  <a:pt x="261" y="267"/>
                  <a:pt x="261" y="267"/>
                </a:cubicBezTo>
                <a:cubicBezTo>
                  <a:pt x="319" y="267"/>
                  <a:pt x="374" y="267"/>
                  <a:pt x="429" y="269"/>
                </a:cubicBezTo>
                <a:cubicBezTo>
                  <a:pt x="469" y="269"/>
                  <a:pt x="502" y="302"/>
                  <a:pt x="502" y="342"/>
                </a:cubicBezTo>
                <a:cubicBezTo>
                  <a:pt x="504" y="372"/>
                  <a:pt x="504" y="404"/>
                  <a:pt x="504" y="437"/>
                </a:cubicBezTo>
                <a:close/>
                <a:moveTo>
                  <a:pt x="108" y="354"/>
                </a:moveTo>
                <a:cubicBezTo>
                  <a:pt x="108" y="354"/>
                  <a:pt x="108" y="354"/>
                  <a:pt x="146" y="354"/>
                </a:cubicBezTo>
                <a:cubicBezTo>
                  <a:pt x="146" y="354"/>
                  <a:pt x="146" y="354"/>
                  <a:pt x="146" y="322"/>
                </a:cubicBezTo>
                <a:cubicBezTo>
                  <a:pt x="146" y="322"/>
                  <a:pt x="146" y="322"/>
                  <a:pt x="38" y="322"/>
                </a:cubicBezTo>
                <a:cubicBezTo>
                  <a:pt x="38" y="322"/>
                  <a:pt x="38" y="322"/>
                  <a:pt x="38" y="354"/>
                </a:cubicBezTo>
                <a:cubicBezTo>
                  <a:pt x="38" y="354"/>
                  <a:pt x="38" y="354"/>
                  <a:pt x="75" y="354"/>
                </a:cubicBezTo>
                <a:cubicBezTo>
                  <a:pt x="75" y="354"/>
                  <a:pt x="75" y="354"/>
                  <a:pt x="75" y="545"/>
                </a:cubicBezTo>
                <a:cubicBezTo>
                  <a:pt x="75" y="545"/>
                  <a:pt x="75" y="545"/>
                  <a:pt x="108" y="545"/>
                </a:cubicBezTo>
                <a:lnTo>
                  <a:pt x="108" y="354"/>
                </a:lnTo>
                <a:close/>
                <a:moveTo>
                  <a:pt x="231" y="379"/>
                </a:moveTo>
                <a:cubicBezTo>
                  <a:pt x="231" y="379"/>
                  <a:pt x="231" y="379"/>
                  <a:pt x="201" y="379"/>
                </a:cubicBezTo>
                <a:cubicBezTo>
                  <a:pt x="201" y="379"/>
                  <a:pt x="201" y="379"/>
                  <a:pt x="201" y="505"/>
                </a:cubicBezTo>
                <a:cubicBezTo>
                  <a:pt x="198" y="507"/>
                  <a:pt x="196" y="512"/>
                  <a:pt x="191" y="515"/>
                </a:cubicBezTo>
                <a:cubicBezTo>
                  <a:pt x="188" y="515"/>
                  <a:pt x="186" y="517"/>
                  <a:pt x="183" y="517"/>
                </a:cubicBezTo>
                <a:cubicBezTo>
                  <a:pt x="181" y="517"/>
                  <a:pt x="178" y="517"/>
                  <a:pt x="176" y="515"/>
                </a:cubicBezTo>
                <a:cubicBezTo>
                  <a:pt x="176" y="505"/>
                  <a:pt x="176" y="505"/>
                  <a:pt x="176" y="505"/>
                </a:cubicBezTo>
                <a:cubicBezTo>
                  <a:pt x="176" y="505"/>
                  <a:pt x="176" y="505"/>
                  <a:pt x="176" y="379"/>
                </a:cubicBezTo>
                <a:cubicBezTo>
                  <a:pt x="176" y="379"/>
                  <a:pt x="176" y="379"/>
                  <a:pt x="143" y="379"/>
                </a:cubicBezTo>
                <a:cubicBezTo>
                  <a:pt x="143" y="379"/>
                  <a:pt x="143" y="379"/>
                  <a:pt x="143" y="517"/>
                </a:cubicBezTo>
                <a:cubicBezTo>
                  <a:pt x="143" y="527"/>
                  <a:pt x="146" y="535"/>
                  <a:pt x="151" y="540"/>
                </a:cubicBezTo>
                <a:cubicBezTo>
                  <a:pt x="153" y="545"/>
                  <a:pt x="158" y="547"/>
                  <a:pt x="166" y="547"/>
                </a:cubicBezTo>
                <a:cubicBezTo>
                  <a:pt x="171" y="547"/>
                  <a:pt x="178" y="545"/>
                  <a:pt x="183" y="542"/>
                </a:cubicBezTo>
                <a:cubicBezTo>
                  <a:pt x="188" y="537"/>
                  <a:pt x="196" y="532"/>
                  <a:pt x="201" y="527"/>
                </a:cubicBezTo>
                <a:cubicBezTo>
                  <a:pt x="201" y="527"/>
                  <a:pt x="201" y="527"/>
                  <a:pt x="201" y="545"/>
                </a:cubicBezTo>
                <a:cubicBezTo>
                  <a:pt x="201" y="545"/>
                  <a:pt x="201" y="545"/>
                  <a:pt x="231" y="545"/>
                </a:cubicBezTo>
                <a:lnTo>
                  <a:pt x="231" y="379"/>
                </a:lnTo>
                <a:close/>
                <a:moveTo>
                  <a:pt x="349" y="420"/>
                </a:moveTo>
                <a:cubicBezTo>
                  <a:pt x="349" y="404"/>
                  <a:pt x="346" y="394"/>
                  <a:pt x="341" y="387"/>
                </a:cubicBezTo>
                <a:cubicBezTo>
                  <a:pt x="336" y="382"/>
                  <a:pt x="329" y="377"/>
                  <a:pt x="319" y="377"/>
                </a:cubicBezTo>
                <a:cubicBezTo>
                  <a:pt x="314" y="377"/>
                  <a:pt x="311" y="379"/>
                  <a:pt x="306" y="382"/>
                </a:cubicBezTo>
                <a:cubicBezTo>
                  <a:pt x="301" y="384"/>
                  <a:pt x="296" y="387"/>
                  <a:pt x="294" y="392"/>
                </a:cubicBezTo>
                <a:cubicBezTo>
                  <a:pt x="294" y="392"/>
                  <a:pt x="294" y="392"/>
                  <a:pt x="294" y="322"/>
                </a:cubicBezTo>
                <a:cubicBezTo>
                  <a:pt x="294" y="322"/>
                  <a:pt x="294" y="322"/>
                  <a:pt x="261" y="322"/>
                </a:cubicBezTo>
                <a:cubicBezTo>
                  <a:pt x="261" y="322"/>
                  <a:pt x="261" y="322"/>
                  <a:pt x="261" y="545"/>
                </a:cubicBezTo>
                <a:cubicBezTo>
                  <a:pt x="261" y="545"/>
                  <a:pt x="261" y="545"/>
                  <a:pt x="294" y="545"/>
                </a:cubicBezTo>
                <a:cubicBezTo>
                  <a:pt x="294" y="545"/>
                  <a:pt x="294" y="545"/>
                  <a:pt x="294" y="532"/>
                </a:cubicBezTo>
                <a:cubicBezTo>
                  <a:pt x="296" y="537"/>
                  <a:pt x="301" y="540"/>
                  <a:pt x="306" y="542"/>
                </a:cubicBezTo>
                <a:cubicBezTo>
                  <a:pt x="311" y="545"/>
                  <a:pt x="316" y="547"/>
                  <a:pt x="321" y="547"/>
                </a:cubicBezTo>
                <a:cubicBezTo>
                  <a:pt x="331" y="547"/>
                  <a:pt x="339" y="542"/>
                  <a:pt x="341" y="537"/>
                </a:cubicBezTo>
                <a:cubicBezTo>
                  <a:pt x="346" y="530"/>
                  <a:pt x="349" y="522"/>
                  <a:pt x="349" y="510"/>
                </a:cubicBezTo>
                <a:lnTo>
                  <a:pt x="349" y="420"/>
                </a:lnTo>
                <a:close/>
                <a:moveTo>
                  <a:pt x="462" y="424"/>
                </a:moveTo>
                <a:cubicBezTo>
                  <a:pt x="462" y="409"/>
                  <a:pt x="459" y="397"/>
                  <a:pt x="452" y="387"/>
                </a:cubicBezTo>
                <a:cubicBezTo>
                  <a:pt x="444" y="379"/>
                  <a:pt x="434" y="374"/>
                  <a:pt x="419" y="374"/>
                </a:cubicBezTo>
                <a:cubicBezTo>
                  <a:pt x="406" y="374"/>
                  <a:pt x="394" y="379"/>
                  <a:pt x="386" y="389"/>
                </a:cubicBezTo>
                <a:cubicBezTo>
                  <a:pt x="376" y="397"/>
                  <a:pt x="374" y="409"/>
                  <a:pt x="374" y="424"/>
                </a:cubicBezTo>
                <a:cubicBezTo>
                  <a:pt x="374" y="424"/>
                  <a:pt x="374" y="424"/>
                  <a:pt x="374" y="497"/>
                </a:cubicBezTo>
                <a:cubicBezTo>
                  <a:pt x="374" y="515"/>
                  <a:pt x="376" y="527"/>
                  <a:pt x="384" y="535"/>
                </a:cubicBezTo>
                <a:cubicBezTo>
                  <a:pt x="391" y="545"/>
                  <a:pt x="404" y="550"/>
                  <a:pt x="417" y="550"/>
                </a:cubicBezTo>
                <a:cubicBezTo>
                  <a:pt x="432" y="550"/>
                  <a:pt x="444" y="545"/>
                  <a:pt x="452" y="535"/>
                </a:cubicBezTo>
                <a:cubicBezTo>
                  <a:pt x="459" y="527"/>
                  <a:pt x="462" y="515"/>
                  <a:pt x="462" y="497"/>
                </a:cubicBezTo>
                <a:cubicBezTo>
                  <a:pt x="462" y="497"/>
                  <a:pt x="462" y="497"/>
                  <a:pt x="462" y="485"/>
                </a:cubicBezTo>
                <a:cubicBezTo>
                  <a:pt x="462" y="485"/>
                  <a:pt x="462" y="485"/>
                  <a:pt x="432" y="485"/>
                </a:cubicBezTo>
                <a:cubicBezTo>
                  <a:pt x="432" y="485"/>
                  <a:pt x="432" y="485"/>
                  <a:pt x="432" y="497"/>
                </a:cubicBezTo>
                <a:cubicBezTo>
                  <a:pt x="432" y="507"/>
                  <a:pt x="429" y="512"/>
                  <a:pt x="429" y="515"/>
                </a:cubicBezTo>
                <a:cubicBezTo>
                  <a:pt x="427" y="520"/>
                  <a:pt x="422" y="520"/>
                  <a:pt x="417" y="520"/>
                </a:cubicBezTo>
                <a:cubicBezTo>
                  <a:pt x="412" y="520"/>
                  <a:pt x="409" y="517"/>
                  <a:pt x="406" y="515"/>
                </a:cubicBezTo>
                <a:cubicBezTo>
                  <a:pt x="404" y="512"/>
                  <a:pt x="404" y="505"/>
                  <a:pt x="404" y="497"/>
                </a:cubicBezTo>
                <a:cubicBezTo>
                  <a:pt x="404" y="497"/>
                  <a:pt x="404" y="497"/>
                  <a:pt x="404" y="465"/>
                </a:cubicBezTo>
                <a:cubicBezTo>
                  <a:pt x="404" y="465"/>
                  <a:pt x="404" y="465"/>
                  <a:pt x="462" y="465"/>
                </a:cubicBezTo>
                <a:lnTo>
                  <a:pt x="462" y="424"/>
                </a:lnTo>
                <a:close/>
                <a:moveTo>
                  <a:pt x="307" y="404"/>
                </a:moveTo>
                <a:cubicBezTo>
                  <a:pt x="300" y="404"/>
                  <a:pt x="300" y="404"/>
                  <a:pt x="300" y="404"/>
                </a:cubicBezTo>
                <a:cubicBezTo>
                  <a:pt x="297" y="406"/>
                  <a:pt x="295" y="406"/>
                  <a:pt x="295" y="409"/>
                </a:cubicBezTo>
                <a:cubicBezTo>
                  <a:pt x="295" y="511"/>
                  <a:pt x="295" y="511"/>
                  <a:pt x="295" y="511"/>
                </a:cubicBezTo>
                <a:cubicBezTo>
                  <a:pt x="297" y="513"/>
                  <a:pt x="297" y="516"/>
                  <a:pt x="300" y="518"/>
                </a:cubicBezTo>
                <a:cubicBezTo>
                  <a:pt x="307" y="518"/>
                  <a:pt x="307" y="518"/>
                  <a:pt x="307" y="518"/>
                </a:cubicBezTo>
                <a:cubicBezTo>
                  <a:pt x="312" y="518"/>
                  <a:pt x="314" y="518"/>
                  <a:pt x="316" y="516"/>
                </a:cubicBezTo>
                <a:cubicBezTo>
                  <a:pt x="316" y="513"/>
                  <a:pt x="319" y="511"/>
                  <a:pt x="319" y="503"/>
                </a:cubicBezTo>
                <a:cubicBezTo>
                  <a:pt x="319" y="421"/>
                  <a:pt x="319" y="421"/>
                  <a:pt x="319" y="421"/>
                </a:cubicBezTo>
                <a:cubicBezTo>
                  <a:pt x="319" y="414"/>
                  <a:pt x="316" y="411"/>
                  <a:pt x="314" y="406"/>
                </a:cubicBezTo>
                <a:cubicBezTo>
                  <a:pt x="314" y="404"/>
                  <a:pt x="309" y="404"/>
                  <a:pt x="307" y="404"/>
                </a:cubicBezTo>
                <a:close/>
                <a:moveTo>
                  <a:pt x="419" y="404"/>
                </a:moveTo>
                <a:cubicBezTo>
                  <a:pt x="414" y="404"/>
                  <a:pt x="409" y="406"/>
                  <a:pt x="406" y="409"/>
                </a:cubicBezTo>
                <a:cubicBezTo>
                  <a:pt x="406" y="411"/>
                  <a:pt x="404" y="416"/>
                  <a:pt x="404" y="424"/>
                </a:cubicBezTo>
                <a:cubicBezTo>
                  <a:pt x="404" y="438"/>
                  <a:pt x="404" y="438"/>
                  <a:pt x="404" y="438"/>
                </a:cubicBezTo>
                <a:cubicBezTo>
                  <a:pt x="432" y="438"/>
                  <a:pt x="432" y="438"/>
                  <a:pt x="432" y="438"/>
                </a:cubicBezTo>
                <a:cubicBezTo>
                  <a:pt x="432" y="424"/>
                  <a:pt x="432" y="424"/>
                  <a:pt x="432" y="424"/>
                </a:cubicBezTo>
                <a:cubicBezTo>
                  <a:pt x="432" y="416"/>
                  <a:pt x="429" y="411"/>
                  <a:pt x="429" y="409"/>
                </a:cubicBezTo>
                <a:cubicBezTo>
                  <a:pt x="427" y="406"/>
                  <a:pt x="421" y="404"/>
                  <a:pt x="419" y="40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B0BB93A8-B6E3-FF76-476D-41CD8949F34F}"/>
              </a:ext>
            </a:extLst>
          </p:cNvPr>
          <p:cNvSpPr>
            <a:spLocks/>
          </p:cNvSpPr>
          <p:nvPr/>
        </p:nvSpPr>
        <p:spPr bwMode="auto">
          <a:xfrm>
            <a:off x="15997269" y="9192086"/>
            <a:ext cx="537052" cy="678198"/>
          </a:xfrm>
          <a:custGeom>
            <a:avLst/>
            <a:gdLst>
              <a:gd name="T0" fmla="*/ 295 w 520"/>
              <a:gd name="T1" fmla="*/ 481 h 657"/>
              <a:gd name="T2" fmla="*/ 208 w 520"/>
              <a:gd name="T3" fmla="*/ 439 h 657"/>
              <a:gd name="T4" fmla="*/ 109 w 520"/>
              <a:gd name="T5" fmla="*/ 657 h 657"/>
              <a:gd name="T6" fmla="*/ 159 w 520"/>
              <a:gd name="T7" fmla="*/ 316 h 657"/>
              <a:gd name="T8" fmla="*/ 241 w 520"/>
              <a:gd name="T9" fmla="*/ 159 h 657"/>
              <a:gd name="T10" fmla="*/ 278 w 520"/>
              <a:gd name="T11" fmla="*/ 415 h 657"/>
              <a:gd name="T12" fmla="*/ 377 w 520"/>
              <a:gd name="T13" fmla="*/ 119 h 657"/>
              <a:gd name="T14" fmla="*/ 77 w 520"/>
              <a:gd name="T15" fmla="*/ 279 h 657"/>
              <a:gd name="T16" fmla="*/ 93 w 520"/>
              <a:gd name="T17" fmla="*/ 386 h 657"/>
              <a:gd name="T18" fmla="*/ 2 w 520"/>
              <a:gd name="T19" fmla="*/ 237 h 657"/>
              <a:gd name="T20" fmla="*/ 220 w 520"/>
              <a:gd name="T21" fmla="*/ 16 h 657"/>
              <a:gd name="T22" fmla="*/ 500 w 520"/>
              <a:gd name="T23" fmla="*/ 192 h 657"/>
              <a:gd name="T24" fmla="*/ 295 w 520"/>
              <a:gd name="T25" fmla="*/ 481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657">
                <a:moveTo>
                  <a:pt x="295" y="481"/>
                </a:moveTo>
                <a:cubicBezTo>
                  <a:pt x="255" y="478"/>
                  <a:pt x="239" y="458"/>
                  <a:pt x="208" y="439"/>
                </a:cubicBezTo>
                <a:cubicBezTo>
                  <a:pt x="192" y="528"/>
                  <a:pt x="171" y="613"/>
                  <a:pt x="109" y="657"/>
                </a:cubicBezTo>
                <a:cubicBezTo>
                  <a:pt x="91" y="523"/>
                  <a:pt x="138" y="422"/>
                  <a:pt x="159" y="316"/>
                </a:cubicBezTo>
                <a:cubicBezTo>
                  <a:pt x="122" y="254"/>
                  <a:pt x="163" y="129"/>
                  <a:pt x="241" y="159"/>
                </a:cubicBezTo>
                <a:cubicBezTo>
                  <a:pt x="337" y="197"/>
                  <a:pt x="159" y="391"/>
                  <a:pt x="278" y="415"/>
                </a:cubicBezTo>
                <a:cubicBezTo>
                  <a:pt x="404" y="440"/>
                  <a:pt x="455" y="197"/>
                  <a:pt x="377" y="119"/>
                </a:cubicBezTo>
                <a:cubicBezTo>
                  <a:pt x="265" y="5"/>
                  <a:pt x="50" y="116"/>
                  <a:pt x="77" y="279"/>
                </a:cubicBezTo>
                <a:cubicBezTo>
                  <a:pt x="83" y="318"/>
                  <a:pt x="124" y="331"/>
                  <a:pt x="93" y="386"/>
                </a:cubicBezTo>
                <a:cubicBezTo>
                  <a:pt x="21" y="370"/>
                  <a:pt x="0" y="313"/>
                  <a:pt x="2" y="237"/>
                </a:cubicBezTo>
                <a:cubicBezTo>
                  <a:pt x="7" y="114"/>
                  <a:pt x="114" y="28"/>
                  <a:pt x="220" y="16"/>
                </a:cubicBezTo>
                <a:cubicBezTo>
                  <a:pt x="356" y="0"/>
                  <a:pt x="483" y="65"/>
                  <a:pt x="500" y="192"/>
                </a:cubicBezTo>
                <a:cubicBezTo>
                  <a:pt x="520" y="336"/>
                  <a:pt x="439" y="491"/>
                  <a:pt x="295" y="4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0896DBE-B9AA-CA3C-EC24-235B9E4CEAEE}"/>
              </a:ext>
            </a:extLst>
          </p:cNvPr>
          <p:cNvSpPr txBox="1">
            <a:spLocks/>
          </p:cNvSpPr>
          <p:nvPr/>
        </p:nvSpPr>
        <p:spPr>
          <a:xfrm>
            <a:off x="4338899" y="1763291"/>
            <a:ext cx="7627730" cy="150077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Collaborazioni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influencer sui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canali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 </a:t>
            </a:r>
          </a:p>
          <a:p>
            <a:pPr>
              <a:buFontTx/>
              <a:buChar char="-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 Blogger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italiani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Travel Influencers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parlanti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lingua inglese</a:t>
            </a:r>
            <a:endParaRPr lang="id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20" name="Picture 4" descr="Visualizza immagine di origine">
            <a:extLst>
              <a:ext uri="{FF2B5EF4-FFF2-40B4-BE49-F238E27FC236}">
                <a16:creationId xmlns:a16="http://schemas.microsoft.com/office/drawing/2014/main" id="{52BD36CD-B00E-7ADA-066E-EACBD970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42" y="4125654"/>
            <a:ext cx="1013005" cy="10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B68E1699-DC57-CE39-464A-19785A49CCAC}"/>
              </a:ext>
            </a:extLst>
          </p:cNvPr>
          <p:cNvSpPr txBox="1">
            <a:spLocks/>
          </p:cNvSpPr>
          <p:nvPr/>
        </p:nvSpPr>
        <p:spPr>
          <a:xfrm>
            <a:off x="1203753" y="601054"/>
            <a:ext cx="7627730" cy="4511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Presenza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altri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endParaRPr lang="id-ID" sz="2400" dirty="0">
              <a:latin typeface="Playfair Display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B1F42190-FA97-C07C-17F8-07BC0D4CAA20}"/>
              </a:ext>
            </a:extLst>
          </p:cNvPr>
          <p:cNvSpPr/>
          <p:nvPr/>
        </p:nvSpPr>
        <p:spPr>
          <a:xfrm>
            <a:off x="10515600" y="123467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Account 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05921E6F-2BCC-ADDF-2F73-29EFE19C2FF4}"/>
              </a:ext>
            </a:extLst>
          </p:cNvPr>
          <p:cNvCxnSpPr/>
          <p:nvPr/>
        </p:nvCxnSpPr>
        <p:spPr>
          <a:xfrm>
            <a:off x="10515600" y="888344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49EB9E92-6663-2A18-C781-1DF4D0211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85704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8752FD33-35A7-38A7-3F15-14E34BF9D428}"/>
              </a:ext>
            </a:extLst>
          </p:cNvPr>
          <p:cNvSpPr txBox="1">
            <a:spLocks/>
          </p:cNvSpPr>
          <p:nvPr/>
        </p:nvSpPr>
        <p:spPr>
          <a:xfrm>
            <a:off x="4338899" y="3924544"/>
            <a:ext cx="7627730" cy="150077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Recensioni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lasciate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clienti</a:t>
            </a:r>
            <a:endParaRPr lang="id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9C3E377-4D27-3DB8-5343-4F20CFE2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37446" y="4125654"/>
            <a:ext cx="1013004" cy="10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424160" y="60960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Organico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137447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571837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240;p73">
            <a:extLst>
              <a:ext uri="{FF2B5EF4-FFF2-40B4-BE49-F238E27FC236}">
                <a16:creationId xmlns:a16="http://schemas.microsoft.com/office/drawing/2014/main" id="{504DA9DD-1148-DD21-829D-97E14460D6AD}"/>
              </a:ext>
            </a:extLst>
          </p:cNvPr>
          <p:cNvSpPr/>
          <p:nvPr/>
        </p:nvSpPr>
        <p:spPr>
          <a:xfrm>
            <a:off x="5532590" y="853754"/>
            <a:ext cx="613570" cy="616631"/>
          </a:xfrm>
          <a:custGeom>
            <a:avLst/>
            <a:gdLst/>
            <a:ahLst/>
            <a:cxnLst/>
            <a:rect l="l" t="t" r="r" b="b"/>
            <a:pathLst>
              <a:path w="2406" h="2418" extrusionOk="0">
                <a:moveTo>
                  <a:pt x="1203" y="346"/>
                </a:moveTo>
                <a:cubicBezTo>
                  <a:pt x="1679" y="346"/>
                  <a:pt x="2084" y="751"/>
                  <a:pt x="2084" y="1227"/>
                </a:cubicBezTo>
                <a:cubicBezTo>
                  <a:pt x="2084" y="1703"/>
                  <a:pt x="1691" y="2096"/>
                  <a:pt x="1203" y="2096"/>
                </a:cubicBezTo>
                <a:cubicBezTo>
                  <a:pt x="714" y="2096"/>
                  <a:pt x="321" y="1703"/>
                  <a:pt x="321" y="1227"/>
                </a:cubicBezTo>
                <a:cubicBezTo>
                  <a:pt x="321" y="727"/>
                  <a:pt x="726" y="346"/>
                  <a:pt x="1203" y="346"/>
                </a:cubicBezTo>
                <a:close/>
                <a:moveTo>
                  <a:pt x="1203" y="1"/>
                </a:moveTo>
                <a:cubicBezTo>
                  <a:pt x="536" y="1"/>
                  <a:pt x="0" y="536"/>
                  <a:pt x="0" y="1203"/>
                </a:cubicBezTo>
                <a:cubicBezTo>
                  <a:pt x="0" y="1882"/>
                  <a:pt x="536" y="2418"/>
                  <a:pt x="1203" y="2418"/>
                </a:cubicBezTo>
                <a:cubicBezTo>
                  <a:pt x="1869" y="2418"/>
                  <a:pt x="2405" y="1882"/>
                  <a:pt x="2405" y="1203"/>
                </a:cubicBezTo>
                <a:cubicBezTo>
                  <a:pt x="2405" y="548"/>
                  <a:pt x="1869" y="1"/>
                  <a:pt x="1203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defTabSz="1219017"/>
            <a:endParaRPr sz="2400">
              <a:solidFill>
                <a:srgbClr val="000000"/>
              </a:solidFill>
              <a:latin typeface="Montserrat Light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2D725A-0A86-BA2E-0F87-63CB17427C79}"/>
              </a:ext>
            </a:extLst>
          </p:cNvPr>
          <p:cNvSpPr/>
          <p:nvPr/>
        </p:nvSpPr>
        <p:spPr>
          <a:xfrm>
            <a:off x="4789664" y="117541"/>
            <a:ext cx="2099422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Super 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Proprietario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ED9B91-C295-DB96-18B5-E64B3EEC9481}"/>
              </a:ext>
            </a:extLst>
          </p:cNvPr>
          <p:cNvSpPr/>
          <p:nvPr/>
        </p:nvSpPr>
        <p:spPr>
          <a:xfrm>
            <a:off x="2413603" y="1668124"/>
            <a:ext cx="2436002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Marketer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3C92546-CA96-D146-2BD7-BA55A60E3881}"/>
              </a:ext>
            </a:extLst>
          </p:cNvPr>
          <p:cNvSpPr/>
          <p:nvPr/>
        </p:nvSpPr>
        <p:spPr>
          <a:xfrm>
            <a:off x="5783406" y="1681157"/>
            <a:ext cx="345558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Media Manager Senior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A6F7402-5ECC-B5BA-963F-67AB6B073061}"/>
              </a:ext>
            </a:extLst>
          </p:cNvPr>
          <p:cNvCxnSpPr>
            <a:cxnSpLocks/>
          </p:cNvCxnSpPr>
          <p:nvPr/>
        </p:nvCxnSpPr>
        <p:spPr>
          <a:xfrm flipH="1">
            <a:off x="4444680" y="1228346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D12D156-C9C1-A046-6F9F-E20F1B6276BF}"/>
              </a:ext>
            </a:extLst>
          </p:cNvPr>
          <p:cNvCxnSpPr>
            <a:cxnSpLocks/>
          </p:cNvCxnSpPr>
          <p:nvPr/>
        </p:nvCxnSpPr>
        <p:spPr>
          <a:xfrm>
            <a:off x="6320247" y="1181495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3E7C87F-7950-C534-F811-4DB247EE7995}"/>
              </a:ext>
            </a:extLst>
          </p:cNvPr>
          <p:cNvCxnSpPr>
            <a:cxnSpLocks/>
          </p:cNvCxnSpPr>
          <p:nvPr/>
        </p:nvCxnSpPr>
        <p:spPr>
          <a:xfrm>
            <a:off x="8054697" y="2487330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33008BFF-6B87-E710-C378-2E5DE41E5458}"/>
              </a:ext>
            </a:extLst>
          </p:cNvPr>
          <p:cNvSpPr/>
          <p:nvPr/>
        </p:nvSpPr>
        <p:spPr>
          <a:xfrm>
            <a:off x="8336724" y="3004355"/>
            <a:ext cx="18045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BB094F4-6AB6-641A-BC4E-4716D3C01F78}"/>
              </a:ext>
            </a:extLst>
          </p:cNvPr>
          <p:cNvCxnSpPr>
            <a:cxnSpLocks/>
          </p:cNvCxnSpPr>
          <p:nvPr/>
        </p:nvCxnSpPr>
        <p:spPr>
          <a:xfrm flipH="1">
            <a:off x="6800830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3">
            <a:extLst>
              <a:ext uri="{FF2B5EF4-FFF2-40B4-BE49-F238E27FC236}">
                <a16:creationId xmlns:a16="http://schemas.microsoft.com/office/drawing/2014/main" id="{43279FCB-0AA8-6C6E-F90D-54957F50CAB1}"/>
              </a:ext>
            </a:extLst>
          </p:cNvPr>
          <p:cNvSpPr/>
          <p:nvPr/>
        </p:nvSpPr>
        <p:spPr>
          <a:xfrm>
            <a:off x="5564860" y="2933290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Graphics Designer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EAF7259-6E2F-17EC-8B6C-F9733A07ADF9}"/>
              </a:ext>
            </a:extLst>
          </p:cNvPr>
          <p:cNvCxnSpPr>
            <a:cxnSpLocks/>
          </p:cNvCxnSpPr>
          <p:nvPr/>
        </p:nvCxnSpPr>
        <p:spPr>
          <a:xfrm>
            <a:off x="7940879" y="2584642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990D41D-7699-B0E2-7D7E-742F4F8104E4}"/>
              </a:ext>
            </a:extLst>
          </p:cNvPr>
          <p:cNvCxnSpPr>
            <a:cxnSpLocks/>
          </p:cNvCxnSpPr>
          <p:nvPr/>
        </p:nvCxnSpPr>
        <p:spPr>
          <a:xfrm>
            <a:off x="9911067" y="3373687"/>
            <a:ext cx="355677" cy="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">
            <a:extLst>
              <a:ext uri="{FF2B5EF4-FFF2-40B4-BE49-F238E27FC236}">
                <a16:creationId xmlns:a16="http://schemas.microsoft.com/office/drawing/2014/main" id="{8012183F-9BDF-43DD-C937-EE42AED67680}"/>
              </a:ext>
            </a:extLst>
          </p:cNvPr>
          <p:cNvSpPr/>
          <p:nvPr/>
        </p:nvSpPr>
        <p:spPr>
          <a:xfrm>
            <a:off x="10088905" y="3032686"/>
            <a:ext cx="18045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</a:t>
            </a: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5A7B6C2A-4BA3-BC5E-B010-0F6369006735}"/>
              </a:ext>
            </a:extLst>
          </p:cNvPr>
          <p:cNvSpPr/>
          <p:nvPr/>
        </p:nvSpPr>
        <p:spPr>
          <a:xfrm>
            <a:off x="6818727" y="4019194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Produttore Video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B4CBBA0-F7A6-4D04-BDE7-5E86448C39EC}"/>
              </a:ext>
            </a:extLst>
          </p:cNvPr>
          <p:cNvCxnSpPr>
            <a:cxnSpLocks/>
          </p:cNvCxnSpPr>
          <p:nvPr/>
        </p:nvCxnSpPr>
        <p:spPr>
          <a:xfrm>
            <a:off x="7940879" y="4757858"/>
            <a:ext cx="0" cy="65771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FB771AD0-1A26-5FB7-F421-BA4861AF0A52}"/>
              </a:ext>
            </a:extLst>
          </p:cNvPr>
          <p:cNvSpPr/>
          <p:nvPr/>
        </p:nvSpPr>
        <p:spPr>
          <a:xfrm>
            <a:off x="6506020" y="5414191"/>
            <a:ext cx="2822550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Videomaker/montatore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E889ED8-094D-61C6-9D3C-B9F3C9CC6461}"/>
              </a:ext>
            </a:extLst>
          </p:cNvPr>
          <p:cNvCxnSpPr>
            <a:cxnSpLocks/>
          </p:cNvCxnSpPr>
          <p:nvPr/>
        </p:nvCxnSpPr>
        <p:spPr>
          <a:xfrm>
            <a:off x="3666980" y="2503301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89753A8-B8E7-BECD-A0FE-23DBAF0A9781}"/>
              </a:ext>
            </a:extLst>
          </p:cNvPr>
          <p:cNvCxnSpPr>
            <a:cxnSpLocks/>
          </p:cNvCxnSpPr>
          <p:nvPr/>
        </p:nvCxnSpPr>
        <p:spPr>
          <a:xfrm flipH="1">
            <a:off x="2413603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3">
            <a:extLst>
              <a:ext uri="{FF2B5EF4-FFF2-40B4-BE49-F238E27FC236}">
                <a16:creationId xmlns:a16="http://schemas.microsoft.com/office/drawing/2014/main" id="{F6C8BA33-0289-5226-E5D8-A1B5E4636F01}"/>
              </a:ext>
            </a:extLst>
          </p:cNvPr>
          <p:cNvSpPr/>
          <p:nvPr/>
        </p:nvSpPr>
        <p:spPr>
          <a:xfrm>
            <a:off x="3529578" y="2940462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EAC7E993-FD6E-D394-7CAA-A7B7A086C03B}"/>
              </a:ext>
            </a:extLst>
          </p:cNvPr>
          <p:cNvSpPr/>
          <p:nvPr/>
        </p:nvSpPr>
        <p:spPr>
          <a:xfrm>
            <a:off x="1213247" y="2932586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F983029-A626-D45C-4979-5F1F3DB0B52D}"/>
              </a:ext>
            </a:extLst>
          </p:cNvPr>
          <p:cNvCxnSpPr>
            <a:cxnSpLocks/>
          </p:cNvCxnSpPr>
          <p:nvPr/>
        </p:nvCxnSpPr>
        <p:spPr>
          <a:xfrm>
            <a:off x="3529578" y="2599695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>
            <a:extLst>
              <a:ext uri="{FF2B5EF4-FFF2-40B4-BE49-F238E27FC236}">
                <a16:creationId xmlns:a16="http://schemas.microsoft.com/office/drawing/2014/main" id="{A3497B12-988D-869B-A18C-9E8AA1E1544E}"/>
              </a:ext>
            </a:extLst>
          </p:cNvPr>
          <p:cNvSpPr/>
          <p:nvPr/>
        </p:nvSpPr>
        <p:spPr>
          <a:xfrm>
            <a:off x="2414343" y="4113788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0146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424160" y="60960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Organico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137447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571837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240;p73">
            <a:extLst>
              <a:ext uri="{FF2B5EF4-FFF2-40B4-BE49-F238E27FC236}">
                <a16:creationId xmlns:a16="http://schemas.microsoft.com/office/drawing/2014/main" id="{504DA9DD-1148-DD21-829D-97E14460D6AD}"/>
              </a:ext>
            </a:extLst>
          </p:cNvPr>
          <p:cNvSpPr/>
          <p:nvPr/>
        </p:nvSpPr>
        <p:spPr>
          <a:xfrm>
            <a:off x="5532590" y="853754"/>
            <a:ext cx="613570" cy="616631"/>
          </a:xfrm>
          <a:custGeom>
            <a:avLst/>
            <a:gdLst/>
            <a:ahLst/>
            <a:cxnLst/>
            <a:rect l="l" t="t" r="r" b="b"/>
            <a:pathLst>
              <a:path w="2406" h="2418" extrusionOk="0">
                <a:moveTo>
                  <a:pt x="1203" y="346"/>
                </a:moveTo>
                <a:cubicBezTo>
                  <a:pt x="1679" y="346"/>
                  <a:pt x="2084" y="751"/>
                  <a:pt x="2084" y="1227"/>
                </a:cubicBezTo>
                <a:cubicBezTo>
                  <a:pt x="2084" y="1703"/>
                  <a:pt x="1691" y="2096"/>
                  <a:pt x="1203" y="2096"/>
                </a:cubicBezTo>
                <a:cubicBezTo>
                  <a:pt x="714" y="2096"/>
                  <a:pt x="321" y="1703"/>
                  <a:pt x="321" y="1227"/>
                </a:cubicBezTo>
                <a:cubicBezTo>
                  <a:pt x="321" y="727"/>
                  <a:pt x="726" y="346"/>
                  <a:pt x="1203" y="346"/>
                </a:cubicBezTo>
                <a:close/>
                <a:moveTo>
                  <a:pt x="1203" y="1"/>
                </a:moveTo>
                <a:cubicBezTo>
                  <a:pt x="536" y="1"/>
                  <a:pt x="0" y="536"/>
                  <a:pt x="0" y="1203"/>
                </a:cubicBezTo>
                <a:cubicBezTo>
                  <a:pt x="0" y="1882"/>
                  <a:pt x="536" y="2418"/>
                  <a:pt x="1203" y="2418"/>
                </a:cubicBezTo>
                <a:cubicBezTo>
                  <a:pt x="1869" y="2418"/>
                  <a:pt x="2405" y="1882"/>
                  <a:pt x="2405" y="1203"/>
                </a:cubicBezTo>
                <a:cubicBezTo>
                  <a:pt x="2405" y="548"/>
                  <a:pt x="1869" y="1"/>
                  <a:pt x="1203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defTabSz="1219017"/>
            <a:endParaRPr sz="2400">
              <a:solidFill>
                <a:srgbClr val="000000"/>
              </a:solidFill>
              <a:latin typeface="Montserrat Light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2D725A-0A86-BA2E-0F87-63CB17427C79}"/>
              </a:ext>
            </a:extLst>
          </p:cNvPr>
          <p:cNvSpPr/>
          <p:nvPr/>
        </p:nvSpPr>
        <p:spPr>
          <a:xfrm>
            <a:off x="4789664" y="441509"/>
            <a:ext cx="2099422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Proprietario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ED9B91-C295-DB96-18B5-E64B3EEC9481}"/>
              </a:ext>
            </a:extLst>
          </p:cNvPr>
          <p:cNvSpPr/>
          <p:nvPr/>
        </p:nvSpPr>
        <p:spPr>
          <a:xfrm>
            <a:off x="1426419" y="1654984"/>
            <a:ext cx="3534191" cy="17851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Marketer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Esperto in comunicazione digital capace di fronteggiare le sfide dei nuovi rapporti tra aziende e consumatori.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occupa dell’influencer marketing</a:t>
            </a:r>
            <a:endParaRPr lang="it-IT" sz="14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it-IT" dirty="0"/>
            </a:b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3C92546-CA96-D146-2BD7-BA55A60E3881}"/>
              </a:ext>
            </a:extLst>
          </p:cNvPr>
          <p:cNvSpPr/>
          <p:nvPr/>
        </p:nvSpPr>
        <p:spPr>
          <a:xfrm>
            <a:off x="6272900" y="1630435"/>
            <a:ext cx="4242700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Media Manager Senior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pagine aziendali, stabilisce i canali da attivare, crea e gestisce una community di fan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A6F7402-5ECC-B5BA-963F-67AB6B073061}"/>
              </a:ext>
            </a:extLst>
          </p:cNvPr>
          <p:cNvCxnSpPr>
            <a:cxnSpLocks/>
          </p:cNvCxnSpPr>
          <p:nvPr/>
        </p:nvCxnSpPr>
        <p:spPr>
          <a:xfrm flipH="1">
            <a:off x="4444680" y="1228346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D12D156-C9C1-A046-6F9F-E20F1B6276BF}"/>
              </a:ext>
            </a:extLst>
          </p:cNvPr>
          <p:cNvCxnSpPr>
            <a:cxnSpLocks/>
          </p:cNvCxnSpPr>
          <p:nvPr/>
        </p:nvCxnSpPr>
        <p:spPr>
          <a:xfrm>
            <a:off x="6320247" y="1181495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3E7C87F-7950-C534-F811-4DB247EE7995}"/>
              </a:ext>
            </a:extLst>
          </p:cNvPr>
          <p:cNvCxnSpPr>
            <a:cxnSpLocks/>
          </p:cNvCxnSpPr>
          <p:nvPr/>
        </p:nvCxnSpPr>
        <p:spPr>
          <a:xfrm>
            <a:off x="8054697" y="2487330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33008BFF-6B87-E710-C378-2E5DE41E5458}"/>
              </a:ext>
            </a:extLst>
          </p:cNvPr>
          <p:cNvSpPr/>
          <p:nvPr/>
        </p:nvSpPr>
        <p:spPr>
          <a:xfrm>
            <a:off x="8118720" y="3004355"/>
            <a:ext cx="2022542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Junior/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copywriter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slogan, testi pubblicitari in inglese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BB094F4-6AB6-641A-BC4E-4716D3C01F78}"/>
              </a:ext>
            </a:extLst>
          </p:cNvPr>
          <p:cNvCxnSpPr>
            <a:cxnSpLocks/>
          </p:cNvCxnSpPr>
          <p:nvPr/>
        </p:nvCxnSpPr>
        <p:spPr>
          <a:xfrm flipH="1">
            <a:off x="6800830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3">
            <a:extLst>
              <a:ext uri="{FF2B5EF4-FFF2-40B4-BE49-F238E27FC236}">
                <a16:creationId xmlns:a16="http://schemas.microsoft.com/office/drawing/2014/main" id="{43279FCB-0AA8-6C6E-F90D-54957F50CAB1}"/>
              </a:ext>
            </a:extLst>
          </p:cNvPr>
          <p:cNvSpPr/>
          <p:nvPr/>
        </p:nvSpPr>
        <p:spPr>
          <a:xfrm>
            <a:off x="5564860" y="2933290"/>
            <a:ext cx="2197137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Graphics Designer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Responsabile della creazione dei contenuti grafici statici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EAF7259-6E2F-17EC-8B6C-F9733A07ADF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40879" y="2584642"/>
            <a:ext cx="0" cy="1665847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990D41D-7699-B0E2-7D7E-742F4F8104E4}"/>
              </a:ext>
            </a:extLst>
          </p:cNvPr>
          <p:cNvCxnSpPr>
            <a:cxnSpLocks/>
          </p:cNvCxnSpPr>
          <p:nvPr/>
        </p:nvCxnSpPr>
        <p:spPr>
          <a:xfrm>
            <a:off x="9911066" y="3216895"/>
            <a:ext cx="355677" cy="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">
            <a:extLst>
              <a:ext uri="{FF2B5EF4-FFF2-40B4-BE49-F238E27FC236}">
                <a16:creationId xmlns:a16="http://schemas.microsoft.com/office/drawing/2014/main" id="{8012183F-9BDF-43DD-C937-EE42AED67680}"/>
              </a:ext>
            </a:extLst>
          </p:cNvPr>
          <p:cNvSpPr/>
          <p:nvPr/>
        </p:nvSpPr>
        <p:spPr>
          <a:xfrm>
            <a:off x="10088904" y="2993675"/>
            <a:ext cx="2052830" cy="135421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Junior/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copywriter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slogan, testi pubblicitari in italiano</a:t>
            </a:r>
          </a:p>
          <a:p>
            <a:pPr algn="ctr"/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5A7B6C2A-4BA3-BC5E-B010-0F6369006735}"/>
              </a:ext>
            </a:extLst>
          </p:cNvPr>
          <p:cNvSpPr/>
          <p:nvPr/>
        </p:nvSpPr>
        <p:spPr>
          <a:xfrm>
            <a:off x="6842310" y="4250489"/>
            <a:ext cx="2197137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Produttore Video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B4CBBA0-F7A6-4D04-BDE7-5E86448C39EC}"/>
              </a:ext>
            </a:extLst>
          </p:cNvPr>
          <p:cNvCxnSpPr>
            <a:cxnSpLocks/>
          </p:cNvCxnSpPr>
          <p:nvPr/>
        </p:nvCxnSpPr>
        <p:spPr>
          <a:xfrm>
            <a:off x="7940879" y="4713959"/>
            <a:ext cx="0" cy="44996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FB771AD0-1A26-5FB7-F421-BA4861AF0A52}"/>
              </a:ext>
            </a:extLst>
          </p:cNvPr>
          <p:cNvSpPr/>
          <p:nvPr/>
        </p:nvSpPr>
        <p:spPr>
          <a:xfrm>
            <a:off x="6506020" y="5227565"/>
            <a:ext cx="2822550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Videomaker/montatore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E889ED8-094D-61C6-9D3C-B9F3C9CC6461}"/>
              </a:ext>
            </a:extLst>
          </p:cNvPr>
          <p:cNvCxnSpPr>
            <a:cxnSpLocks/>
          </p:cNvCxnSpPr>
          <p:nvPr/>
        </p:nvCxnSpPr>
        <p:spPr>
          <a:xfrm>
            <a:off x="3233554" y="2991839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89753A8-B8E7-BECD-A0FE-23DBAF0A9781}"/>
              </a:ext>
            </a:extLst>
          </p:cNvPr>
          <p:cNvCxnSpPr>
            <a:cxnSpLocks/>
          </p:cNvCxnSpPr>
          <p:nvPr/>
        </p:nvCxnSpPr>
        <p:spPr>
          <a:xfrm flipH="1">
            <a:off x="1980177" y="2972251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3">
            <a:extLst>
              <a:ext uri="{FF2B5EF4-FFF2-40B4-BE49-F238E27FC236}">
                <a16:creationId xmlns:a16="http://schemas.microsoft.com/office/drawing/2014/main" id="{F6C8BA33-0289-5226-E5D8-A1B5E4636F01}"/>
              </a:ext>
            </a:extLst>
          </p:cNvPr>
          <p:cNvSpPr/>
          <p:nvPr/>
        </p:nvSpPr>
        <p:spPr>
          <a:xfrm>
            <a:off x="3096152" y="3429000"/>
            <a:ext cx="2197137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Messaggi pubblici e privati in italiano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EAC7E993-FD6E-D394-7CAA-A7B7A086C03B}"/>
              </a:ext>
            </a:extLst>
          </p:cNvPr>
          <p:cNvSpPr/>
          <p:nvPr/>
        </p:nvSpPr>
        <p:spPr>
          <a:xfrm>
            <a:off x="779821" y="3421124"/>
            <a:ext cx="2197137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Messaggi pubblici e privati in inglese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981D210-7288-355F-DFF3-F379EFF1B66D}"/>
              </a:ext>
            </a:extLst>
          </p:cNvPr>
          <p:cNvCxnSpPr>
            <a:cxnSpLocks/>
          </p:cNvCxnSpPr>
          <p:nvPr/>
        </p:nvCxnSpPr>
        <p:spPr>
          <a:xfrm>
            <a:off x="3095412" y="3199866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E954A52B-8712-3D4F-157A-755815C71AF8}"/>
              </a:ext>
            </a:extLst>
          </p:cNvPr>
          <p:cNvSpPr/>
          <p:nvPr/>
        </p:nvSpPr>
        <p:spPr>
          <a:xfrm>
            <a:off x="1980177" y="4713959"/>
            <a:ext cx="2197137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</a:p>
          <a:p>
            <a:pPr algn="ctr"/>
            <a:r>
              <a:rPr lang="it-IT" sz="1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 dei dati tramite Hootsuite</a:t>
            </a:r>
          </a:p>
        </p:txBody>
      </p:sp>
    </p:spTree>
    <p:extLst>
      <p:ext uri="{BB962C8B-B14F-4D97-AF65-F5344CB8AC3E}">
        <p14:creationId xmlns:p14="http://schemas.microsoft.com/office/powerpoint/2010/main" val="33155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D7F1C-7149-4D85-95D5-18171DDDCC4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7AF3E81-2149-4E87-B835-D25F001F6477}"/>
              </a:ext>
            </a:extLst>
          </p:cNvPr>
          <p:cNvSpPr txBox="1">
            <a:spLocks/>
          </p:cNvSpPr>
          <p:nvPr/>
        </p:nvSpPr>
        <p:spPr>
          <a:xfrm>
            <a:off x="618005" y="3116943"/>
            <a:ext cx="4289275" cy="624115"/>
          </a:xfrm>
          <a:prstGeom prst="rect">
            <a:avLst/>
          </a:prstGeom>
          <a:solidFill>
            <a:srgbClr val="A26539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Strategia</a:t>
            </a: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Social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Segnaposto immagine 15">
            <a:extLst>
              <a:ext uri="{FF2B5EF4-FFF2-40B4-BE49-F238E27FC236}">
                <a16:creationId xmlns:a16="http://schemas.microsoft.com/office/drawing/2014/main" id="{E2D66A79-D87A-6739-59E5-DF6C0304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r="10397"/>
          <a:stretch>
            <a:fillRect/>
          </a:stretch>
        </p:blipFill>
        <p:spPr>
          <a:xfrm>
            <a:off x="7778945" y="1704976"/>
            <a:ext cx="2863495" cy="6026396"/>
          </a:xfrm>
          <a:custGeom>
            <a:avLst/>
            <a:gdLst>
              <a:gd name="connsiteX0" fmla="*/ 224221 w 1688156"/>
              <a:gd name="connsiteY0" fmla="*/ 0 h 3552825"/>
              <a:gd name="connsiteX1" fmla="*/ 1463935 w 1688156"/>
              <a:gd name="connsiteY1" fmla="*/ 0 h 3552825"/>
              <a:gd name="connsiteX2" fmla="*/ 1688156 w 1688156"/>
              <a:gd name="connsiteY2" fmla="*/ 224221 h 3552825"/>
              <a:gd name="connsiteX3" fmla="*/ 1688156 w 1688156"/>
              <a:gd name="connsiteY3" fmla="*/ 3328604 h 3552825"/>
              <a:gd name="connsiteX4" fmla="*/ 1463935 w 1688156"/>
              <a:gd name="connsiteY4" fmla="*/ 3552825 h 3552825"/>
              <a:gd name="connsiteX5" fmla="*/ 224221 w 1688156"/>
              <a:gd name="connsiteY5" fmla="*/ 3552825 h 3552825"/>
              <a:gd name="connsiteX6" fmla="*/ 0 w 1688156"/>
              <a:gd name="connsiteY6" fmla="*/ 3328604 h 3552825"/>
              <a:gd name="connsiteX7" fmla="*/ 0 w 1688156"/>
              <a:gd name="connsiteY7" fmla="*/ 224221 h 3552825"/>
              <a:gd name="connsiteX8" fmla="*/ 224221 w 1688156"/>
              <a:gd name="connsiteY8" fmla="*/ 0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156" h="3552825">
                <a:moveTo>
                  <a:pt x="224221" y="0"/>
                </a:moveTo>
                <a:lnTo>
                  <a:pt x="1463935" y="0"/>
                </a:lnTo>
                <a:cubicBezTo>
                  <a:pt x="1587769" y="0"/>
                  <a:pt x="1688156" y="100387"/>
                  <a:pt x="1688156" y="224221"/>
                </a:cubicBezTo>
                <a:lnTo>
                  <a:pt x="1688156" y="3328604"/>
                </a:lnTo>
                <a:cubicBezTo>
                  <a:pt x="1688156" y="3452438"/>
                  <a:pt x="1587769" y="3552825"/>
                  <a:pt x="1463935" y="3552825"/>
                </a:cubicBezTo>
                <a:lnTo>
                  <a:pt x="224221" y="3552825"/>
                </a:lnTo>
                <a:cubicBezTo>
                  <a:pt x="100387" y="3552825"/>
                  <a:pt x="0" y="3452438"/>
                  <a:pt x="0" y="3328604"/>
                </a:cubicBezTo>
                <a:lnTo>
                  <a:pt x="0" y="224221"/>
                </a:lnTo>
                <a:cubicBezTo>
                  <a:pt x="0" y="100387"/>
                  <a:pt x="100387" y="0"/>
                  <a:pt x="224221" y="0"/>
                </a:cubicBezTo>
                <a:close/>
              </a:path>
            </a:pathLst>
          </a:cu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553F2D-5B61-3F11-2002-0008648E5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95" y="1638300"/>
            <a:ext cx="3020449" cy="60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66624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Funnel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202471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3748336B-2A46-6BA5-7C9E-9CA99AC53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260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1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66624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202471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3748336B-2A46-6BA5-7C9E-9CA99AC53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68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300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1495</Words>
  <Application>Microsoft Office PowerPoint</Application>
  <PresentationFormat>Widescreen</PresentationFormat>
  <Paragraphs>326</Paragraphs>
  <Slides>22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Arial</vt:lpstr>
      <vt:lpstr>Baby Salmon Script</vt:lpstr>
      <vt:lpstr>Calibri</vt:lpstr>
      <vt:lpstr>Jaceline</vt:lpstr>
      <vt:lpstr>Lato</vt:lpstr>
      <vt:lpstr>Liberation Serif</vt:lpstr>
      <vt:lpstr>Montserrat Light</vt:lpstr>
      <vt:lpstr>Open Sans</vt:lpstr>
      <vt:lpstr>Playfair Display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Francesca Micheletti</cp:lastModifiedBy>
  <cp:revision>158</cp:revision>
  <dcterms:created xsi:type="dcterms:W3CDTF">2019-01-14T06:35:35Z</dcterms:created>
  <dcterms:modified xsi:type="dcterms:W3CDTF">2022-11-18T13:16:22Z</dcterms:modified>
</cp:coreProperties>
</file>