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72" r:id="rId4"/>
    <p:sldId id="257" r:id="rId5"/>
    <p:sldId id="258" r:id="rId6"/>
    <p:sldId id="259" r:id="rId7"/>
    <p:sldId id="260" r:id="rId8"/>
    <p:sldId id="261" r:id="rId9"/>
    <p:sldId id="263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64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04BBF-14CF-4CF2-BFA6-177B195F1BC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51E8EEE-403F-4CFA-A33B-9A30999F6D81}">
      <dgm:prSet phldrT="[文字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5">
            <a:alpha val="50000"/>
          </a:schemeClr>
        </a:solidFill>
        <a:ln>
          <a:noFill/>
        </a:ln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S(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背景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0DFD40-4FBC-4A8B-A02B-FF4B8C04400A}" type="parTrans" cxnId="{42C38E48-BB10-4FD7-8301-FBD515AB409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992EC9-12E0-4CC0-979D-5E38DA9632F3}" type="sibTrans" cxnId="{42C38E48-BB10-4FD7-8301-FBD515AB409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91C597-CD8D-4C44-A297-4B976CC58265}">
      <dgm:prSet phldrT="[文字]" custT="1"/>
      <dgm:spPr/>
      <dgm:t>
        <a:bodyPr/>
        <a:lstStyle/>
        <a:p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在數據班進修接下來準備求職</a:t>
          </a:r>
        </a:p>
      </dgm:t>
    </dgm:pt>
    <dgm:pt modelId="{01EC56EB-1EC6-4781-83D5-680DA71C8077}" type="parTrans" cxnId="{AFDDA3C9-1DB4-4FCF-9428-D89B2E747D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27C94C-F340-4931-8E2F-084875A64DF5}" type="sibTrans" cxnId="{AFDDA3C9-1DB4-4FCF-9428-D89B2E747D6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4B0405-E0B9-439F-A070-B8E41D867B2E}">
      <dgm:prSet phldrT="[文字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>
            <a:alpha val="50000"/>
          </a:schemeClr>
        </a:solidFill>
        <a:ln>
          <a:noFill/>
        </a:ln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C(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衝突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643FBA9-31C9-48CC-9828-DA95B7AFD9F2}" type="parTrans" cxnId="{60E683D4-5F27-40DD-8756-4B6EDA7212D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CD2A0E-641D-45BC-A9DA-E40DFE7D6A79}" type="sibTrans" cxnId="{60E683D4-5F27-40DD-8756-4B6EDA7212D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4612A6-3FC6-4200-A8D7-4EF2B3FA03FC}">
      <dgm:prSet phldrT="[文字]" custT="1"/>
      <dgm:spPr/>
      <dgm:t>
        <a:bodyPr/>
        <a:lstStyle/>
        <a:p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不知道自己具體的求職職位與產業</a:t>
          </a:r>
        </a:p>
      </dgm:t>
    </dgm:pt>
    <dgm:pt modelId="{71F08E4B-DAC7-4D11-8CEC-097D46084D5F}" type="parTrans" cxnId="{2CCCF5DB-55E0-47F0-ADF8-133F7A99FAE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80A6C0-C0CA-46E2-9DFB-97E50B530F82}" type="sibTrans" cxnId="{2CCCF5DB-55E0-47F0-ADF8-133F7A99FAE0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537E274-8010-47DE-AD38-4704C1F45ED0}">
      <dgm:prSet phldrT="[文字]" custT="1"/>
      <dgm:spPr/>
      <dgm:t>
        <a:bodyPr/>
        <a:lstStyle/>
        <a:p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網路上資訊太多，沒有大量精力時間海投</a:t>
          </a:r>
        </a:p>
      </dgm:t>
    </dgm:pt>
    <dgm:pt modelId="{8D563444-4DE4-4115-A862-127DAB598BA3}" type="parTrans" cxnId="{0B9D9CDC-D5D4-4B4A-9F1F-5794897F1FC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FA7370E-0D93-4035-A58C-665F4573F056}" type="sibTrans" cxnId="{0B9D9CDC-D5D4-4B4A-9F1F-5794897F1FC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4E9372-69FE-4466-8B76-E43DB3BF7F11}">
      <dgm:prSet phldrT="[文字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Q(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問題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2CECA5-0A5B-46EA-B140-EBE04A8A1934}" type="parTrans" cxnId="{0446BB59-F4E9-4E31-AF97-B0FF2C5A50E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64F56C-F9F9-4C51-B9E5-C32A61E8B357}" type="sibTrans" cxnId="{0446BB59-F4E9-4E31-AF97-B0FF2C5A50E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D1A08C-108E-4A68-81D5-DFBACCC23BF0}">
      <dgm:prSet phldrT="[文字]" custT="1"/>
      <dgm:spPr/>
      <dgm:t>
        <a:bodyPr/>
        <a:lstStyle/>
        <a:p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多張互動式視覺化圖表，提供上述問題所需資訊</a:t>
          </a:r>
        </a:p>
      </dgm:t>
    </dgm:pt>
    <dgm:pt modelId="{B776AD08-A6E7-4130-B852-4C06616A03A0}" type="parTrans" cxnId="{410E2CE4-8B44-41C0-9691-6AFAE547507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0792F1-8520-4628-A8E7-4D01DC8788B0}" type="sibTrans" cxnId="{410E2CE4-8B44-41C0-9691-6AFAE547507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636BAB-B7A0-4ADF-8EFD-40E23114274E}">
      <dgm:prSet phldrT="[文字]" custT="1"/>
      <dgm:spPr/>
      <dgm:t>
        <a:bodyPr/>
        <a:lstStyle/>
        <a:p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API-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網站呈現內嵌圖表，建議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與自身條件比對，列出需要加強技能</a:t>
          </a:r>
        </a:p>
      </dgm:t>
    </dgm:pt>
    <dgm:pt modelId="{B012635C-CB46-4C97-9182-C1E5FDC2FB13}" type="parTrans" cxnId="{0907D580-6AF2-4BB1-B54D-46C6ADCC1C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8F40D5-8289-4890-B70F-44B80DEF8AD2}" type="sibTrans" cxnId="{0907D580-6AF2-4BB1-B54D-46C6ADCC1C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88536B0-3CCC-430D-8114-AF8D145FC654}">
      <dgm:prSet phldrT="[文字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6">
            <a:alpha val="50000"/>
          </a:schemeClr>
        </a:solidFill>
        <a:ln>
          <a:noFill/>
        </a:ln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A(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方案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3505A7-EE5C-43F0-BF1C-BDCD96B87037}" type="parTrans" cxnId="{61A5B359-1AE5-4FAE-B1D5-C02EFCBCF30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911B97-97EE-4A73-A7A0-03F3D0C3DD36}" type="sibTrans" cxnId="{61A5B359-1AE5-4FAE-B1D5-C02EFCBCF30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4A5FD5-CEB3-49FB-A821-786E203908E9}">
      <dgm:prSet phldrT="[文字]" custT="1"/>
      <dgm:spPr/>
      <dgm:t>
        <a:bodyPr/>
        <a:lstStyle/>
        <a:p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如何了解所需技能</a:t>
          </a:r>
        </a:p>
      </dgm:t>
    </dgm:pt>
    <dgm:pt modelId="{B94B4053-3545-43FD-9DB1-C9B67A4986CE}" type="parTrans" cxnId="{41AA49A0-E8B4-4CA3-AE14-25840EE0D26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25E169-A9FA-4402-8F80-4085C317BA4D}" type="sibTrans" cxnId="{41AA49A0-E8B4-4CA3-AE14-25840EE0D26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E2929D-750F-4898-B3D4-37A1C652DD95}">
      <dgm:prSet phldrT="[文字]" phldr="1" custT="1"/>
      <dgm:spPr/>
      <dgm:t>
        <a:bodyPr/>
        <a:lstStyle/>
        <a:p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B1D779-B389-4E46-B23F-79F1A5C1817D}" type="sibTrans" cxnId="{7B1E6AAB-C607-4764-B434-BAD271AD8C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76D34C-5BB0-41EF-A818-F7C002E4BA3D}" type="parTrans" cxnId="{7B1E6AAB-C607-4764-B434-BAD271AD8C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15167B-56F1-4837-BB10-023E381922C0}">
      <dgm:prSet phldrT="[文字]" custT="1"/>
      <dgm:spPr/>
      <dgm:t>
        <a:bodyPr/>
        <a:lstStyle/>
        <a:p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了解公司部門成長周期跟氛圍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數據源無法產生信效度</a:t>
          </a:r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C703F7D-A905-4813-8688-FEBAB99CA2E5}" type="parTrans" cxnId="{747DD17A-6762-41DA-812A-A89F045B7F78}">
      <dgm:prSet/>
      <dgm:spPr/>
      <dgm:t>
        <a:bodyPr/>
        <a:lstStyle/>
        <a:p>
          <a:endParaRPr lang="zh-TW" altLang="en-US"/>
        </a:p>
      </dgm:t>
    </dgm:pt>
    <dgm:pt modelId="{16D45393-9BFB-46B6-B2FB-89D3C19A9D15}" type="sibTrans" cxnId="{747DD17A-6762-41DA-812A-A89F045B7F78}">
      <dgm:prSet/>
      <dgm:spPr/>
      <dgm:t>
        <a:bodyPr/>
        <a:lstStyle/>
        <a:p>
          <a:endParaRPr lang="zh-TW" altLang="en-US"/>
        </a:p>
      </dgm:t>
    </dgm:pt>
    <dgm:pt modelId="{2D441540-95AC-49DF-A379-64CBD15DED7B}">
      <dgm:prSet phldrT="[文字]" custT="1"/>
      <dgm:spPr/>
      <dgm:t>
        <a:bodyPr/>
        <a:lstStyle/>
        <a:p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了解各職位發展趨勢</a:t>
          </a:r>
        </a:p>
      </dgm:t>
    </dgm:pt>
    <dgm:pt modelId="{2CD72783-845A-4C26-BE12-AAF2D8142EA2}" type="parTrans" cxnId="{5F86EC33-C4A9-47C7-8A7F-2FCB21513244}">
      <dgm:prSet/>
      <dgm:spPr/>
      <dgm:t>
        <a:bodyPr/>
        <a:lstStyle/>
        <a:p>
          <a:endParaRPr lang="zh-TW" altLang="en-US"/>
        </a:p>
      </dgm:t>
    </dgm:pt>
    <dgm:pt modelId="{643AE4DA-0FED-4A11-9359-D9ED09C2F1F2}" type="sibTrans" cxnId="{5F86EC33-C4A9-47C7-8A7F-2FCB21513244}">
      <dgm:prSet/>
      <dgm:spPr/>
      <dgm:t>
        <a:bodyPr/>
        <a:lstStyle/>
        <a:p>
          <a:endParaRPr lang="zh-TW" altLang="en-US"/>
        </a:p>
      </dgm:t>
    </dgm:pt>
    <dgm:pt modelId="{E539053F-E10A-4649-9B8C-18A251ED881A}">
      <dgm:prSet phldrT="[文字]" custT="1"/>
      <dgm:spPr/>
      <dgm:t>
        <a:bodyPr/>
        <a:lstStyle/>
        <a:p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了解真實薪資分布狀況</a:t>
          </a:r>
        </a:p>
      </dgm:t>
    </dgm:pt>
    <dgm:pt modelId="{0F23F830-D636-48AD-97CE-9E37AAF377BE}" type="parTrans" cxnId="{D598A892-85BE-4C1D-8BAE-AA53DA26F141}">
      <dgm:prSet/>
      <dgm:spPr/>
      <dgm:t>
        <a:bodyPr/>
        <a:lstStyle/>
        <a:p>
          <a:endParaRPr lang="zh-TW" altLang="en-US"/>
        </a:p>
      </dgm:t>
    </dgm:pt>
    <dgm:pt modelId="{D3DEA82A-CA80-4EF5-85B3-C2C61AF76E32}" type="sibTrans" cxnId="{D598A892-85BE-4C1D-8BAE-AA53DA26F141}">
      <dgm:prSet/>
      <dgm:spPr/>
      <dgm:t>
        <a:bodyPr/>
        <a:lstStyle/>
        <a:p>
          <a:endParaRPr lang="zh-TW" altLang="en-US"/>
        </a:p>
      </dgm:t>
    </dgm:pt>
    <dgm:pt modelId="{6F8B1A9D-EEEC-45F2-9833-1E7D28B50F42}">
      <dgm:prSet phldrT="[文字]" custT="1"/>
      <dgm:spPr/>
      <dgm:t>
        <a:bodyPr/>
        <a:lstStyle/>
        <a:p>
          <a:r>
            <a: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API-</a:t>
          </a:r>
          <a:r>
            <a: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勾選自己拿手的科目</a:t>
          </a:r>
        </a:p>
      </dgm:t>
    </dgm:pt>
    <dgm:pt modelId="{DA8153FE-7ABB-41C5-9CBA-B97AA133D36D}" type="parTrans" cxnId="{2013CF21-5524-4598-8E3C-C76798DB8720}">
      <dgm:prSet/>
      <dgm:spPr/>
      <dgm:t>
        <a:bodyPr/>
        <a:lstStyle/>
        <a:p>
          <a:endParaRPr lang="zh-TW" altLang="en-US"/>
        </a:p>
      </dgm:t>
    </dgm:pt>
    <dgm:pt modelId="{65680D63-37DE-466A-8007-ABD5BBC4EDC3}" type="sibTrans" cxnId="{2013CF21-5524-4598-8E3C-C76798DB8720}">
      <dgm:prSet/>
      <dgm:spPr/>
      <dgm:t>
        <a:bodyPr/>
        <a:lstStyle/>
        <a:p>
          <a:endParaRPr lang="zh-TW" altLang="en-US"/>
        </a:p>
      </dgm:t>
    </dgm:pt>
    <dgm:pt modelId="{D10135B0-FBF8-47C8-856B-68E53A6DF17B}" type="pres">
      <dgm:prSet presAssocID="{E6204BBF-14CF-4CF2-BFA6-177B195F1BCA}" presName="linearFlow" presStyleCnt="0">
        <dgm:presLayoutVars>
          <dgm:dir/>
          <dgm:animLvl val="lvl"/>
          <dgm:resizeHandles val="exact"/>
        </dgm:presLayoutVars>
      </dgm:prSet>
      <dgm:spPr/>
    </dgm:pt>
    <dgm:pt modelId="{AC56074F-18DC-4B50-94E9-93194DA51623}" type="pres">
      <dgm:prSet presAssocID="{551E8EEE-403F-4CFA-A33B-9A30999F6D81}" presName="composite" presStyleCnt="0"/>
      <dgm:spPr/>
    </dgm:pt>
    <dgm:pt modelId="{ABBE5FA1-FEE2-485A-BD40-80CAF2CA1CBC}" type="pres">
      <dgm:prSet presAssocID="{551E8EEE-403F-4CFA-A33B-9A30999F6D8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B68ACC9-0253-49A3-939A-54A952A3570F}" type="pres">
      <dgm:prSet presAssocID="{551E8EEE-403F-4CFA-A33B-9A30999F6D81}" presName="descendantText" presStyleLbl="alignAcc1" presStyleIdx="0" presStyleCnt="4">
        <dgm:presLayoutVars>
          <dgm:bulletEnabled val="1"/>
        </dgm:presLayoutVars>
      </dgm:prSet>
      <dgm:spPr/>
    </dgm:pt>
    <dgm:pt modelId="{BC5B6495-0B8A-427C-8610-3F77EAE20D06}" type="pres">
      <dgm:prSet presAssocID="{A9992EC9-12E0-4CC0-979D-5E38DA9632F3}" presName="sp" presStyleCnt="0"/>
      <dgm:spPr/>
    </dgm:pt>
    <dgm:pt modelId="{E655EA7B-9421-401A-80FB-BA29B4A85B8A}" type="pres">
      <dgm:prSet presAssocID="{DB4B0405-E0B9-439F-A070-B8E41D867B2E}" presName="composite" presStyleCnt="0"/>
      <dgm:spPr/>
    </dgm:pt>
    <dgm:pt modelId="{B2BAED75-AD16-4547-9348-AAC13034E493}" type="pres">
      <dgm:prSet presAssocID="{DB4B0405-E0B9-439F-A070-B8E41D867B2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095AC97-9E67-49CC-A6F6-11D736A17C39}" type="pres">
      <dgm:prSet presAssocID="{DB4B0405-E0B9-439F-A070-B8E41D867B2E}" presName="descendantText" presStyleLbl="alignAcc1" presStyleIdx="1" presStyleCnt="4">
        <dgm:presLayoutVars>
          <dgm:bulletEnabled val="1"/>
        </dgm:presLayoutVars>
      </dgm:prSet>
      <dgm:spPr/>
    </dgm:pt>
    <dgm:pt modelId="{AD75BCC2-FE4F-40C8-B4DD-AA647629AAC2}" type="pres">
      <dgm:prSet presAssocID="{B2CD2A0E-641D-45BC-A9DA-E40DFE7D6A79}" presName="sp" presStyleCnt="0"/>
      <dgm:spPr/>
    </dgm:pt>
    <dgm:pt modelId="{74A5D6C7-D9C1-4E75-8F14-373611A44020}" type="pres">
      <dgm:prSet presAssocID="{374E9372-69FE-4466-8B76-E43DB3BF7F11}" presName="composite" presStyleCnt="0"/>
      <dgm:spPr/>
    </dgm:pt>
    <dgm:pt modelId="{80D5044F-B786-4BA1-BA6A-B5B70A2C33FF}" type="pres">
      <dgm:prSet presAssocID="{374E9372-69FE-4466-8B76-E43DB3BF7F1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CC3B29F-79B6-4CA7-8889-CEA747F5E723}" type="pres">
      <dgm:prSet presAssocID="{374E9372-69FE-4466-8B76-E43DB3BF7F11}" presName="descendantText" presStyleLbl="alignAcc1" presStyleIdx="2" presStyleCnt="4">
        <dgm:presLayoutVars>
          <dgm:bulletEnabled val="1"/>
        </dgm:presLayoutVars>
      </dgm:prSet>
      <dgm:spPr/>
    </dgm:pt>
    <dgm:pt modelId="{CEB4A42D-FA7A-4956-9719-5E3D2C52955C}" type="pres">
      <dgm:prSet presAssocID="{1C64F56C-F9F9-4C51-B9E5-C32A61E8B357}" presName="sp" presStyleCnt="0"/>
      <dgm:spPr/>
    </dgm:pt>
    <dgm:pt modelId="{55CCF14A-27E4-42FA-BF8D-39D94B0130A8}" type="pres">
      <dgm:prSet presAssocID="{B88536B0-3CCC-430D-8114-AF8D145FC654}" presName="composite" presStyleCnt="0"/>
      <dgm:spPr/>
    </dgm:pt>
    <dgm:pt modelId="{307013B0-B207-4BE1-9D47-54889D609745}" type="pres">
      <dgm:prSet presAssocID="{B88536B0-3CCC-430D-8114-AF8D145FC65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C466238-2493-45C6-A801-7C721CA88DDA}" type="pres">
      <dgm:prSet presAssocID="{B88536B0-3CCC-430D-8114-AF8D145FC65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013CF21-5524-4598-8E3C-C76798DB8720}" srcId="{B88536B0-3CCC-430D-8114-AF8D145FC654}" destId="{6F8B1A9D-EEEC-45F2-9833-1E7D28B50F42}" srcOrd="2" destOrd="0" parTransId="{DA8153FE-7ABB-41C5-9CBA-B97AA133D36D}" sibTransId="{65680D63-37DE-466A-8007-ABD5BBC4EDC3}"/>
    <dgm:cxn modelId="{D404892A-AF1C-48F1-BFE2-C1182CE9DD77}" type="presOf" srcId="{E539053F-E10A-4649-9B8C-18A251ED881A}" destId="{5CC3B29F-79B6-4CA7-8889-CEA747F5E723}" srcOrd="0" destOrd="3" presId="urn:microsoft.com/office/officeart/2005/8/layout/chevron2"/>
    <dgm:cxn modelId="{5F86EC33-C4A9-47C7-8A7F-2FCB21513244}" srcId="{374E9372-69FE-4466-8B76-E43DB3BF7F11}" destId="{2D441540-95AC-49DF-A379-64CBD15DED7B}" srcOrd="2" destOrd="0" parTransId="{2CD72783-845A-4C26-BE12-AAF2D8142EA2}" sibTransId="{643AE4DA-0FED-4A11-9359-D9ED09C2F1F2}"/>
    <dgm:cxn modelId="{7046BC3C-A95F-4B91-A902-15BA73D9E0DF}" type="presOf" srcId="{374E9372-69FE-4466-8B76-E43DB3BF7F11}" destId="{80D5044F-B786-4BA1-BA6A-B5B70A2C33FF}" srcOrd="0" destOrd="0" presId="urn:microsoft.com/office/officeart/2005/8/layout/chevron2"/>
    <dgm:cxn modelId="{F211EF66-452E-4734-82E8-94C5EE5B60F1}" type="presOf" srcId="{E6204BBF-14CF-4CF2-BFA6-177B195F1BCA}" destId="{D10135B0-FBF8-47C8-856B-68E53A6DF17B}" srcOrd="0" destOrd="0" presId="urn:microsoft.com/office/officeart/2005/8/layout/chevron2"/>
    <dgm:cxn modelId="{42C38E48-BB10-4FD7-8301-FBD515AB4095}" srcId="{E6204BBF-14CF-4CF2-BFA6-177B195F1BCA}" destId="{551E8EEE-403F-4CFA-A33B-9A30999F6D81}" srcOrd="0" destOrd="0" parTransId="{370DFD40-4FBC-4A8B-A02B-FF4B8C04400A}" sibTransId="{A9992EC9-12E0-4CC0-979D-5E38DA9632F3}"/>
    <dgm:cxn modelId="{CE00D36C-A425-4B15-8A53-EC6584C1453F}" type="presOf" srcId="{2D441540-95AC-49DF-A379-64CBD15DED7B}" destId="{5CC3B29F-79B6-4CA7-8889-CEA747F5E723}" srcOrd="0" destOrd="2" presId="urn:microsoft.com/office/officeart/2005/8/layout/chevron2"/>
    <dgm:cxn modelId="{3E89B170-CAD5-4E37-BF41-3F3B64F51D00}" type="presOf" srcId="{DA636BAB-B7A0-4ADF-8EFD-40E23114274E}" destId="{7C466238-2493-45C6-A801-7C721CA88DDA}" srcOrd="0" destOrd="1" presId="urn:microsoft.com/office/officeart/2005/8/layout/chevron2"/>
    <dgm:cxn modelId="{1952CE74-303E-4E42-BF81-9780C71DF66F}" type="presOf" srcId="{6C91C597-CD8D-4C44-A297-4B976CC58265}" destId="{AB68ACC9-0253-49A3-939A-54A952A3570F}" srcOrd="0" destOrd="0" presId="urn:microsoft.com/office/officeart/2005/8/layout/chevron2"/>
    <dgm:cxn modelId="{61A5B359-1AE5-4FAE-B1D5-C02EFCBCF306}" srcId="{E6204BBF-14CF-4CF2-BFA6-177B195F1BCA}" destId="{B88536B0-3CCC-430D-8114-AF8D145FC654}" srcOrd="3" destOrd="0" parTransId="{CC3505A7-EE5C-43F0-BF1C-BDCD96B87037}" sibTransId="{37911B97-97EE-4A73-A7A0-03F3D0C3DD36}"/>
    <dgm:cxn modelId="{0446BB59-F4E9-4E31-AF97-B0FF2C5A50EB}" srcId="{E6204BBF-14CF-4CF2-BFA6-177B195F1BCA}" destId="{374E9372-69FE-4466-8B76-E43DB3BF7F11}" srcOrd="2" destOrd="0" parTransId="{5E2CECA5-0A5B-46EA-B140-EBE04A8A1934}" sibTransId="{1C64F56C-F9F9-4C51-B9E5-C32A61E8B357}"/>
    <dgm:cxn modelId="{747DD17A-6762-41DA-812A-A89F045B7F78}" srcId="{374E9372-69FE-4466-8B76-E43DB3BF7F11}" destId="{4615167B-56F1-4837-BB10-023E381922C0}" srcOrd="1" destOrd="0" parTransId="{BC703F7D-A905-4813-8688-FEBAB99CA2E5}" sibTransId="{16D45393-9BFB-46B6-B2FB-89D3C19A9D15}"/>
    <dgm:cxn modelId="{F906F57F-7083-445A-A62C-B4D48A4191B9}" type="presOf" srcId="{4615167B-56F1-4837-BB10-023E381922C0}" destId="{5CC3B29F-79B6-4CA7-8889-CEA747F5E723}" srcOrd="0" destOrd="1" presId="urn:microsoft.com/office/officeart/2005/8/layout/chevron2"/>
    <dgm:cxn modelId="{0907D580-6AF2-4BB1-B54D-46C6ADCC1C0A}" srcId="{B88536B0-3CCC-430D-8114-AF8D145FC654}" destId="{DA636BAB-B7A0-4ADF-8EFD-40E23114274E}" srcOrd="1" destOrd="0" parTransId="{B012635C-CB46-4C97-9182-C1E5FDC2FB13}" sibTransId="{068F40D5-8289-4890-B70F-44B80DEF8AD2}"/>
    <dgm:cxn modelId="{8BB23083-70B3-48CA-AAED-628A5ACA33F8}" type="presOf" srcId="{17D1A08C-108E-4A68-81D5-DFBACCC23BF0}" destId="{7C466238-2493-45C6-A801-7C721CA88DDA}" srcOrd="0" destOrd="0" presId="urn:microsoft.com/office/officeart/2005/8/layout/chevron2"/>
    <dgm:cxn modelId="{D598A892-85BE-4C1D-8BAE-AA53DA26F141}" srcId="{374E9372-69FE-4466-8B76-E43DB3BF7F11}" destId="{E539053F-E10A-4649-9B8C-18A251ED881A}" srcOrd="3" destOrd="0" parTransId="{0F23F830-D636-48AD-97CE-9E37AAF377BE}" sibTransId="{D3DEA82A-CA80-4EF5-85B3-C2C61AF76E32}"/>
    <dgm:cxn modelId="{2C1A3B95-F4CF-4A66-8B08-AE356B4A5EA2}" type="presOf" srcId="{F8E2929D-750F-4898-B3D4-37A1C652DD95}" destId="{AB68ACC9-0253-49A3-939A-54A952A3570F}" srcOrd="0" destOrd="1" presId="urn:microsoft.com/office/officeart/2005/8/layout/chevron2"/>
    <dgm:cxn modelId="{F5598799-9573-44DD-A78E-00AA8A2BB2D6}" type="presOf" srcId="{6C4A5FD5-CEB3-49FB-A821-786E203908E9}" destId="{5CC3B29F-79B6-4CA7-8889-CEA747F5E723}" srcOrd="0" destOrd="0" presId="urn:microsoft.com/office/officeart/2005/8/layout/chevron2"/>
    <dgm:cxn modelId="{41AA49A0-E8B4-4CA3-AE14-25840EE0D265}" srcId="{374E9372-69FE-4466-8B76-E43DB3BF7F11}" destId="{6C4A5FD5-CEB3-49FB-A821-786E203908E9}" srcOrd="0" destOrd="0" parTransId="{B94B4053-3545-43FD-9DB1-C9B67A4986CE}" sibTransId="{0E25E169-A9FA-4402-8F80-4085C317BA4D}"/>
    <dgm:cxn modelId="{5F1C11AA-5633-4F2A-A12F-43088016288C}" type="presOf" srcId="{B537E274-8010-47DE-AD38-4704C1F45ED0}" destId="{E095AC97-9E67-49CC-A6F6-11D736A17C39}" srcOrd="0" destOrd="1" presId="urn:microsoft.com/office/officeart/2005/8/layout/chevron2"/>
    <dgm:cxn modelId="{7B1E6AAB-C607-4764-B434-BAD271AD8C7B}" srcId="{551E8EEE-403F-4CFA-A33B-9A30999F6D81}" destId="{F8E2929D-750F-4898-B3D4-37A1C652DD95}" srcOrd="1" destOrd="0" parTransId="{5A76D34C-5BB0-41EF-A818-F7C002E4BA3D}" sibTransId="{C8B1D779-B389-4E46-B23F-79F1A5C1817D}"/>
    <dgm:cxn modelId="{398934BD-B6A3-429E-A84F-BED5AF471476}" type="presOf" srcId="{6F8B1A9D-EEEC-45F2-9833-1E7D28B50F42}" destId="{7C466238-2493-45C6-A801-7C721CA88DDA}" srcOrd="0" destOrd="2" presId="urn:microsoft.com/office/officeart/2005/8/layout/chevron2"/>
    <dgm:cxn modelId="{AFDDA3C9-1DB4-4FCF-9428-D89B2E747D66}" srcId="{551E8EEE-403F-4CFA-A33B-9A30999F6D81}" destId="{6C91C597-CD8D-4C44-A297-4B976CC58265}" srcOrd="0" destOrd="0" parTransId="{01EC56EB-1EC6-4781-83D5-680DA71C8077}" sibTransId="{B927C94C-F340-4931-8E2F-084875A64DF5}"/>
    <dgm:cxn modelId="{60E683D4-5F27-40DD-8756-4B6EDA7212DB}" srcId="{E6204BBF-14CF-4CF2-BFA6-177B195F1BCA}" destId="{DB4B0405-E0B9-439F-A070-B8E41D867B2E}" srcOrd="1" destOrd="0" parTransId="{8643FBA9-31C9-48CC-9828-DA95B7AFD9F2}" sibTransId="{B2CD2A0E-641D-45BC-A9DA-E40DFE7D6A79}"/>
    <dgm:cxn modelId="{2CCCF5DB-55E0-47F0-ADF8-133F7A99FAE0}" srcId="{DB4B0405-E0B9-439F-A070-B8E41D867B2E}" destId="{094612A6-3FC6-4200-A8D7-4EF2B3FA03FC}" srcOrd="0" destOrd="0" parTransId="{71F08E4B-DAC7-4D11-8CEC-097D46084D5F}" sibTransId="{4880A6C0-C0CA-46E2-9DFB-97E50B530F82}"/>
    <dgm:cxn modelId="{0B9D9CDC-D5D4-4B4A-9F1F-5794897F1FC5}" srcId="{DB4B0405-E0B9-439F-A070-B8E41D867B2E}" destId="{B537E274-8010-47DE-AD38-4704C1F45ED0}" srcOrd="1" destOrd="0" parTransId="{8D563444-4DE4-4115-A862-127DAB598BA3}" sibTransId="{5FA7370E-0D93-4035-A58C-665F4573F056}"/>
    <dgm:cxn modelId="{410E2CE4-8B44-41C0-9691-6AFAE5475077}" srcId="{B88536B0-3CCC-430D-8114-AF8D145FC654}" destId="{17D1A08C-108E-4A68-81D5-DFBACCC23BF0}" srcOrd="0" destOrd="0" parTransId="{B776AD08-A6E7-4130-B852-4C06616A03A0}" sibTransId="{B40792F1-8520-4628-A8E7-4D01DC8788B0}"/>
    <dgm:cxn modelId="{8A055BE5-167B-4B5B-AEB2-96EAF2EBF8EF}" type="presOf" srcId="{551E8EEE-403F-4CFA-A33B-9A30999F6D81}" destId="{ABBE5FA1-FEE2-485A-BD40-80CAF2CA1CBC}" srcOrd="0" destOrd="0" presId="urn:microsoft.com/office/officeart/2005/8/layout/chevron2"/>
    <dgm:cxn modelId="{4DB766E5-FCF3-4C06-89D4-3B4FC0E76EB7}" type="presOf" srcId="{B88536B0-3CCC-430D-8114-AF8D145FC654}" destId="{307013B0-B207-4BE1-9D47-54889D609745}" srcOrd="0" destOrd="0" presId="urn:microsoft.com/office/officeart/2005/8/layout/chevron2"/>
    <dgm:cxn modelId="{9453CFEE-DD97-4E02-8F87-CB744700DE68}" type="presOf" srcId="{094612A6-3FC6-4200-A8D7-4EF2B3FA03FC}" destId="{E095AC97-9E67-49CC-A6F6-11D736A17C39}" srcOrd="0" destOrd="0" presId="urn:microsoft.com/office/officeart/2005/8/layout/chevron2"/>
    <dgm:cxn modelId="{EEBEC4F0-BB97-4416-A3B3-3147A64292FB}" type="presOf" srcId="{DB4B0405-E0B9-439F-A070-B8E41D867B2E}" destId="{B2BAED75-AD16-4547-9348-AAC13034E493}" srcOrd="0" destOrd="0" presId="urn:microsoft.com/office/officeart/2005/8/layout/chevron2"/>
    <dgm:cxn modelId="{6A6C198C-A464-4B97-AC28-8F2D437B4AF0}" type="presParOf" srcId="{D10135B0-FBF8-47C8-856B-68E53A6DF17B}" destId="{AC56074F-18DC-4B50-94E9-93194DA51623}" srcOrd="0" destOrd="0" presId="urn:microsoft.com/office/officeart/2005/8/layout/chevron2"/>
    <dgm:cxn modelId="{570114B8-D139-42AE-BA1C-F081B2FFD03F}" type="presParOf" srcId="{AC56074F-18DC-4B50-94E9-93194DA51623}" destId="{ABBE5FA1-FEE2-485A-BD40-80CAF2CA1CBC}" srcOrd="0" destOrd="0" presId="urn:microsoft.com/office/officeart/2005/8/layout/chevron2"/>
    <dgm:cxn modelId="{D4E5C65D-8C46-4A54-B794-9FD772AA7302}" type="presParOf" srcId="{AC56074F-18DC-4B50-94E9-93194DA51623}" destId="{AB68ACC9-0253-49A3-939A-54A952A3570F}" srcOrd="1" destOrd="0" presId="urn:microsoft.com/office/officeart/2005/8/layout/chevron2"/>
    <dgm:cxn modelId="{5280D7D3-3AD2-4B34-99B7-F9EBE8259F80}" type="presParOf" srcId="{D10135B0-FBF8-47C8-856B-68E53A6DF17B}" destId="{BC5B6495-0B8A-427C-8610-3F77EAE20D06}" srcOrd="1" destOrd="0" presId="urn:microsoft.com/office/officeart/2005/8/layout/chevron2"/>
    <dgm:cxn modelId="{4AC7F39F-B4DF-417F-B7BB-013E7BDFC77C}" type="presParOf" srcId="{D10135B0-FBF8-47C8-856B-68E53A6DF17B}" destId="{E655EA7B-9421-401A-80FB-BA29B4A85B8A}" srcOrd="2" destOrd="0" presId="urn:microsoft.com/office/officeart/2005/8/layout/chevron2"/>
    <dgm:cxn modelId="{3DE6D48A-053D-4F39-9080-05A024F1BB0F}" type="presParOf" srcId="{E655EA7B-9421-401A-80FB-BA29B4A85B8A}" destId="{B2BAED75-AD16-4547-9348-AAC13034E493}" srcOrd="0" destOrd="0" presId="urn:microsoft.com/office/officeart/2005/8/layout/chevron2"/>
    <dgm:cxn modelId="{CAECA1F4-035E-4CB3-857C-04CC89CF8EEF}" type="presParOf" srcId="{E655EA7B-9421-401A-80FB-BA29B4A85B8A}" destId="{E095AC97-9E67-49CC-A6F6-11D736A17C39}" srcOrd="1" destOrd="0" presId="urn:microsoft.com/office/officeart/2005/8/layout/chevron2"/>
    <dgm:cxn modelId="{8D0BB84D-B672-4BE0-8E27-A30EB60E550A}" type="presParOf" srcId="{D10135B0-FBF8-47C8-856B-68E53A6DF17B}" destId="{AD75BCC2-FE4F-40C8-B4DD-AA647629AAC2}" srcOrd="3" destOrd="0" presId="urn:microsoft.com/office/officeart/2005/8/layout/chevron2"/>
    <dgm:cxn modelId="{F16E5507-5F26-4857-8B84-389A65E096DA}" type="presParOf" srcId="{D10135B0-FBF8-47C8-856B-68E53A6DF17B}" destId="{74A5D6C7-D9C1-4E75-8F14-373611A44020}" srcOrd="4" destOrd="0" presId="urn:microsoft.com/office/officeart/2005/8/layout/chevron2"/>
    <dgm:cxn modelId="{B4402215-972F-426D-AEDA-FB1602866D72}" type="presParOf" srcId="{74A5D6C7-D9C1-4E75-8F14-373611A44020}" destId="{80D5044F-B786-4BA1-BA6A-B5B70A2C33FF}" srcOrd="0" destOrd="0" presId="urn:microsoft.com/office/officeart/2005/8/layout/chevron2"/>
    <dgm:cxn modelId="{5E3725C0-6B87-448F-B27C-FE3B620DA904}" type="presParOf" srcId="{74A5D6C7-D9C1-4E75-8F14-373611A44020}" destId="{5CC3B29F-79B6-4CA7-8889-CEA747F5E723}" srcOrd="1" destOrd="0" presId="urn:microsoft.com/office/officeart/2005/8/layout/chevron2"/>
    <dgm:cxn modelId="{FB1EA86C-07D4-44CF-BCA5-91D7FA461E8A}" type="presParOf" srcId="{D10135B0-FBF8-47C8-856B-68E53A6DF17B}" destId="{CEB4A42D-FA7A-4956-9719-5E3D2C52955C}" srcOrd="5" destOrd="0" presId="urn:microsoft.com/office/officeart/2005/8/layout/chevron2"/>
    <dgm:cxn modelId="{AC2FB810-7641-4A0F-9F69-8547767B6319}" type="presParOf" srcId="{D10135B0-FBF8-47C8-856B-68E53A6DF17B}" destId="{55CCF14A-27E4-42FA-BF8D-39D94B0130A8}" srcOrd="6" destOrd="0" presId="urn:microsoft.com/office/officeart/2005/8/layout/chevron2"/>
    <dgm:cxn modelId="{AB515353-4F48-4332-995A-785373091B3E}" type="presParOf" srcId="{55CCF14A-27E4-42FA-BF8D-39D94B0130A8}" destId="{307013B0-B207-4BE1-9D47-54889D609745}" srcOrd="0" destOrd="0" presId="urn:microsoft.com/office/officeart/2005/8/layout/chevron2"/>
    <dgm:cxn modelId="{6248AE90-71B0-498F-B175-0871575E3474}" type="presParOf" srcId="{55CCF14A-27E4-42FA-BF8D-39D94B0130A8}" destId="{7C466238-2493-45C6-A801-7C721CA88DD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E5FA1-FEE2-485A-BD40-80CAF2CA1CBC}">
      <dsp:nvSpPr>
        <dsp:cNvPr id="0" name=""/>
        <dsp:cNvSpPr/>
      </dsp:nvSpPr>
      <dsp:spPr>
        <a:xfrm rot="5400000">
          <a:off x="-185398" y="187954"/>
          <a:ext cx="1235987" cy="865191"/>
        </a:xfrm>
        <a:prstGeom prst="chevron">
          <a:avLst/>
        </a:prstGeom>
        <a:solidFill>
          <a:schemeClr val="accent5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S(</a:t>
          </a:r>
          <a:r>
            <a:rPr lang="zh-TW" altLang="en-US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背景</a:t>
          </a: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435152"/>
        <a:ext cx="865191" cy="370796"/>
      </dsp:txXfrm>
    </dsp:sp>
    <dsp:sp modelId="{AB68ACC9-0253-49A3-939A-54A952A3570F}">
      <dsp:nvSpPr>
        <dsp:cNvPr id="0" name=""/>
        <dsp:cNvSpPr/>
      </dsp:nvSpPr>
      <dsp:spPr>
        <a:xfrm rot="5400000">
          <a:off x="3266224" y="-2398476"/>
          <a:ext cx="803392" cy="5605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在數據班進修接下來準備求職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865191" y="41775"/>
        <a:ext cx="5566240" cy="724956"/>
      </dsp:txXfrm>
    </dsp:sp>
    <dsp:sp modelId="{B2BAED75-AD16-4547-9348-AAC13034E493}">
      <dsp:nvSpPr>
        <dsp:cNvPr id="0" name=""/>
        <dsp:cNvSpPr/>
      </dsp:nvSpPr>
      <dsp:spPr>
        <a:xfrm rot="5400000">
          <a:off x="-185398" y="1277088"/>
          <a:ext cx="1235987" cy="865191"/>
        </a:xfrm>
        <a:prstGeom prst="chevron">
          <a:avLst/>
        </a:prstGeom>
        <a:solidFill>
          <a:schemeClr val="accent4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C(</a:t>
          </a:r>
          <a:r>
            <a:rPr lang="zh-TW" altLang="en-US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衝突</a:t>
          </a: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1524286"/>
        <a:ext cx="865191" cy="370796"/>
      </dsp:txXfrm>
    </dsp:sp>
    <dsp:sp modelId="{E095AC97-9E67-49CC-A6F6-11D736A17C39}">
      <dsp:nvSpPr>
        <dsp:cNvPr id="0" name=""/>
        <dsp:cNvSpPr/>
      </dsp:nvSpPr>
      <dsp:spPr>
        <a:xfrm rot="5400000">
          <a:off x="3266224" y="-1309343"/>
          <a:ext cx="803392" cy="5605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不知道自己具體的求職職位與產業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網路上資訊太多，沒有大量精力時間海投</a:t>
          </a:r>
        </a:p>
      </dsp:txBody>
      <dsp:txXfrm rot="-5400000">
        <a:off x="865191" y="1130908"/>
        <a:ext cx="5566240" cy="724956"/>
      </dsp:txXfrm>
    </dsp:sp>
    <dsp:sp modelId="{80D5044F-B786-4BA1-BA6A-B5B70A2C33FF}">
      <dsp:nvSpPr>
        <dsp:cNvPr id="0" name=""/>
        <dsp:cNvSpPr/>
      </dsp:nvSpPr>
      <dsp:spPr>
        <a:xfrm rot="5400000">
          <a:off x="-185398" y="2366221"/>
          <a:ext cx="1235987" cy="865191"/>
        </a:xfrm>
        <a:prstGeom prst="chevron">
          <a:avLst/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Q(</a:t>
          </a:r>
          <a:r>
            <a:rPr lang="zh-TW" altLang="en-US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問題</a:t>
          </a: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2613419"/>
        <a:ext cx="865191" cy="370796"/>
      </dsp:txXfrm>
    </dsp:sp>
    <dsp:sp modelId="{5CC3B29F-79B6-4CA7-8889-CEA747F5E723}">
      <dsp:nvSpPr>
        <dsp:cNvPr id="0" name=""/>
        <dsp:cNvSpPr/>
      </dsp:nvSpPr>
      <dsp:spPr>
        <a:xfrm rot="5400000">
          <a:off x="3266224" y="-220209"/>
          <a:ext cx="803392" cy="5605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如何了解所需技能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了解公司部門成長周期跟氛圍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數據源無法產生信效度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了解各職位發展趨勢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了解真實薪資分布狀況</a:t>
          </a:r>
        </a:p>
      </dsp:txBody>
      <dsp:txXfrm rot="-5400000">
        <a:off x="865191" y="2220042"/>
        <a:ext cx="5566240" cy="724956"/>
      </dsp:txXfrm>
    </dsp:sp>
    <dsp:sp modelId="{307013B0-B207-4BE1-9D47-54889D609745}">
      <dsp:nvSpPr>
        <dsp:cNvPr id="0" name=""/>
        <dsp:cNvSpPr/>
      </dsp:nvSpPr>
      <dsp:spPr>
        <a:xfrm rot="5400000">
          <a:off x="-185398" y="3455354"/>
          <a:ext cx="1235987" cy="865191"/>
        </a:xfrm>
        <a:prstGeom prst="chevron">
          <a:avLst/>
        </a:prstGeom>
        <a:solidFill>
          <a:schemeClr val="accent6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A(</a:t>
          </a:r>
          <a:r>
            <a:rPr lang="zh-TW" altLang="en-US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方案</a:t>
          </a:r>
          <a:r>
            <a:rPr lang="en-US" altLang="zh-TW" sz="17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3702552"/>
        <a:ext cx="865191" cy="370796"/>
      </dsp:txXfrm>
    </dsp:sp>
    <dsp:sp modelId="{7C466238-2493-45C6-A801-7C721CA88DDA}">
      <dsp:nvSpPr>
        <dsp:cNvPr id="0" name=""/>
        <dsp:cNvSpPr/>
      </dsp:nvSpPr>
      <dsp:spPr>
        <a:xfrm rot="5400000">
          <a:off x="3266224" y="868923"/>
          <a:ext cx="803392" cy="56054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多張互動式視覺化圖表，提供上述問題所需資訊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API-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網站呈現內嵌圖表，建議</a:t>
          </a: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: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與自身條件比對，列出需要加強技能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API-</a:t>
          </a:r>
          <a:r>
            <a:rPr lang="zh-TW" altLang="en-US" sz="1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勾選自己拿手的科目</a:t>
          </a:r>
        </a:p>
      </dsp:txBody>
      <dsp:txXfrm rot="-5400000">
        <a:off x="865191" y="3309174"/>
        <a:ext cx="5566240" cy="724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FFA7D-0EB3-D515-7DF3-22E11322B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1EF99C-DCF5-89AE-05F2-07FD198BD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1E39C-41BF-F3F9-6D77-6C374C5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3DACD0-89D2-34A2-B90E-71BABE26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FD3B8D-9432-1941-A58A-860C9F43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4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71F88-8897-F69A-E12E-F8F40062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58351A-F586-9B81-81D1-1FCD41A1A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0ACF06-6E55-AA61-9B13-82C09D4F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FB4AB-1F11-D69C-6B03-C69183BC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02A4FD-7301-A55D-5D5A-5B2B8BD8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06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092E77-9677-E35D-34E8-84FCAE686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59B985-17A0-DDCC-FFF6-B1EEBAE1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C9EC4-0F38-C85B-C2A9-390726E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0E4CD-96ED-FFE1-B609-85B08496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B70F6-716F-37D6-B92E-71301765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07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F9289-9EB4-0E8B-0CF4-0B710777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E5D7D-EB44-23E5-205A-C6677CAA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6E07A1-A464-F6FA-C446-F9E0C23B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FD4606-6F06-562B-64F6-E5D56B16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30CE44-973D-DFAD-D6C9-240C9759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9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ED7C7-302D-FC17-F0FF-A644DA7C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4DCA8C-BBD9-6E5F-C728-EA1F0909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B980BA-925F-457D-58F8-646F161E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496166-58DF-0DB3-ABDA-150D4427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0A2BA4-A7A1-266E-BB1B-6FFF108D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04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E5F20-92A2-EF9B-2397-34059440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FDF2C1-150B-63F3-BDE6-87E4F357F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BFFC63-0CF0-22AA-3348-D4239FB0C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6B801E-8B21-490F-FF0E-CB91AA06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FEE2D3-27D7-0074-FD10-A6A8B0A3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3437FC-88A1-BD7D-7421-0E030F93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37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4F2B-FB35-0B2C-2D3F-7AD3FE29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B7ACAC-ECFF-801A-E1E1-0B6680FD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C427B1-6E90-E6E7-7A44-3D3ADEC0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A26D87-2790-E8E1-8518-23A7B7CB2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19A8E6-5BB1-8797-5F21-2B01559BF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D78599-887F-4754-A211-9544E61D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C31F14-D8EA-CCBC-7C0A-0FD177DD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5282F5-186A-FD03-2F49-ED5FE278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8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9F9C6-8508-8C3C-406C-9C47DB86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CCDCDB-E3F6-E964-B63B-B1D98911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406E2-37C2-6E2F-3E49-E08A9594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A0B9F2-95B3-8FF2-2A01-2A892BA9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40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D19EA0-D836-522E-2F11-191CE6F7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31C0304-E4D0-D3B9-AC99-E954F06F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3B92E1-ED1F-128F-297A-C05E268C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31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9A84D-59D0-37C6-C8C5-50333406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743AB-96F8-0E06-D5A2-70DB2384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598C77-D162-00C5-7862-818B642D3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11A416-E94A-3E20-C482-FE32E943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CEA7BF-1956-046D-BB91-CE69E9C1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6722CD-785A-E781-B9D0-0F286753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21A7E-9803-C364-617B-00B22454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C3B445-4279-9F6D-3116-7EC4C2D52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319203-F9C6-7366-28D1-B74A7076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0C347A-62C6-296D-C1F0-2FA0A526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6FE516-A65D-EEE0-5749-E3B31A92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0D0F59-015D-DE3D-5D2D-4B796166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08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5863F63-FE04-A125-F1CD-39EA7E58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EBEC49-FD95-F0F4-4F2C-1E41D32A6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DB9507-411A-97AC-D55D-7BEFD7038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A73B1-E55F-4E3C-872D-D5FC8A484A86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1E2EC1-AE51-CE84-2B5E-51A94F23E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2A339-F4B0-E6CC-58E1-886D4FFB8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44E91-0C47-4B8B-BD95-893AAF1D8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46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09826-6E8E-E1B3-1B97-D2CC936FD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175707-6840-9257-9F88-48A7B6330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3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670294-0EF3-5DDB-0573-8CA73773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5" b="85943"/>
          <a:stretch/>
        </p:blipFill>
        <p:spPr>
          <a:xfrm>
            <a:off x="483558" y="1075284"/>
            <a:ext cx="7967716" cy="6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9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670294-0EF3-5DDB-0573-8CA73773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76" b="70639"/>
          <a:stretch/>
        </p:blipFill>
        <p:spPr>
          <a:xfrm>
            <a:off x="563897" y="1162050"/>
            <a:ext cx="8016206" cy="64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2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670294-0EF3-5DDB-0573-8CA73773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97" b="56365"/>
          <a:stretch/>
        </p:blipFill>
        <p:spPr>
          <a:xfrm>
            <a:off x="746794" y="1210541"/>
            <a:ext cx="8016206" cy="6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1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670294-0EF3-5DDB-0573-8CA73773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71" b="44151"/>
          <a:stretch/>
        </p:blipFill>
        <p:spPr>
          <a:xfrm>
            <a:off x="629030" y="1127414"/>
            <a:ext cx="8016206" cy="5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3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670294-0EF3-5DDB-0573-8CA73773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62" b="30318"/>
          <a:stretch/>
        </p:blipFill>
        <p:spPr>
          <a:xfrm>
            <a:off x="871485" y="1217467"/>
            <a:ext cx="8016206" cy="5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670294-0EF3-5DDB-0573-8CA73773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54" b="15602"/>
          <a:stretch/>
        </p:blipFill>
        <p:spPr>
          <a:xfrm>
            <a:off x="649812" y="1106632"/>
            <a:ext cx="8016206" cy="6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670294-0EF3-5DDB-0573-8CA73773C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98"/>
          <a:stretch/>
        </p:blipFill>
        <p:spPr>
          <a:xfrm>
            <a:off x="857630" y="1085850"/>
            <a:ext cx="8016206" cy="73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8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C1ADF355-C0BB-9C58-8C44-3C08964D644B}"/>
              </a:ext>
            </a:extLst>
          </p:cNvPr>
          <p:cNvSpPr/>
          <p:nvPr/>
        </p:nvSpPr>
        <p:spPr>
          <a:xfrm>
            <a:off x="3113809" y="857250"/>
            <a:ext cx="2687783" cy="2743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>
                <a:solidFill>
                  <a:srgbClr val="212529"/>
                </a:solidFill>
                <a:latin typeface="pingfang sc"/>
              </a:rPr>
              <a:t>Compatibility</a:t>
            </a:r>
            <a:r>
              <a:rPr lang="zh-TW" altLang="en-US" sz="1350" dirty="0">
                <a:solidFill>
                  <a:srgbClr val="212529"/>
                </a:solidFill>
                <a:latin typeface="pingfang sc"/>
              </a:rPr>
              <a:t>匹配：</a:t>
            </a:r>
            <a:endParaRPr lang="en-US" altLang="zh-TW" sz="1350" dirty="0">
              <a:solidFill>
                <a:srgbClr val="212529"/>
              </a:solidFill>
              <a:latin typeface="pingfang sc"/>
            </a:endParaRPr>
          </a:p>
          <a:p>
            <a:pPr algn="ctr"/>
            <a:r>
              <a:rPr lang="zh-TW" altLang="en-US" sz="900" dirty="0">
                <a:solidFill>
                  <a:schemeClr val="bg2">
                    <a:lumMod val="75000"/>
                  </a:schemeClr>
                </a:solidFill>
                <a:latin typeface="pingfang sc"/>
              </a:rPr>
              <a:t>你的產品或服務能夠匹配客戶的真實或潛在的需求</a:t>
            </a:r>
            <a:endParaRPr lang="zh-TW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0384ADE-54CA-5D87-2173-D8F9A8A3966B}"/>
              </a:ext>
            </a:extLst>
          </p:cNvPr>
          <p:cNvSpPr/>
          <p:nvPr/>
        </p:nvSpPr>
        <p:spPr>
          <a:xfrm>
            <a:off x="2008909" y="2457450"/>
            <a:ext cx="2687783" cy="2743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>
                <a:solidFill>
                  <a:srgbClr val="212529"/>
                </a:solidFill>
                <a:latin typeface="pingfang sc"/>
              </a:rPr>
              <a:t>Capability</a:t>
            </a:r>
            <a:r>
              <a:rPr lang="zh-TW" altLang="en-US" sz="1350" dirty="0">
                <a:solidFill>
                  <a:srgbClr val="212529"/>
                </a:solidFill>
                <a:latin typeface="pingfang sc"/>
              </a:rPr>
              <a:t>能力：</a:t>
            </a:r>
            <a:endParaRPr lang="en-US" altLang="zh-TW" sz="1350" dirty="0">
              <a:solidFill>
                <a:srgbClr val="212529"/>
              </a:solidFill>
              <a:latin typeface="pingfang sc"/>
            </a:endParaRPr>
          </a:p>
          <a:p>
            <a:pPr algn="ctr"/>
            <a:r>
              <a:rPr lang="zh-TW" altLang="en-US" sz="900" dirty="0">
                <a:solidFill>
                  <a:schemeClr val="bg2">
                    <a:lumMod val="75000"/>
                  </a:schemeClr>
                </a:solidFill>
                <a:latin typeface="pingfang sc"/>
              </a:rPr>
              <a:t>你有足夠的能力服務於客戶或者你的產品足夠令客戶滿意好</a:t>
            </a:r>
            <a:endParaRPr lang="zh-TW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CE24564-CB5E-3A2A-CBB1-1DEDA85CA054}"/>
              </a:ext>
            </a:extLst>
          </p:cNvPr>
          <p:cNvSpPr/>
          <p:nvPr/>
        </p:nvSpPr>
        <p:spPr>
          <a:xfrm>
            <a:off x="4218709" y="2519795"/>
            <a:ext cx="2687783" cy="27432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50" dirty="0">
                <a:solidFill>
                  <a:srgbClr val="212529"/>
                </a:solidFill>
                <a:latin typeface="pingfang sc"/>
              </a:rPr>
              <a:t>Confidence</a:t>
            </a:r>
            <a:r>
              <a:rPr lang="zh-TW" altLang="en-US" sz="1350" dirty="0">
                <a:solidFill>
                  <a:srgbClr val="212529"/>
                </a:solidFill>
                <a:latin typeface="pingfang sc"/>
              </a:rPr>
              <a:t>信心：</a:t>
            </a:r>
            <a:endParaRPr lang="en-US" altLang="zh-TW" sz="1350" dirty="0">
              <a:solidFill>
                <a:srgbClr val="212529"/>
              </a:solidFill>
              <a:latin typeface="pingfang sc"/>
            </a:endParaRPr>
          </a:p>
          <a:p>
            <a:pPr algn="ctr"/>
            <a:r>
              <a:rPr lang="zh-TW" altLang="en-US" sz="900" dirty="0">
                <a:solidFill>
                  <a:schemeClr val="bg2">
                    <a:lumMod val="75000"/>
                  </a:schemeClr>
                </a:solidFill>
                <a:latin typeface="pingfang sc"/>
              </a:rPr>
              <a:t>你的言談、舉止或者你的產品品牌宣傳能給客戶信心，讓對方相信，支付後能夠解決問題</a:t>
            </a:r>
            <a:endParaRPr lang="zh-TW" alt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1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A780424A-0596-EB60-0678-95A6A0E02120}"/>
              </a:ext>
            </a:extLst>
          </p:cNvPr>
          <p:cNvSpPr/>
          <p:nvPr/>
        </p:nvSpPr>
        <p:spPr>
          <a:xfrm>
            <a:off x="7737765" y="1009645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用戶畫像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BBF290B-A79F-6650-E4B2-F80E76376F1D}"/>
              </a:ext>
            </a:extLst>
          </p:cNvPr>
          <p:cNvSpPr/>
          <p:nvPr/>
        </p:nvSpPr>
        <p:spPr>
          <a:xfrm>
            <a:off x="145472" y="1982929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基本訊息</a:t>
            </a:r>
            <a:endParaRPr lang="en-US" altLang="zh-TW" sz="1350" dirty="0">
              <a:solidFill>
                <a:schemeClr val="tx1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9826FEB-8279-4AE8-B801-5B63C387CE8B}"/>
              </a:ext>
            </a:extLst>
          </p:cNvPr>
          <p:cNvSpPr/>
          <p:nvPr/>
        </p:nvSpPr>
        <p:spPr>
          <a:xfrm>
            <a:off x="145472" y="3541561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目標和需要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36E57B5-80EF-FF2C-2096-304708C93E62}"/>
              </a:ext>
            </a:extLst>
          </p:cNvPr>
          <p:cNvSpPr/>
          <p:nvPr/>
        </p:nvSpPr>
        <p:spPr>
          <a:xfrm>
            <a:off x="145472" y="4476747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痛點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3A6ABE-25DA-16DA-A1F0-7E98F6E786EF}"/>
              </a:ext>
            </a:extLst>
          </p:cNvPr>
          <p:cNvSpPr txBox="1"/>
          <p:nvPr/>
        </p:nvSpPr>
        <p:spPr>
          <a:xfrm>
            <a:off x="1475510" y="1982929"/>
            <a:ext cx="9074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zh-TW" sz="1050" dirty="0"/>
              <a:t>18-29</a:t>
            </a:r>
            <a:r>
              <a:rPr lang="zh-TW" altLang="en-US" sz="1050" dirty="0"/>
              <a:t>歲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33372C-4E57-D29A-7715-E731D311DEE5}"/>
              </a:ext>
            </a:extLst>
          </p:cNvPr>
          <p:cNvSpPr txBox="1"/>
          <p:nvPr/>
        </p:nvSpPr>
        <p:spPr>
          <a:xfrm>
            <a:off x="1475510" y="2222918"/>
            <a:ext cx="9074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/>
              <a:t>待業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CE895C-1598-1D31-31D9-16D347E4F3B3}"/>
              </a:ext>
            </a:extLst>
          </p:cNvPr>
          <p:cNvSpPr txBox="1"/>
          <p:nvPr/>
        </p:nvSpPr>
        <p:spPr>
          <a:xfrm>
            <a:off x="1551711" y="3625919"/>
            <a:ext cx="1759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/>
              <a:t>想要找到數據相關工作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8FA4CE-4CDC-6A53-B5D1-FDF61A2D4F4F}"/>
              </a:ext>
            </a:extLst>
          </p:cNvPr>
          <p:cNvSpPr txBox="1"/>
          <p:nvPr/>
        </p:nvSpPr>
        <p:spPr>
          <a:xfrm>
            <a:off x="1551711" y="3865909"/>
            <a:ext cx="1759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FF00"/>
                </a:highlight>
              </a:rPr>
              <a:t>希望工作不加班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C88A7E-F424-EC7F-3BA2-4B60A0643A85}"/>
              </a:ext>
            </a:extLst>
          </p:cNvPr>
          <p:cNvSpPr txBox="1"/>
          <p:nvPr/>
        </p:nvSpPr>
        <p:spPr>
          <a:xfrm>
            <a:off x="3210792" y="3635076"/>
            <a:ext cx="1759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/>
              <a:t>希望公司有周休二日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713E40B-FBBB-C97C-BF3D-FC83FD3847C0}"/>
              </a:ext>
            </a:extLst>
          </p:cNvPr>
          <p:cNvSpPr txBox="1"/>
          <p:nvPr/>
        </p:nvSpPr>
        <p:spPr>
          <a:xfrm>
            <a:off x="3210791" y="3858739"/>
            <a:ext cx="1759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希望月薪有四萬以上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1D553A1-2EAD-7BA5-B838-1B7F7C56A1BD}"/>
              </a:ext>
            </a:extLst>
          </p:cNvPr>
          <p:cNvSpPr txBox="1"/>
          <p:nvPr/>
        </p:nvSpPr>
        <p:spPr>
          <a:xfrm>
            <a:off x="1551711" y="4477866"/>
            <a:ext cx="1877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strike="sngStrike" dirty="0"/>
              <a:t>網路上求職資訊太多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53BC0F9-C7FC-B7F3-09AE-8DAFC79AA97E}"/>
              </a:ext>
            </a:extLst>
          </p:cNvPr>
          <p:cNvSpPr txBox="1"/>
          <p:nvPr/>
        </p:nvSpPr>
        <p:spPr>
          <a:xfrm>
            <a:off x="1551710" y="4791938"/>
            <a:ext cx="1295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strike="sngStrike" dirty="0"/>
              <a:t>太多求職平台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4F501D-171C-EDF0-18B4-38AA1319E746}"/>
              </a:ext>
            </a:extLst>
          </p:cNvPr>
          <p:cNvSpPr txBox="1"/>
          <p:nvPr/>
        </p:nvSpPr>
        <p:spPr>
          <a:xfrm>
            <a:off x="3210791" y="4470696"/>
            <a:ext cx="1877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strike="sngStrike" dirty="0"/>
              <a:t>不知道自己適合什麼職位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1F05F3-D37E-3A8A-5E18-167667E4A956}"/>
              </a:ext>
            </a:extLst>
          </p:cNvPr>
          <p:cNvSpPr txBox="1"/>
          <p:nvPr/>
        </p:nvSpPr>
        <p:spPr>
          <a:xfrm>
            <a:off x="3210790" y="4785007"/>
            <a:ext cx="2137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不知道自己是否需要加強技能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85406C5-3BDF-6552-7963-5D19DA0F2538}"/>
              </a:ext>
            </a:extLst>
          </p:cNvPr>
          <p:cNvSpPr txBox="1"/>
          <p:nvPr/>
        </p:nvSpPr>
        <p:spPr>
          <a:xfrm>
            <a:off x="4842161" y="3632239"/>
            <a:ext cx="22305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希望可以明確自己的求職目標</a:t>
            </a:r>
            <a:r>
              <a:rPr lang="en-US" altLang="zh-TW" sz="1050" dirty="0">
                <a:highlight>
                  <a:srgbClr val="FF0000"/>
                </a:highlight>
              </a:rPr>
              <a:t>(</a:t>
            </a:r>
            <a:r>
              <a:rPr lang="zh-TW" altLang="en-US" sz="1050" dirty="0">
                <a:highlight>
                  <a:srgbClr val="FF0000"/>
                </a:highlight>
              </a:rPr>
              <a:t>進入的產業與職位</a:t>
            </a:r>
            <a:r>
              <a:rPr lang="en-US" altLang="zh-TW" sz="1050" dirty="0">
                <a:highlight>
                  <a:srgbClr val="FF0000"/>
                </a:highlight>
              </a:rPr>
              <a:t>)</a:t>
            </a:r>
            <a:endParaRPr lang="zh-TW" altLang="en-US" sz="1050" dirty="0">
              <a:highlight>
                <a:srgbClr val="FF0000"/>
              </a:highlight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93A9BA-C6B4-B1C2-A98C-22424C7C803F}"/>
              </a:ext>
            </a:extLst>
          </p:cNvPr>
          <p:cNvSpPr txBox="1"/>
          <p:nvPr/>
        </p:nvSpPr>
        <p:spPr>
          <a:xfrm>
            <a:off x="5174672" y="4476747"/>
            <a:ext cx="2137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00FF00"/>
                </a:highlight>
              </a:rPr>
              <a:t>工作敘述與職缺薪資不透明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6E141A8-7A58-418E-1CDD-149D28B80DCB}"/>
              </a:ext>
            </a:extLst>
          </p:cNvPr>
          <p:cNvSpPr txBox="1"/>
          <p:nvPr/>
        </p:nvSpPr>
        <p:spPr>
          <a:xfrm>
            <a:off x="2403765" y="1982929"/>
            <a:ext cx="1406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/>
              <a:t>單身</a:t>
            </a:r>
            <a:r>
              <a:rPr lang="en-US" altLang="zh-TW" sz="1050" dirty="0"/>
              <a:t>/</a:t>
            </a:r>
            <a:r>
              <a:rPr lang="zh-TW" altLang="en-US" sz="1050" dirty="0"/>
              <a:t>有穩定對象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987741D-CF6E-F8FF-686E-B23F04F0BCFC}"/>
              </a:ext>
            </a:extLst>
          </p:cNvPr>
          <p:cNvSpPr/>
          <p:nvPr/>
        </p:nvSpPr>
        <p:spPr>
          <a:xfrm>
            <a:off x="145472" y="2758777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strike="sngStrike" dirty="0">
                <a:solidFill>
                  <a:schemeClr val="tx1"/>
                </a:solidFill>
              </a:rPr>
              <a:t>特徵資訊</a:t>
            </a:r>
            <a:endParaRPr lang="en-US" altLang="zh-TW" sz="1350" strike="sngStrike" dirty="0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9ED687D-14E9-FBBB-0801-D743069721D0}"/>
              </a:ext>
            </a:extLst>
          </p:cNvPr>
          <p:cNvSpPr txBox="1"/>
          <p:nvPr/>
        </p:nvSpPr>
        <p:spPr>
          <a:xfrm>
            <a:off x="1496292" y="2793541"/>
            <a:ext cx="1406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/>
              <a:t>注重生活品質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870AE1-B6F6-2BDB-F428-1529720F830F}"/>
              </a:ext>
            </a:extLst>
          </p:cNvPr>
          <p:cNvSpPr txBox="1"/>
          <p:nvPr/>
        </p:nvSpPr>
        <p:spPr>
          <a:xfrm>
            <a:off x="5275117" y="4791938"/>
            <a:ext cx="2137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不知道職位與產業未來發展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A5F89DF-E830-CA7A-3851-CAFC64E70115}"/>
              </a:ext>
            </a:extLst>
          </p:cNvPr>
          <p:cNvSpPr txBox="1"/>
          <p:nvPr/>
        </p:nvSpPr>
        <p:spPr>
          <a:xfrm>
            <a:off x="1551710" y="5089823"/>
            <a:ext cx="2137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strike="sngStrike" dirty="0"/>
              <a:t>想要了解就業市場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F86749-F82F-5942-8D73-B8BDE613E56B}"/>
              </a:ext>
            </a:extLst>
          </p:cNvPr>
          <p:cNvSpPr txBox="1"/>
          <p:nvPr/>
        </p:nvSpPr>
        <p:spPr>
          <a:xfrm>
            <a:off x="2403765" y="2210177"/>
            <a:ext cx="9074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/>
              <a:t>男</a:t>
            </a:r>
            <a:r>
              <a:rPr lang="en-US" altLang="zh-TW" sz="1050" dirty="0"/>
              <a:t>/</a:t>
            </a:r>
            <a:r>
              <a:rPr lang="zh-TW" altLang="en-US" sz="1050" dirty="0"/>
              <a:t>女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6450B85-29E8-054A-7E3C-BC04014D9924}"/>
              </a:ext>
            </a:extLst>
          </p:cNvPr>
          <p:cNvSpPr txBox="1"/>
          <p:nvPr/>
        </p:nvSpPr>
        <p:spPr>
          <a:xfrm>
            <a:off x="6913416" y="3620377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FF00"/>
                </a:highlight>
              </a:rPr>
              <a:t>希望有遠端工作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98F831-6F98-D7FF-35D9-BDB5700D71F0}"/>
              </a:ext>
            </a:extLst>
          </p:cNvPr>
          <p:cNvSpPr txBox="1"/>
          <p:nvPr/>
        </p:nvSpPr>
        <p:spPr>
          <a:xfrm>
            <a:off x="4928753" y="4042566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/>
              <a:t>彈性上下班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D71239C-A8F2-77AD-D1F6-EBAE65DA9F99}"/>
              </a:ext>
            </a:extLst>
          </p:cNvPr>
          <p:cNvSpPr txBox="1"/>
          <p:nvPr/>
        </p:nvSpPr>
        <p:spPr>
          <a:xfrm>
            <a:off x="3210790" y="5072938"/>
            <a:ext cx="2137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00FF00"/>
                </a:highlight>
              </a:rPr>
              <a:t>進入部門的成長周期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B755327-8816-DF80-273E-BD54F96C0751}"/>
              </a:ext>
            </a:extLst>
          </p:cNvPr>
          <p:cNvSpPr txBox="1"/>
          <p:nvPr/>
        </p:nvSpPr>
        <p:spPr>
          <a:xfrm>
            <a:off x="6951518" y="3894074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/>
              <a:t>希望有良好的工作氛圍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99224FF-CEC3-CBFD-958E-B47745DA0783}"/>
              </a:ext>
            </a:extLst>
          </p:cNvPr>
          <p:cNvSpPr txBox="1"/>
          <p:nvPr/>
        </p:nvSpPr>
        <p:spPr>
          <a:xfrm>
            <a:off x="5275117" y="5029701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FF00"/>
                </a:highlight>
              </a:rPr>
              <a:t>如何求證公司真實文化氛圍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1D20549-36D7-155E-EADF-CB5B2783DD5F}"/>
              </a:ext>
            </a:extLst>
          </p:cNvPr>
          <p:cNvSpPr txBox="1"/>
          <p:nvPr/>
        </p:nvSpPr>
        <p:spPr>
          <a:xfrm>
            <a:off x="3247159" y="4072804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公司進修福利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8D1726D-E01B-3793-1045-4F1675D94350}"/>
              </a:ext>
            </a:extLst>
          </p:cNvPr>
          <p:cNvSpPr txBox="1"/>
          <p:nvPr/>
        </p:nvSpPr>
        <p:spPr>
          <a:xfrm>
            <a:off x="6909952" y="4124906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FF00"/>
                </a:highlight>
              </a:rPr>
              <a:t>年終跟保險</a:t>
            </a:r>
          </a:p>
        </p:txBody>
      </p:sp>
    </p:spTree>
    <p:extLst>
      <p:ext uri="{BB962C8B-B14F-4D97-AF65-F5344CB8AC3E}">
        <p14:creationId xmlns:p14="http://schemas.microsoft.com/office/powerpoint/2010/main" val="365222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E46DA22D-956E-935A-A688-ED7716A32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92393"/>
              </p:ext>
            </p:extLst>
          </p:nvPr>
        </p:nvGraphicFramePr>
        <p:xfrm>
          <a:off x="775854" y="1387762"/>
          <a:ext cx="6470650" cy="450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25CE7DF-FE8F-C45B-A612-3A2DC2057597}"/>
              </a:ext>
            </a:extLst>
          </p:cNvPr>
          <p:cNvSpPr txBox="1"/>
          <p:nvPr/>
        </p:nvSpPr>
        <p:spPr>
          <a:xfrm>
            <a:off x="2085110" y="1723072"/>
            <a:ext cx="1759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FF00"/>
                </a:highlight>
              </a:rPr>
              <a:t>希望工作不加班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E19F6C-EF69-A67F-FA65-E693B05F2F42}"/>
              </a:ext>
            </a:extLst>
          </p:cNvPr>
          <p:cNvSpPr txBox="1"/>
          <p:nvPr/>
        </p:nvSpPr>
        <p:spPr>
          <a:xfrm>
            <a:off x="3744190" y="1715902"/>
            <a:ext cx="1759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希望月薪有四萬以上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6F71C8-E7AA-B567-6505-D8BE3E6EADA1}"/>
              </a:ext>
            </a:extLst>
          </p:cNvPr>
          <p:cNvSpPr txBox="1"/>
          <p:nvPr/>
        </p:nvSpPr>
        <p:spPr>
          <a:xfrm>
            <a:off x="5375561" y="1489402"/>
            <a:ext cx="22305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希望可以明確自己的求職目標</a:t>
            </a:r>
            <a:r>
              <a:rPr lang="en-US" altLang="zh-TW" sz="1050" dirty="0">
                <a:highlight>
                  <a:srgbClr val="FF0000"/>
                </a:highlight>
              </a:rPr>
              <a:t>(</a:t>
            </a:r>
            <a:r>
              <a:rPr lang="zh-TW" altLang="en-US" sz="1050" dirty="0">
                <a:highlight>
                  <a:srgbClr val="FF0000"/>
                </a:highlight>
              </a:rPr>
              <a:t>進入的產業與職位</a:t>
            </a:r>
            <a:r>
              <a:rPr lang="en-US" altLang="zh-TW" sz="1050" dirty="0">
                <a:highlight>
                  <a:srgbClr val="FF0000"/>
                </a:highlight>
              </a:rPr>
              <a:t>)</a:t>
            </a:r>
            <a:endParaRPr lang="zh-TW" altLang="en-US" sz="1050" dirty="0">
              <a:highlight>
                <a:srgbClr val="FF000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E3FA7E4-5E2C-1994-FD12-B1537B4B23CB}"/>
              </a:ext>
            </a:extLst>
          </p:cNvPr>
          <p:cNvSpPr txBox="1"/>
          <p:nvPr/>
        </p:nvSpPr>
        <p:spPr>
          <a:xfrm>
            <a:off x="7446815" y="1477540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FF00"/>
                </a:highlight>
              </a:rPr>
              <a:t>希望有遠端工作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2DBDE9-CA71-2ADB-863B-A01E462C3BA1}"/>
              </a:ext>
            </a:extLst>
          </p:cNvPr>
          <p:cNvSpPr txBox="1"/>
          <p:nvPr/>
        </p:nvSpPr>
        <p:spPr>
          <a:xfrm>
            <a:off x="3780558" y="1929967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公司進修福利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BEA31C-AE7C-A9B1-1CA2-32A5524004B4}"/>
              </a:ext>
            </a:extLst>
          </p:cNvPr>
          <p:cNvSpPr txBox="1"/>
          <p:nvPr/>
        </p:nvSpPr>
        <p:spPr>
          <a:xfrm>
            <a:off x="7443351" y="1982069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FF00"/>
                </a:highlight>
              </a:rPr>
              <a:t>年終跟保險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FFE624C-BCE0-B2AB-02A6-FC2969023F42}"/>
              </a:ext>
            </a:extLst>
          </p:cNvPr>
          <p:cNvSpPr txBox="1"/>
          <p:nvPr/>
        </p:nvSpPr>
        <p:spPr>
          <a:xfrm>
            <a:off x="4426526" y="2659940"/>
            <a:ext cx="2137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不知道自己是否需要加強技能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EDBAFC-E4DA-22FD-0081-8CBF791CD3A8}"/>
              </a:ext>
            </a:extLst>
          </p:cNvPr>
          <p:cNvSpPr txBox="1"/>
          <p:nvPr/>
        </p:nvSpPr>
        <p:spPr>
          <a:xfrm>
            <a:off x="6390407" y="2351681"/>
            <a:ext cx="2137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00FF00"/>
                </a:highlight>
              </a:rPr>
              <a:t>工作敘述與職缺薪資不透明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C6AAB4-8A02-7AF6-0C96-BBD64F571C31}"/>
              </a:ext>
            </a:extLst>
          </p:cNvPr>
          <p:cNvSpPr txBox="1"/>
          <p:nvPr/>
        </p:nvSpPr>
        <p:spPr>
          <a:xfrm>
            <a:off x="6490853" y="2666871"/>
            <a:ext cx="2137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0000"/>
                </a:highlight>
              </a:rPr>
              <a:t>不知道職位與產業未來發展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32070B-DCEA-D839-9B4D-42E4065BD721}"/>
              </a:ext>
            </a:extLst>
          </p:cNvPr>
          <p:cNvSpPr txBox="1"/>
          <p:nvPr/>
        </p:nvSpPr>
        <p:spPr>
          <a:xfrm>
            <a:off x="4426526" y="2947871"/>
            <a:ext cx="21370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00FF00"/>
                </a:highlight>
              </a:rPr>
              <a:t>進入部門的成長周期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C76C6C0-27E9-A4B9-4ECD-027FF3E4444C}"/>
              </a:ext>
            </a:extLst>
          </p:cNvPr>
          <p:cNvSpPr txBox="1"/>
          <p:nvPr/>
        </p:nvSpPr>
        <p:spPr>
          <a:xfrm>
            <a:off x="6490853" y="2904635"/>
            <a:ext cx="2230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TW" altLang="en-US" sz="1050" dirty="0">
                <a:highlight>
                  <a:srgbClr val="FFFF00"/>
                </a:highlight>
              </a:rPr>
              <a:t>如何求證公司真實文化氛圍</a:t>
            </a:r>
          </a:p>
        </p:txBody>
      </p:sp>
    </p:spTree>
    <p:extLst>
      <p:ext uri="{BB962C8B-B14F-4D97-AF65-F5344CB8AC3E}">
        <p14:creationId xmlns:p14="http://schemas.microsoft.com/office/powerpoint/2010/main" val="24388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FBADA9BC-3196-2266-5417-8BF5035DCC41}"/>
              </a:ext>
            </a:extLst>
          </p:cNvPr>
          <p:cNvSpPr/>
          <p:nvPr/>
        </p:nvSpPr>
        <p:spPr>
          <a:xfrm>
            <a:off x="1724891" y="1030428"/>
            <a:ext cx="1143000" cy="6303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功能性需要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044EE9-7988-A9C6-8E91-383C800CB85E}"/>
              </a:ext>
            </a:extLst>
          </p:cNvPr>
          <p:cNvSpPr/>
          <p:nvPr/>
        </p:nvSpPr>
        <p:spPr>
          <a:xfrm>
            <a:off x="3439392" y="1030428"/>
            <a:ext cx="1143000" cy="6303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體驗性需要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C38FE5E-EDF3-8838-E151-457AE4F85AFD}"/>
              </a:ext>
            </a:extLst>
          </p:cNvPr>
          <p:cNvSpPr/>
          <p:nvPr/>
        </p:nvSpPr>
        <p:spPr>
          <a:xfrm>
            <a:off x="5498524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社會性需要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6A3D64D-1B3F-5134-A5AC-A649660D95B9}"/>
              </a:ext>
            </a:extLst>
          </p:cNvPr>
          <p:cNvSpPr/>
          <p:nvPr/>
        </p:nvSpPr>
        <p:spPr>
          <a:xfrm>
            <a:off x="7557656" y="1030430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經濟性需要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CFFF5-62EC-528A-C110-8BE69B9E0436}"/>
              </a:ext>
            </a:extLst>
          </p:cNvPr>
          <p:cNvSpPr/>
          <p:nvPr/>
        </p:nvSpPr>
        <p:spPr>
          <a:xfrm>
            <a:off x="173181" y="1733547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顧客需求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CB178E-BDBF-5127-49CD-638CC62EE152}"/>
              </a:ext>
            </a:extLst>
          </p:cNvPr>
          <p:cNvSpPr/>
          <p:nvPr/>
        </p:nvSpPr>
        <p:spPr>
          <a:xfrm>
            <a:off x="173181" y="2580409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公司能力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04FCF5-632D-976A-B393-037CEA3C0809}"/>
              </a:ext>
            </a:extLst>
          </p:cNvPr>
          <p:cNvSpPr/>
          <p:nvPr/>
        </p:nvSpPr>
        <p:spPr>
          <a:xfrm>
            <a:off x="173181" y="3427271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競爭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6D0F2A8-20FB-ECFC-B783-16CFE0276B90}"/>
              </a:ext>
            </a:extLst>
          </p:cNvPr>
          <p:cNvSpPr/>
          <p:nvPr/>
        </p:nvSpPr>
        <p:spPr>
          <a:xfrm>
            <a:off x="173181" y="4274133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協作者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33FC9A0-1557-750B-D541-5C7D7C1B3169}"/>
              </a:ext>
            </a:extLst>
          </p:cNvPr>
          <p:cNvSpPr/>
          <p:nvPr/>
        </p:nvSpPr>
        <p:spPr>
          <a:xfrm>
            <a:off x="173181" y="5112336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情境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44764E-C804-35BD-2147-89116C899E2E}"/>
              </a:ext>
            </a:extLst>
          </p:cNvPr>
          <p:cNvSpPr txBox="1"/>
          <p:nvPr/>
        </p:nvSpPr>
        <p:spPr>
          <a:xfrm>
            <a:off x="1316181" y="4355572"/>
            <a:ext cx="24881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/>
              <a:t>上課課表</a:t>
            </a:r>
            <a:r>
              <a:rPr lang="en-US" altLang="zh-TW" sz="1350" dirty="0"/>
              <a:t>-</a:t>
            </a:r>
            <a:r>
              <a:rPr lang="zh-TW" altLang="en-US" sz="1350" dirty="0"/>
              <a:t>分析各科別職缺占比</a:t>
            </a:r>
          </a:p>
        </p:txBody>
      </p:sp>
    </p:spTree>
    <p:extLst>
      <p:ext uri="{BB962C8B-B14F-4D97-AF65-F5344CB8AC3E}">
        <p14:creationId xmlns:p14="http://schemas.microsoft.com/office/powerpoint/2010/main" val="355103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FBADA9BC-3196-2266-5417-8BF5035DCC41}"/>
              </a:ext>
            </a:extLst>
          </p:cNvPr>
          <p:cNvSpPr/>
          <p:nvPr/>
        </p:nvSpPr>
        <p:spPr>
          <a:xfrm>
            <a:off x="1724891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功能性需要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044EE9-7988-A9C6-8E91-383C800CB85E}"/>
              </a:ext>
            </a:extLst>
          </p:cNvPr>
          <p:cNvSpPr/>
          <p:nvPr/>
        </p:nvSpPr>
        <p:spPr>
          <a:xfrm>
            <a:off x="4994562" y="1030427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體驗性需要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C38FE5E-EDF3-8838-E151-457AE4F85AFD}"/>
              </a:ext>
            </a:extLst>
          </p:cNvPr>
          <p:cNvSpPr/>
          <p:nvPr/>
        </p:nvSpPr>
        <p:spPr>
          <a:xfrm>
            <a:off x="6276109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社會性需要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6A3D64D-1B3F-5134-A5AC-A649660D95B9}"/>
              </a:ext>
            </a:extLst>
          </p:cNvPr>
          <p:cNvSpPr/>
          <p:nvPr/>
        </p:nvSpPr>
        <p:spPr>
          <a:xfrm>
            <a:off x="7557656" y="1030430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經濟性需要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CFFF5-62EC-528A-C110-8BE69B9E0436}"/>
              </a:ext>
            </a:extLst>
          </p:cNvPr>
          <p:cNvSpPr/>
          <p:nvPr/>
        </p:nvSpPr>
        <p:spPr>
          <a:xfrm>
            <a:off x="173181" y="1733547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顧客需求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CB178E-BDBF-5127-49CD-638CC62EE152}"/>
              </a:ext>
            </a:extLst>
          </p:cNvPr>
          <p:cNvSpPr/>
          <p:nvPr/>
        </p:nvSpPr>
        <p:spPr>
          <a:xfrm>
            <a:off x="173181" y="2580409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公司能力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04FCF5-632D-976A-B393-037CEA3C0809}"/>
              </a:ext>
            </a:extLst>
          </p:cNvPr>
          <p:cNvSpPr/>
          <p:nvPr/>
        </p:nvSpPr>
        <p:spPr>
          <a:xfrm>
            <a:off x="173181" y="3427271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競爭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6D0F2A8-20FB-ECFC-B783-16CFE0276B90}"/>
              </a:ext>
            </a:extLst>
          </p:cNvPr>
          <p:cNvSpPr/>
          <p:nvPr/>
        </p:nvSpPr>
        <p:spPr>
          <a:xfrm>
            <a:off x="173181" y="4274133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協作者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33FC9A0-1557-750B-D541-5C7D7C1B3169}"/>
              </a:ext>
            </a:extLst>
          </p:cNvPr>
          <p:cNvSpPr/>
          <p:nvPr/>
        </p:nvSpPr>
        <p:spPr>
          <a:xfrm>
            <a:off x="173181" y="5112336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情境</a:t>
            </a:r>
          </a:p>
        </p:txBody>
      </p:sp>
    </p:spTree>
    <p:extLst>
      <p:ext uri="{BB962C8B-B14F-4D97-AF65-F5344CB8AC3E}">
        <p14:creationId xmlns:p14="http://schemas.microsoft.com/office/powerpoint/2010/main" val="400622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FBADA9BC-3196-2266-5417-8BF5035DCC41}"/>
              </a:ext>
            </a:extLst>
          </p:cNvPr>
          <p:cNvSpPr/>
          <p:nvPr/>
        </p:nvSpPr>
        <p:spPr>
          <a:xfrm>
            <a:off x="4949538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功能性需要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044EE9-7988-A9C6-8E91-383C800CB85E}"/>
              </a:ext>
            </a:extLst>
          </p:cNvPr>
          <p:cNvSpPr/>
          <p:nvPr/>
        </p:nvSpPr>
        <p:spPr>
          <a:xfrm>
            <a:off x="1853047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體驗性需要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C38FE5E-EDF3-8838-E151-457AE4F85AFD}"/>
              </a:ext>
            </a:extLst>
          </p:cNvPr>
          <p:cNvSpPr/>
          <p:nvPr/>
        </p:nvSpPr>
        <p:spPr>
          <a:xfrm>
            <a:off x="6253597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社會性需要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6A3D64D-1B3F-5134-A5AC-A649660D95B9}"/>
              </a:ext>
            </a:extLst>
          </p:cNvPr>
          <p:cNvSpPr/>
          <p:nvPr/>
        </p:nvSpPr>
        <p:spPr>
          <a:xfrm>
            <a:off x="7557656" y="1030430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經濟性需要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CFFF5-62EC-528A-C110-8BE69B9E0436}"/>
              </a:ext>
            </a:extLst>
          </p:cNvPr>
          <p:cNvSpPr/>
          <p:nvPr/>
        </p:nvSpPr>
        <p:spPr>
          <a:xfrm>
            <a:off x="173181" y="1733547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顧客需求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CB178E-BDBF-5127-49CD-638CC62EE152}"/>
              </a:ext>
            </a:extLst>
          </p:cNvPr>
          <p:cNvSpPr/>
          <p:nvPr/>
        </p:nvSpPr>
        <p:spPr>
          <a:xfrm>
            <a:off x="173181" y="2580409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公司能力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04FCF5-632D-976A-B393-037CEA3C0809}"/>
              </a:ext>
            </a:extLst>
          </p:cNvPr>
          <p:cNvSpPr/>
          <p:nvPr/>
        </p:nvSpPr>
        <p:spPr>
          <a:xfrm>
            <a:off x="173181" y="3427271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競爭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6D0F2A8-20FB-ECFC-B783-16CFE0276B90}"/>
              </a:ext>
            </a:extLst>
          </p:cNvPr>
          <p:cNvSpPr/>
          <p:nvPr/>
        </p:nvSpPr>
        <p:spPr>
          <a:xfrm>
            <a:off x="173181" y="4274133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協作者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33FC9A0-1557-750B-D541-5C7D7C1B3169}"/>
              </a:ext>
            </a:extLst>
          </p:cNvPr>
          <p:cNvSpPr/>
          <p:nvPr/>
        </p:nvSpPr>
        <p:spPr>
          <a:xfrm>
            <a:off x="173181" y="5112336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情境</a:t>
            </a:r>
          </a:p>
        </p:txBody>
      </p:sp>
    </p:spTree>
    <p:extLst>
      <p:ext uri="{BB962C8B-B14F-4D97-AF65-F5344CB8AC3E}">
        <p14:creationId xmlns:p14="http://schemas.microsoft.com/office/powerpoint/2010/main" val="211525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FBADA9BC-3196-2266-5417-8BF5035DCC41}"/>
              </a:ext>
            </a:extLst>
          </p:cNvPr>
          <p:cNvSpPr/>
          <p:nvPr/>
        </p:nvSpPr>
        <p:spPr>
          <a:xfrm>
            <a:off x="4645604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功能性需要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044EE9-7988-A9C6-8E91-383C800CB85E}"/>
              </a:ext>
            </a:extLst>
          </p:cNvPr>
          <p:cNvSpPr/>
          <p:nvPr/>
        </p:nvSpPr>
        <p:spPr>
          <a:xfrm>
            <a:off x="6089074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體驗性需要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C38FE5E-EDF3-8838-E151-457AE4F85AFD}"/>
              </a:ext>
            </a:extLst>
          </p:cNvPr>
          <p:cNvSpPr/>
          <p:nvPr/>
        </p:nvSpPr>
        <p:spPr>
          <a:xfrm>
            <a:off x="1733553" y="1030429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社會性需要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6A3D64D-1B3F-5134-A5AC-A649660D95B9}"/>
              </a:ext>
            </a:extLst>
          </p:cNvPr>
          <p:cNvSpPr/>
          <p:nvPr/>
        </p:nvSpPr>
        <p:spPr>
          <a:xfrm>
            <a:off x="7557656" y="1030430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經濟性需要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CFFF5-62EC-528A-C110-8BE69B9E0436}"/>
              </a:ext>
            </a:extLst>
          </p:cNvPr>
          <p:cNvSpPr/>
          <p:nvPr/>
        </p:nvSpPr>
        <p:spPr>
          <a:xfrm>
            <a:off x="173181" y="1733547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顧客需求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CB178E-BDBF-5127-49CD-638CC62EE152}"/>
              </a:ext>
            </a:extLst>
          </p:cNvPr>
          <p:cNvSpPr/>
          <p:nvPr/>
        </p:nvSpPr>
        <p:spPr>
          <a:xfrm>
            <a:off x="173181" y="2580409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公司能力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04FCF5-632D-976A-B393-037CEA3C0809}"/>
              </a:ext>
            </a:extLst>
          </p:cNvPr>
          <p:cNvSpPr/>
          <p:nvPr/>
        </p:nvSpPr>
        <p:spPr>
          <a:xfrm>
            <a:off x="173181" y="3427271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競爭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6D0F2A8-20FB-ECFC-B783-16CFE0276B90}"/>
              </a:ext>
            </a:extLst>
          </p:cNvPr>
          <p:cNvSpPr/>
          <p:nvPr/>
        </p:nvSpPr>
        <p:spPr>
          <a:xfrm>
            <a:off x="173181" y="4274133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協作者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33FC9A0-1557-750B-D541-5C7D7C1B3169}"/>
              </a:ext>
            </a:extLst>
          </p:cNvPr>
          <p:cNvSpPr/>
          <p:nvPr/>
        </p:nvSpPr>
        <p:spPr>
          <a:xfrm>
            <a:off x="173181" y="5112336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情境</a:t>
            </a:r>
          </a:p>
        </p:txBody>
      </p:sp>
    </p:spTree>
    <p:extLst>
      <p:ext uri="{BB962C8B-B14F-4D97-AF65-F5344CB8AC3E}">
        <p14:creationId xmlns:p14="http://schemas.microsoft.com/office/powerpoint/2010/main" val="88211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FBADA9BC-3196-2266-5417-8BF5035DCC41}"/>
              </a:ext>
            </a:extLst>
          </p:cNvPr>
          <p:cNvSpPr/>
          <p:nvPr/>
        </p:nvSpPr>
        <p:spPr>
          <a:xfrm>
            <a:off x="4855153" y="1030427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功能性需要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044EE9-7988-A9C6-8E91-383C800CB85E}"/>
              </a:ext>
            </a:extLst>
          </p:cNvPr>
          <p:cNvSpPr/>
          <p:nvPr/>
        </p:nvSpPr>
        <p:spPr>
          <a:xfrm>
            <a:off x="6089074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體驗性需要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C38FE5E-EDF3-8838-E151-457AE4F85AFD}"/>
              </a:ext>
            </a:extLst>
          </p:cNvPr>
          <p:cNvSpPr/>
          <p:nvPr/>
        </p:nvSpPr>
        <p:spPr>
          <a:xfrm>
            <a:off x="7413917" y="1030428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bg1"/>
                </a:solidFill>
              </a:rPr>
              <a:t>社會性需要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6A3D64D-1B3F-5134-A5AC-A649660D95B9}"/>
              </a:ext>
            </a:extLst>
          </p:cNvPr>
          <p:cNvSpPr/>
          <p:nvPr/>
        </p:nvSpPr>
        <p:spPr>
          <a:xfrm>
            <a:off x="1683329" y="947300"/>
            <a:ext cx="1143000" cy="630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經濟性需要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CFFF5-62EC-528A-C110-8BE69B9E0436}"/>
              </a:ext>
            </a:extLst>
          </p:cNvPr>
          <p:cNvSpPr/>
          <p:nvPr/>
        </p:nvSpPr>
        <p:spPr>
          <a:xfrm>
            <a:off x="173181" y="1733547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顧客需求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CB178E-BDBF-5127-49CD-638CC62EE152}"/>
              </a:ext>
            </a:extLst>
          </p:cNvPr>
          <p:cNvSpPr/>
          <p:nvPr/>
        </p:nvSpPr>
        <p:spPr>
          <a:xfrm>
            <a:off x="173181" y="2580409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提供能力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004FCF5-632D-976A-B393-037CEA3C0809}"/>
              </a:ext>
            </a:extLst>
          </p:cNvPr>
          <p:cNvSpPr/>
          <p:nvPr/>
        </p:nvSpPr>
        <p:spPr>
          <a:xfrm>
            <a:off x="173181" y="3427271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競爭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6D0F2A8-20FB-ECFC-B783-16CFE0276B90}"/>
              </a:ext>
            </a:extLst>
          </p:cNvPr>
          <p:cNvSpPr/>
          <p:nvPr/>
        </p:nvSpPr>
        <p:spPr>
          <a:xfrm>
            <a:off x="173181" y="4274133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協作者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33FC9A0-1557-750B-D541-5C7D7C1B3169}"/>
              </a:ext>
            </a:extLst>
          </p:cNvPr>
          <p:cNvSpPr/>
          <p:nvPr/>
        </p:nvSpPr>
        <p:spPr>
          <a:xfrm>
            <a:off x="173181" y="5112336"/>
            <a:ext cx="1143000" cy="6303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350" dirty="0">
                <a:solidFill>
                  <a:schemeClr val="tx1"/>
                </a:solidFill>
              </a:rPr>
              <a:t>情境</a:t>
            </a:r>
          </a:p>
        </p:txBody>
      </p:sp>
    </p:spTree>
    <p:extLst>
      <p:ext uri="{BB962C8B-B14F-4D97-AF65-F5344CB8AC3E}">
        <p14:creationId xmlns:p14="http://schemas.microsoft.com/office/powerpoint/2010/main" val="83590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670294-0EF3-5DDB-0573-8CA73773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8" y="1075283"/>
            <a:ext cx="8016206" cy="47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473</Words>
  <Application>Microsoft Office PowerPoint</Application>
  <PresentationFormat>如螢幕大小 (4:3)</PresentationFormat>
  <Paragraphs>106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pingfang sc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celine860702@gmail.com</dc:creator>
  <cp:lastModifiedBy>celine860702@gmail.com</cp:lastModifiedBy>
  <cp:revision>3</cp:revision>
  <dcterms:created xsi:type="dcterms:W3CDTF">2022-05-05T02:07:17Z</dcterms:created>
  <dcterms:modified xsi:type="dcterms:W3CDTF">2022-05-15T03:33:07Z</dcterms:modified>
</cp:coreProperties>
</file>