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Titolo Testo</a:t>
            </a:r>
          </a:p>
        </p:txBody>
      </p:sp>
      <p:sp>
        <p:nvSpPr>
          <p:cNvPr id="30" name="Corpo livello uno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9" name="Corpo livello uno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Corpo livello uno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olo Test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Titolo Testo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Corpo livello uno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mailto:info@hexafort.it" TargetMode="External"/><Relationship Id="rId4" Type="http://schemas.openxmlformats.org/officeDocument/2006/relationships/hyperlink" Target="http://www.hexafort.it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800" y="1768286"/>
            <a:ext cx="7772401" cy="1470026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HexaFort S.r.l.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371600" y="4144870"/>
            <a:ext cx="6400801" cy="1752601"/>
          </a:xfrm>
          <a:prstGeom prst="rect">
            <a:avLst/>
          </a:prstGeom>
        </p:spPr>
        <p:txBody>
          <a:bodyPr/>
          <a:lstStyle>
            <a:lvl1pPr>
              <a:defRPr b="1" sz="3300">
                <a:solidFill>
                  <a:srgbClr val="88544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Proteggiamo il tuo futuro digitale</a:t>
            </a:r>
          </a:p>
        </p:txBody>
      </p:sp>
      <p:sp>
        <p:nvSpPr>
          <p:cNvPr id="96" name="Numero diapositiva"/>
          <p:cNvSpPr txBox="1"/>
          <p:nvPr>
            <p:ph type="sldNum" sz="quarter" idx="4294967295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xfrm>
            <a:off x="314931" y="675577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Chi siamo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457200" y="2828884"/>
            <a:ext cx="8229601" cy="45259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HexaFort S.r.l.</a:t>
            </a:r>
            <a:r>
              <a:t> è un’azienda italiana specializzata in sicurezza informatica, con oltre 10 anni di esperienza.</a:t>
            </a:r>
          </a:p>
          <a:p>
            <a:pPr marL="0" indent="0">
              <a:spcBef>
                <a:spcPts val="500"/>
              </a:spcBef>
              <a:buSzTx/>
              <a:buFont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spcBef>
                <a:spcPts val="500"/>
              </a:spcBef>
              <a:buSzTx/>
              <a:buFont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Dal </a:t>
            </a:r>
            <a:r>
              <a:rPr b="1"/>
              <a:t>2015</a:t>
            </a:r>
            <a:r>
              <a:t> offriamo soluzioni innovative per proteggere le infrastrutture IT di imprese e istituzioni.</a:t>
            </a:r>
          </a:p>
        </p:txBody>
      </p:sp>
      <p:sp>
        <p:nvSpPr>
          <p:cNvPr id="100" name="Numero diapositiva"/>
          <p:cNvSpPr txBox="1"/>
          <p:nvPr>
            <p:ph type="sldNum" sz="quarter" idx="4294967295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1"/>
          <p:cNvSpPr txBox="1"/>
          <p:nvPr>
            <p:ph type="title"/>
          </p:nvPr>
        </p:nvSpPr>
        <p:spPr>
          <a:xfrm>
            <a:off x="457200" y="429840"/>
            <a:ext cx="8229601" cy="1143001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Le nostre sedi</a:t>
            </a:r>
          </a:p>
        </p:txBody>
      </p:sp>
      <p:sp>
        <p:nvSpPr>
          <p:cNvPr id="103" name="Content Placeholder 2"/>
          <p:cNvSpPr txBox="1"/>
          <p:nvPr>
            <p:ph type="body" idx="1"/>
          </p:nvPr>
        </p:nvSpPr>
        <p:spPr>
          <a:xfrm>
            <a:off x="457200" y="2699549"/>
            <a:ext cx="8229600" cy="45259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Milano</a:t>
            </a:r>
            <a:r>
              <a:t> – Cuore dell’innovazione e centro operativo principale</a:t>
            </a:r>
          </a:p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Roma</a:t>
            </a:r>
            <a:r>
              <a:t> – Punto di contatto con istituzioni pubbliche e grandi aziende</a:t>
            </a:r>
          </a:p>
          <a:p>
            <a:pPr marL="0" indent="0">
              <a:spcBef>
                <a:spcPts val="500"/>
              </a:spcBef>
              <a:buSzTx/>
              <a:buFont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Catania</a:t>
            </a:r>
            <a:r>
              <a:t> – Presenza solida nel Sud Italia, vicini ai nostri clienti locali</a:t>
            </a:r>
          </a:p>
        </p:txBody>
      </p:sp>
      <p:sp>
        <p:nvSpPr>
          <p:cNvPr id="104" name="Numero diapositiva"/>
          <p:cNvSpPr txBox="1"/>
          <p:nvPr>
            <p:ph type="sldNum" sz="quarter" idx="4294967295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Cosa facciamo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199" y="1858870"/>
            <a:ext cx="8229601" cy="4525964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• Penetration Testing e Vulnerability Assessment</a:t>
            </a:r>
          </a:p>
          <a:p>
            <a:pPr marL="0" indent="0">
              <a:spcBef>
                <a:spcPts val="500"/>
              </a:spcBef>
              <a:buSzTx/>
              <a:buFont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spcBef>
                <a:spcPts val="500"/>
              </a:spcBef>
              <a:buSzTx/>
              <a:buFont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• Monitoraggio e gestione delle minacce (SOC)</a:t>
            </a:r>
          </a:p>
          <a:p>
            <a:pPr marL="0" indent="0">
              <a:spcBef>
                <a:spcPts val="500"/>
              </a:spcBef>
              <a:buSzTx/>
              <a:buFont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spcBef>
                <a:spcPts val="500"/>
              </a:spcBef>
              <a:buSzTx/>
              <a:buFont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• Consulenza su GDPR e conformità</a:t>
            </a:r>
          </a:p>
          <a:p>
            <a:pPr marL="0" indent="0">
              <a:spcBef>
                <a:spcPts val="500"/>
              </a:spcBef>
              <a:buSzTx/>
              <a:buFont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spcBef>
                <a:spcPts val="500"/>
              </a:spcBef>
              <a:buSzTx/>
              <a:buFont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• Progettazione di infrastrutture sicure</a:t>
            </a:r>
          </a:p>
          <a:p>
            <a:pPr marL="0" indent="0">
              <a:spcBef>
                <a:spcPts val="500"/>
              </a:spcBef>
              <a:buSzTx/>
              <a:buFont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spcBef>
                <a:spcPts val="500"/>
              </a:spcBef>
              <a:buSzTx/>
              <a:buFontTx/>
              <a:buNone/>
              <a:defRPr sz="27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• Formazione e simulazioni di attacco</a:t>
            </a:r>
          </a:p>
        </p:txBody>
      </p:sp>
      <p:sp>
        <p:nvSpPr>
          <p:cNvPr id="108" name="Numero diapositiva"/>
          <p:cNvSpPr txBox="1"/>
          <p:nvPr>
            <p:ph type="sldNum" sz="quarter" idx="4294967295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 nostra esperienza</a:t>
            </a:r>
          </a:p>
        </p:txBody>
      </p:sp>
      <p:sp>
        <p:nvSpPr>
          <p:cNvPr id="111" name="Content Placeholder 2"/>
          <p:cNvSpPr txBox="1"/>
          <p:nvPr>
            <p:ph type="body" idx="1"/>
          </p:nvPr>
        </p:nvSpPr>
        <p:spPr>
          <a:xfrm>
            <a:off x="457200" y="1858870"/>
            <a:ext cx="8229601" cy="45259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🔐 Oltre 500 progetti completati</a:t>
            </a:r>
          </a:p>
          <a:p>
            <a: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🤝 Collaborazioni con realtà leader del settore</a:t>
            </a:r>
          </a:p>
          <a:p>
            <a: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🏆 Team certificato (CEH, CISSP, ISO 27001, etc.)</a:t>
            </a:r>
          </a:p>
          <a:p>
            <a: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500"/>
              </a:spcBef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🕵️ Partner tecnologici con i principali vendor di sicurezza</a:t>
            </a:r>
          </a:p>
        </p:txBody>
      </p:sp>
      <p:sp>
        <p:nvSpPr>
          <p:cNvPr id="112" name="Numero diapositiva"/>
          <p:cNvSpPr txBox="1"/>
          <p:nvPr>
            <p:ph type="sldNum" sz="quarter" idx="4294967295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La nostra missione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366665" y="2518480"/>
            <a:ext cx="8229601" cy="452596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"Rendere il mondo digitale un luogo più sicuro, un’azienda alla volta.”</a:t>
            </a:r>
          </a:p>
          <a:p>
            <a:pPr marL="0" indent="0">
              <a:spcBef>
                <a:spcPts val="500"/>
              </a:spcBef>
              <a:buSzTx/>
              <a:buFont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spcBef>
                <a:spcPts val="500"/>
              </a:spcBef>
              <a:buSzTx/>
              <a:buFont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spcBef>
                <a:spcPts val="500"/>
              </a:spcBef>
              <a:buSzTx/>
              <a:buFont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Crediamo nella prevenzione, nella formazione continua e nella costruzione di sistemi resilienti.</a:t>
            </a:r>
          </a:p>
        </p:txBody>
      </p:sp>
      <p:sp>
        <p:nvSpPr>
          <p:cNvPr id="116" name="Numero diapositiva"/>
          <p:cNvSpPr txBox="1"/>
          <p:nvPr>
            <p:ph type="sldNum" sz="quarter" idx="4294967295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Casi di successo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315468">
              <a:spcBef>
                <a:spcPts val="300"/>
              </a:spcBef>
              <a:buSzTx/>
              <a:buFontTx/>
              <a:buNone/>
              <a:defRPr sz="20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🔹 </a:t>
            </a:r>
            <a:r>
              <a:rPr b="1"/>
              <a:t>Banca Centrale Italiana</a:t>
            </a:r>
          </a:p>
          <a:p>
            <a:pPr marL="236601" indent="-236601" defTabSz="315468">
              <a:spcBef>
                <a:spcPts val="300"/>
              </a:spcBef>
              <a:defRPr sz="20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SIEM avanzato e monitoraggio H24. Incidenti ridotti del 70% in un anno.</a:t>
            </a:r>
          </a:p>
          <a:p>
            <a:pPr marL="236601" indent="-236601" defTabSz="315468">
              <a:spcBef>
                <a:spcPts val="300"/>
              </a:spcBef>
              <a:defRPr sz="207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15468">
              <a:spcBef>
                <a:spcPts val="300"/>
              </a:spcBef>
              <a:buSzTx/>
              <a:buFontTx/>
              <a:buNone/>
              <a:defRPr sz="20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🔹 </a:t>
            </a:r>
            <a:r>
              <a:rPr b="1"/>
              <a:t>Gruppo Energetico Nazionale</a:t>
            </a:r>
          </a:p>
          <a:p>
            <a:pPr marL="236601" indent="-236601" defTabSz="315468">
              <a:spcBef>
                <a:spcPts val="300"/>
              </a:spcBef>
              <a:defRPr sz="20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Cyber risk assessment e sicurezza OT in ambienti industriali.</a:t>
            </a:r>
          </a:p>
          <a:p>
            <a:pPr marL="236601" indent="-236601" defTabSz="315468">
              <a:spcBef>
                <a:spcPts val="300"/>
              </a:spcBef>
              <a:defRPr sz="207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15468">
              <a:spcBef>
                <a:spcPts val="300"/>
              </a:spcBef>
              <a:buSzTx/>
              <a:buFontTx/>
              <a:buNone/>
              <a:defRPr sz="20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🔹 </a:t>
            </a:r>
            <a:r>
              <a:rPr b="1"/>
              <a:t>Università del Sud Italia</a:t>
            </a:r>
          </a:p>
          <a:p>
            <a:pPr marL="236601" indent="-236601" defTabSz="315468">
              <a:spcBef>
                <a:spcPts val="300"/>
              </a:spcBef>
              <a:defRPr sz="20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Simulazioni ransomware per aumentare la consapevolezza.</a:t>
            </a:r>
          </a:p>
          <a:p>
            <a:pPr marL="0" indent="0" defTabSz="315468">
              <a:spcBef>
                <a:spcPts val="300"/>
              </a:spcBef>
              <a:buSzTx/>
              <a:buFontTx/>
              <a:buNone/>
              <a:defRPr sz="207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15468">
              <a:spcBef>
                <a:spcPts val="300"/>
              </a:spcBef>
              <a:buSzTx/>
              <a:buFontTx/>
              <a:buNone/>
              <a:defRPr sz="20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🔹 </a:t>
            </a:r>
            <a:r>
              <a:rPr b="1"/>
              <a:t>Startup Fintech Milanese</a:t>
            </a:r>
          </a:p>
          <a:p>
            <a:pPr marL="236601" indent="-236601" defTabSz="315468">
              <a:spcBef>
                <a:spcPts val="300"/>
              </a:spcBef>
              <a:defRPr sz="207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Consulenza GDPR e crittografia end-to-end per i dati sensibili.</a:t>
            </a:r>
          </a:p>
        </p:txBody>
      </p:sp>
      <p:sp>
        <p:nvSpPr>
          <p:cNvPr id="120" name="Numero diapositiva"/>
          <p:cNvSpPr txBox="1"/>
          <p:nvPr>
            <p:ph type="sldNum" sz="quarter" idx="4294967295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Contattaci</a:t>
            </a:r>
          </a:p>
        </p:txBody>
      </p:sp>
      <p:sp>
        <p:nvSpPr>
          <p:cNvPr id="123" name="Content Placeholder 2"/>
          <p:cNvSpPr txBox="1"/>
          <p:nvPr>
            <p:ph type="body" idx="1"/>
          </p:nvPr>
        </p:nvSpPr>
        <p:spPr>
          <a:xfrm>
            <a:off x="457200" y="1923538"/>
            <a:ext cx="8229601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📧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info@hexafort.it</a:t>
            </a:r>
          </a:p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🌐 </a:t>
            </a:r>
            <a:r>
              <a:rPr b="1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www.hexafort.it</a:t>
            </a:r>
          </a:p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>
              <a:spcBef>
                <a:spcPts val="500"/>
              </a:spcBef>
              <a:buSzTx/>
              <a:buFontTx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spcBef>
                <a:spcPts val="500"/>
              </a:spcBef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📍 </a:t>
            </a:r>
            <a:r>
              <a:rPr b="1"/>
              <a:t>Sedi: Milano | Roma | Catania</a:t>
            </a:r>
          </a:p>
        </p:txBody>
      </p:sp>
      <p:sp>
        <p:nvSpPr>
          <p:cNvPr id="124" name="Numero diapositiva"/>
          <p:cNvSpPr txBox="1"/>
          <p:nvPr>
            <p:ph type="sldNum" sz="quarter" idx="4294967295"/>
          </p:nvPr>
        </p:nvSpPr>
        <p:spPr>
          <a:xfrm>
            <a:off x="8505418" y="6414760"/>
            <a:ext cx="181382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