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56" r:id="rId4"/>
    <p:sldId id="261" r:id="rId5"/>
    <p:sldId id="262" r:id="rId6"/>
    <p:sldId id="257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9C"/>
    <a:srgbClr val="A5A5A5"/>
    <a:srgbClr val="70AD47"/>
    <a:srgbClr val="A6A6A6"/>
    <a:srgbClr val="E7E6E6"/>
    <a:srgbClr val="AB4015"/>
    <a:srgbClr val="FFC7CE"/>
    <a:srgbClr val="FFC000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BAA35-FB51-47F6-A8EA-60190665C3A3}" v="1811" dt="2022-06-16T10:46:57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8B05E-CBAC-489A-BCB9-78E4DC90C3DE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00923-C52D-47A1-A911-25C40F7B1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12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0923-C52D-47A1-A911-25C40F7B1EB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766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92ACB-5EF7-ED99-13AE-7D4F79CA95E2}"/>
              </a:ext>
            </a:extLst>
          </p:cNvPr>
          <p:cNvSpPr txBox="1"/>
          <p:nvPr/>
        </p:nvSpPr>
        <p:spPr>
          <a:xfrm>
            <a:off x="5715000" y="165100"/>
            <a:ext cx="749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77E54-DBFB-BE45-B60F-C72CC31D27D6}"/>
              </a:ext>
            </a:extLst>
          </p:cNvPr>
          <p:cNvSpPr/>
          <p:nvPr/>
        </p:nvSpPr>
        <p:spPr>
          <a:xfrm>
            <a:off x="3175" y="536575"/>
            <a:ext cx="12192000" cy="4191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NAVBAR:  </a:t>
            </a:r>
            <a:r>
              <a:rPr lang="en-US" dirty="0">
                <a:solidFill>
                  <a:schemeClr val="accent1"/>
                </a:solidFill>
                <a:cs typeface="Calibri"/>
              </a:rPr>
              <a:t>Home</a:t>
            </a:r>
            <a:r>
              <a:rPr lang="en-US" dirty="0">
                <a:solidFill>
                  <a:schemeClr val="tx1"/>
                </a:solidFill>
                <a:cs typeface="Calibri"/>
              </a:rPr>
              <a:t>                 </a:t>
            </a:r>
            <a:r>
              <a:rPr lang="it-IT" noProof="1">
                <a:solidFill>
                  <a:schemeClr val="tx1"/>
                </a:solidFill>
                <a:cs typeface="Calibri"/>
              </a:rPr>
              <a:t>Registro Dipendenti                  </a:t>
            </a: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SAL             </a:t>
            </a:r>
            <a:r>
              <a:rPr lang="it-IT" dirty="0">
                <a:solidFill>
                  <a:schemeClr val="tx1"/>
                </a:solidFill>
                <a:cs typeface="Calibri" panose="020F0502020204030204"/>
              </a:rPr>
              <a:t>Costi</a:t>
            </a: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            Login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36D2F-6615-312B-6DD7-8654D0F625F8}"/>
              </a:ext>
            </a:extLst>
          </p:cNvPr>
          <p:cNvSpPr txBox="1"/>
          <p:nvPr/>
        </p:nvSpPr>
        <p:spPr>
          <a:xfrm>
            <a:off x="10055087" y="87796"/>
            <a:ext cx="2372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Account </a:t>
            </a:r>
            <a:r>
              <a:rPr lang="it-IT" dirty="0"/>
              <a:t>loggato</a:t>
            </a:r>
            <a:endParaRPr lang="it-IT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5898A-755D-70D5-360F-DBEA93A3E451}"/>
              </a:ext>
            </a:extLst>
          </p:cNvPr>
          <p:cNvSpPr/>
          <p:nvPr/>
        </p:nvSpPr>
        <p:spPr>
          <a:xfrm>
            <a:off x="-2884" y="1586328"/>
            <a:ext cx="6213533" cy="1899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  <a:cs typeface="Calibri"/>
              </a:rPr>
              <a:t>Visione rapida sul Registro Dipendenti  	</a:t>
            </a:r>
            <a:r>
              <a:rPr lang="it-IT" sz="1100" dirty="0">
                <a:solidFill>
                  <a:schemeClr val="tx1"/>
                </a:solidFill>
                <a:cs typeface="Calibri"/>
              </a:rPr>
              <a:t>            funzione go to doppio click </a:t>
            </a:r>
            <a:endParaRPr lang="it-IT" sz="11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2609647-C84F-8241-AA98-73698E183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74157"/>
              </p:ext>
            </p:extLst>
          </p:nvPr>
        </p:nvGraphicFramePr>
        <p:xfrm>
          <a:off x="3603" y="1984861"/>
          <a:ext cx="6209929" cy="1491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761">
                  <a:extLst>
                    <a:ext uri="{9D8B030D-6E8A-4147-A177-3AD203B41FA5}">
                      <a16:colId xmlns:a16="http://schemas.microsoft.com/office/drawing/2014/main" val="2382141638"/>
                    </a:ext>
                  </a:extLst>
                </a:gridCol>
                <a:gridCol w="998015">
                  <a:extLst>
                    <a:ext uri="{9D8B030D-6E8A-4147-A177-3AD203B41FA5}">
                      <a16:colId xmlns:a16="http://schemas.microsoft.com/office/drawing/2014/main" val="861014768"/>
                    </a:ext>
                  </a:extLst>
                </a:gridCol>
                <a:gridCol w="1218630">
                  <a:extLst>
                    <a:ext uri="{9D8B030D-6E8A-4147-A177-3AD203B41FA5}">
                      <a16:colId xmlns:a16="http://schemas.microsoft.com/office/drawing/2014/main" val="144302795"/>
                    </a:ext>
                  </a:extLst>
                </a:gridCol>
                <a:gridCol w="1092561">
                  <a:extLst>
                    <a:ext uri="{9D8B030D-6E8A-4147-A177-3AD203B41FA5}">
                      <a16:colId xmlns:a16="http://schemas.microsoft.com/office/drawing/2014/main" val="4200616420"/>
                    </a:ext>
                  </a:extLst>
                </a:gridCol>
                <a:gridCol w="725002">
                  <a:extLst>
                    <a:ext uri="{9D8B030D-6E8A-4147-A177-3AD203B41FA5}">
                      <a16:colId xmlns:a16="http://schemas.microsoft.com/office/drawing/2014/main" val="3301711784"/>
                    </a:ext>
                  </a:extLst>
                </a:gridCol>
                <a:gridCol w="817555">
                  <a:extLst>
                    <a:ext uri="{9D8B030D-6E8A-4147-A177-3AD203B41FA5}">
                      <a16:colId xmlns:a16="http://schemas.microsoft.com/office/drawing/2014/main" val="2812333316"/>
                    </a:ext>
                  </a:extLst>
                </a:gridCol>
                <a:gridCol w="843405">
                  <a:extLst>
                    <a:ext uri="{9D8B030D-6E8A-4147-A177-3AD203B41FA5}">
                      <a16:colId xmlns:a16="http://schemas.microsoft.com/office/drawing/2014/main" val="2675062496"/>
                    </a:ext>
                  </a:extLst>
                </a:gridCol>
              </a:tblGrid>
              <a:tr h="372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50655"/>
                  </a:ext>
                </a:extLst>
              </a:tr>
              <a:tr h="37295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192447"/>
                  </a:ext>
                </a:extLst>
              </a:tr>
              <a:tr h="372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531780"/>
                  </a:ext>
                </a:extLst>
              </a:tr>
              <a:tr h="372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75498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747AADF-CAA5-6442-012F-0F13DD0488A7}"/>
              </a:ext>
            </a:extLst>
          </p:cNvPr>
          <p:cNvSpPr/>
          <p:nvPr/>
        </p:nvSpPr>
        <p:spPr>
          <a:xfrm>
            <a:off x="0" y="4399862"/>
            <a:ext cx="6213532" cy="1921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  <a:cs typeface="Calibri"/>
              </a:rPr>
              <a:t>Visione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rapida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sulla</a:t>
            </a:r>
            <a:r>
              <a:rPr lang="en-US" dirty="0">
                <a:solidFill>
                  <a:schemeClr val="tx1"/>
                </a:solidFill>
                <a:cs typeface="Calibri"/>
              </a:rPr>
              <a:t> SAL</a:t>
            </a:r>
            <a:endParaRPr lang="en-US" sz="1100" dirty="0"/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4DF13A73-607E-6DD8-D679-B294D58F2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77992"/>
              </p:ext>
            </p:extLst>
          </p:nvPr>
        </p:nvGraphicFramePr>
        <p:xfrm>
          <a:off x="-2884" y="4792867"/>
          <a:ext cx="6216415" cy="1491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299">
                  <a:extLst>
                    <a:ext uri="{9D8B030D-6E8A-4147-A177-3AD203B41FA5}">
                      <a16:colId xmlns:a16="http://schemas.microsoft.com/office/drawing/2014/main" val="2382141638"/>
                    </a:ext>
                  </a:extLst>
                </a:gridCol>
                <a:gridCol w="999057">
                  <a:extLst>
                    <a:ext uri="{9D8B030D-6E8A-4147-A177-3AD203B41FA5}">
                      <a16:colId xmlns:a16="http://schemas.microsoft.com/office/drawing/2014/main" val="861014768"/>
                    </a:ext>
                  </a:extLst>
                </a:gridCol>
                <a:gridCol w="1219903">
                  <a:extLst>
                    <a:ext uri="{9D8B030D-6E8A-4147-A177-3AD203B41FA5}">
                      <a16:colId xmlns:a16="http://schemas.microsoft.com/office/drawing/2014/main" val="144302795"/>
                    </a:ext>
                  </a:extLst>
                </a:gridCol>
                <a:gridCol w="1093703">
                  <a:extLst>
                    <a:ext uri="{9D8B030D-6E8A-4147-A177-3AD203B41FA5}">
                      <a16:colId xmlns:a16="http://schemas.microsoft.com/office/drawing/2014/main" val="4200616420"/>
                    </a:ext>
                  </a:extLst>
                </a:gridCol>
                <a:gridCol w="725758">
                  <a:extLst>
                    <a:ext uri="{9D8B030D-6E8A-4147-A177-3AD203B41FA5}">
                      <a16:colId xmlns:a16="http://schemas.microsoft.com/office/drawing/2014/main" val="3301711784"/>
                    </a:ext>
                  </a:extLst>
                </a:gridCol>
                <a:gridCol w="818409">
                  <a:extLst>
                    <a:ext uri="{9D8B030D-6E8A-4147-A177-3AD203B41FA5}">
                      <a16:colId xmlns:a16="http://schemas.microsoft.com/office/drawing/2014/main" val="2812333316"/>
                    </a:ext>
                  </a:extLst>
                </a:gridCol>
                <a:gridCol w="844286">
                  <a:extLst>
                    <a:ext uri="{9D8B030D-6E8A-4147-A177-3AD203B41FA5}">
                      <a16:colId xmlns:a16="http://schemas.microsoft.com/office/drawing/2014/main" val="2675062496"/>
                    </a:ext>
                  </a:extLst>
                </a:gridCol>
              </a:tblGrid>
              <a:tr h="372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50655"/>
                  </a:ext>
                </a:extLst>
              </a:tr>
              <a:tr h="37295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192447"/>
                  </a:ext>
                </a:extLst>
              </a:tr>
              <a:tr h="372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531780"/>
                  </a:ext>
                </a:extLst>
              </a:tr>
              <a:tr h="372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754981"/>
                  </a:ext>
                </a:extLst>
              </a:tr>
            </a:tbl>
          </a:graphicData>
        </a:graphic>
      </p:graphicFrame>
      <p:grpSp>
        <p:nvGrpSpPr>
          <p:cNvPr id="10" name="Gruppo 9">
            <a:extLst>
              <a:ext uri="{FF2B5EF4-FFF2-40B4-BE49-F238E27FC236}">
                <a16:creationId xmlns:a16="http://schemas.microsoft.com/office/drawing/2014/main" id="{A44A312C-113A-D8C5-1588-9A61D0BD7E75}"/>
              </a:ext>
            </a:extLst>
          </p:cNvPr>
          <p:cNvGrpSpPr/>
          <p:nvPr/>
        </p:nvGrpSpPr>
        <p:grpSpPr>
          <a:xfrm>
            <a:off x="7846620" y="4116459"/>
            <a:ext cx="4345380" cy="2419809"/>
            <a:chOff x="7846620" y="4116459"/>
            <a:chExt cx="4345380" cy="24198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353F0B-6425-98F6-790A-DA667BBB6F6C}"/>
                </a:ext>
              </a:extLst>
            </p:cNvPr>
            <p:cNvSpPr/>
            <p:nvPr/>
          </p:nvSpPr>
          <p:spPr>
            <a:xfrm>
              <a:off x="7846620" y="4116459"/>
              <a:ext cx="4345380" cy="2419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>
                  <a:solidFill>
                    <a:schemeClr val="tx1"/>
                  </a:solidFill>
                  <a:cs typeface="Calibri"/>
                </a:rPr>
                <a:t>Contenitore di Avvisi vari a tenda</a:t>
              </a:r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A616B367-2354-BBC7-846D-86113BFF737E}"/>
                </a:ext>
              </a:extLst>
            </p:cNvPr>
            <p:cNvSpPr/>
            <p:nvPr/>
          </p:nvSpPr>
          <p:spPr>
            <a:xfrm>
              <a:off x="7854185" y="4116460"/>
              <a:ext cx="223016" cy="24198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b="1" dirty="0"/>
                <a:t>&lt;</a:t>
              </a: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69C4FC2-49C1-501B-14E3-9C9053C1167D}"/>
              </a:ext>
            </a:extLst>
          </p:cNvPr>
          <p:cNvGrpSpPr/>
          <p:nvPr/>
        </p:nvGrpSpPr>
        <p:grpSpPr>
          <a:xfrm>
            <a:off x="7840135" y="1035122"/>
            <a:ext cx="4348262" cy="2773637"/>
            <a:chOff x="3238618" y="1160366"/>
            <a:chExt cx="4348262" cy="2773637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243D7418-B3C9-AD32-6A90-B54D2B854CA1}"/>
                </a:ext>
              </a:extLst>
            </p:cNvPr>
            <p:cNvGrpSpPr/>
            <p:nvPr/>
          </p:nvGrpSpPr>
          <p:grpSpPr>
            <a:xfrm>
              <a:off x="3238618" y="1160366"/>
              <a:ext cx="4348262" cy="2585323"/>
              <a:chOff x="7837251" y="1129449"/>
              <a:chExt cx="4348262" cy="258532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C1ECBF-D600-EC9C-C357-7C4C1198A903}"/>
                  </a:ext>
                </a:extLst>
              </p:cNvPr>
              <p:cNvSpPr/>
              <p:nvPr/>
            </p:nvSpPr>
            <p:spPr>
              <a:xfrm>
                <a:off x="7840133" y="1129449"/>
                <a:ext cx="4345380" cy="25853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27511EAE-3CB0-694A-FF53-7304859641F1}"/>
                  </a:ext>
                </a:extLst>
              </p:cNvPr>
              <p:cNvSpPr/>
              <p:nvPr/>
            </p:nvSpPr>
            <p:spPr>
              <a:xfrm>
                <a:off x="7837251" y="1129449"/>
                <a:ext cx="239950" cy="258532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b="1" dirty="0"/>
                  <a:t>&lt;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D3784-77AB-E177-EF4F-5D5E6EB483E9}"/>
                </a:ext>
              </a:extLst>
            </p:cNvPr>
            <p:cNvSpPr txBox="1"/>
            <p:nvPr/>
          </p:nvSpPr>
          <p:spPr>
            <a:xfrm>
              <a:off x="4024014" y="1348680"/>
              <a:ext cx="1641188" cy="258532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TOTALE ORDINI 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 COSTI 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 MARGINE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362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912E62E9-3FA8-6B74-3990-71590F359F58}"/>
              </a:ext>
            </a:extLst>
          </p:cNvPr>
          <p:cNvSpPr/>
          <p:nvPr/>
        </p:nvSpPr>
        <p:spPr>
          <a:xfrm>
            <a:off x="6487" y="960786"/>
            <a:ext cx="12163427" cy="5897214"/>
          </a:xfrm>
          <a:prstGeom prst="rect">
            <a:avLst/>
          </a:prstGeom>
          <a:solidFill>
            <a:srgbClr val="FF6600">
              <a:alpha val="50196"/>
            </a:srgbClr>
          </a:solidFill>
          <a:ln>
            <a:solidFill>
              <a:srgbClr val="FF6600">
                <a:alpha val="6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77E54-DBFB-BE45-B60F-C72CC31D27D6}"/>
              </a:ext>
            </a:extLst>
          </p:cNvPr>
          <p:cNvSpPr/>
          <p:nvPr/>
        </p:nvSpPr>
        <p:spPr>
          <a:xfrm>
            <a:off x="3175" y="564619"/>
            <a:ext cx="12192000" cy="419100"/>
          </a:xfrm>
          <a:prstGeom prst="rect">
            <a:avLst/>
          </a:prstGeom>
          <a:solidFill>
            <a:srgbClr val="82027E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dirty="0">
                <a:solidFill>
                  <a:schemeClr val="bg1"/>
                </a:solidFill>
                <a:cs typeface="Calibri"/>
              </a:rPr>
              <a:t>NAVBAR:  Home                 Registro Dipendenti                  SAL                  Login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36D2F-6615-312B-6DD7-8654D0F625F8}"/>
              </a:ext>
            </a:extLst>
          </p:cNvPr>
          <p:cNvSpPr txBox="1"/>
          <p:nvPr/>
        </p:nvSpPr>
        <p:spPr>
          <a:xfrm>
            <a:off x="10185320" y="141557"/>
            <a:ext cx="2372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+mj-lt"/>
              </a:rPr>
              <a:t>    francesco</a:t>
            </a:r>
            <a:endParaRPr lang="it-IT" dirty="0">
              <a:latin typeface="+mj-lt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5898A-755D-70D5-360F-DBEA93A3E451}"/>
              </a:ext>
            </a:extLst>
          </p:cNvPr>
          <p:cNvSpPr/>
          <p:nvPr/>
        </p:nvSpPr>
        <p:spPr>
          <a:xfrm>
            <a:off x="0" y="1218955"/>
            <a:ext cx="6213533" cy="1899477"/>
          </a:xfrm>
          <a:prstGeom prst="rect">
            <a:avLst/>
          </a:prstGeom>
          <a:solidFill>
            <a:srgbClr val="FF6600">
              <a:alpha val="6705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  <a:cs typeface="Calibri"/>
              </a:rPr>
              <a:t>Visione rapida sul Registro Dipendenti  	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353F0B-6425-98F6-790A-DA667BBB6F6C}"/>
              </a:ext>
            </a:extLst>
          </p:cNvPr>
          <p:cNvSpPr/>
          <p:nvPr/>
        </p:nvSpPr>
        <p:spPr>
          <a:xfrm>
            <a:off x="9208605" y="3591703"/>
            <a:ext cx="2970696" cy="2701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00">
              <a:lnSpc>
                <a:spcPts val="1000"/>
              </a:lnSpc>
            </a:pPr>
            <a:endParaRPr lang="it-IT" dirty="0">
              <a:solidFill>
                <a:schemeClr val="tx1"/>
              </a:solidFill>
              <a:cs typeface="Calibri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2609647-C84F-8241-AA98-73698E183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67086"/>
              </p:ext>
            </p:extLst>
          </p:nvPr>
        </p:nvGraphicFramePr>
        <p:xfrm>
          <a:off x="6487" y="1617488"/>
          <a:ext cx="6209929" cy="1491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761">
                  <a:extLst>
                    <a:ext uri="{9D8B030D-6E8A-4147-A177-3AD203B41FA5}">
                      <a16:colId xmlns:a16="http://schemas.microsoft.com/office/drawing/2014/main" val="2382141638"/>
                    </a:ext>
                  </a:extLst>
                </a:gridCol>
                <a:gridCol w="998015">
                  <a:extLst>
                    <a:ext uri="{9D8B030D-6E8A-4147-A177-3AD203B41FA5}">
                      <a16:colId xmlns:a16="http://schemas.microsoft.com/office/drawing/2014/main" val="861014768"/>
                    </a:ext>
                  </a:extLst>
                </a:gridCol>
                <a:gridCol w="1218630">
                  <a:extLst>
                    <a:ext uri="{9D8B030D-6E8A-4147-A177-3AD203B41FA5}">
                      <a16:colId xmlns:a16="http://schemas.microsoft.com/office/drawing/2014/main" val="144302795"/>
                    </a:ext>
                  </a:extLst>
                </a:gridCol>
                <a:gridCol w="1092561">
                  <a:extLst>
                    <a:ext uri="{9D8B030D-6E8A-4147-A177-3AD203B41FA5}">
                      <a16:colId xmlns:a16="http://schemas.microsoft.com/office/drawing/2014/main" val="4200616420"/>
                    </a:ext>
                  </a:extLst>
                </a:gridCol>
                <a:gridCol w="1122546">
                  <a:extLst>
                    <a:ext uri="{9D8B030D-6E8A-4147-A177-3AD203B41FA5}">
                      <a16:colId xmlns:a16="http://schemas.microsoft.com/office/drawing/2014/main" val="330171178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12333316"/>
                    </a:ext>
                  </a:extLst>
                </a:gridCol>
                <a:gridCol w="577616">
                  <a:extLst>
                    <a:ext uri="{9D8B030D-6E8A-4147-A177-3AD203B41FA5}">
                      <a16:colId xmlns:a16="http://schemas.microsoft.com/office/drawing/2014/main" val="2675062496"/>
                    </a:ext>
                  </a:extLst>
                </a:gridCol>
              </a:tblGrid>
              <a:tr h="37295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Gara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Cliente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RDI RIF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ecc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50655"/>
                  </a:ext>
                </a:extLst>
              </a:tr>
              <a:tr h="3729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CSS-Pr..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Aria S.p.A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20210726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2021331011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 noProof="0" dirty="0"/>
                        <a:t>Corpo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ecc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192447"/>
                  </a:ext>
                </a:extLst>
              </a:tr>
              <a:tr h="372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31780"/>
                  </a:ext>
                </a:extLst>
              </a:tr>
              <a:tr h="372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5498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747AADF-CAA5-6442-012F-0F13DD0488A7}"/>
              </a:ext>
            </a:extLst>
          </p:cNvPr>
          <p:cNvSpPr/>
          <p:nvPr/>
        </p:nvSpPr>
        <p:spPr>
          <a:xfrm>
            <a:off x="1" y="3427650"/>
            <a:ext cx="6213532" cy="1921563"/>
          </a:xfrm>
          <a:prstGeom prst="rect">
            <a:avLst/>
          </a:prstGeom>
          <a:solidFill>
            <a:srgbClr val="FF6600">
              <a:alpha val="6784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  <a:cs typeface="Calibri"/>
              </a:rPr>
              <a:t>Visione rapida sulla SAL</a:t>
            </a:r>
            <a:endParaRPr lang="it-IT" sz="1100" dirty="0"/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4DF13A73-607E-6DD8-D679-B294D58F2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52041"/>
              </p:ext>
            </p:extLst>
          </p:nvPr>
        </p:nvGraphicFramePr>
        <p:xfrm>
          <a:off x="0" y="3826183"/>
          <a:ext cx="6210897" cy="1523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842">
                  <a:extLst>
                    <a:ext uri="{9D8B030D-6E8A-4147-A177-3AD203B41FA5}">
                      <a16:colId xmlns:a16="http://schemas.microsoft.com/office/drawing/2014/main" val="2382141638"/>
                    </a:ext>
                  </a:extLst>
                </a:gridCol>
                <a:gridCol w="998170">
                  <a:extLst>
                    <a:ext uri="{9D8B030D-6E8A-4147-A177-3AD203B41FA5}">
                      <a16:colId xmlns:a16="http://schemas.microsoft.com/office/drawing/2014/main" val="861014768"/>
                    </a:ext>
                  </a:extLst>
                </a:gridCol>
                <a:gridCol w="1218819">
                  <a:extLst>
                    <a:ext uri="{9D8B030D-6E8A-4147-A177-3AD203B41FA5}">
                      <a16:colId xmlns:a16="http://schemas.microsoft.com/office/drawing/2014/main" val="144302795"/>
                    </a:ext>
                  </a:extLst>
                </a:gridCol>
                <a:gridCol w="1092732">
                  <a:extLst>
                    <a:ext uri="{9D8B030D-6E8A-4147-A177-3AD203B41FA5}">
                      <a16:colId xmlns:a16="http://schemas.microsoft.com/office/drawing/2014/main" val="4200616420"/>
                    </a:ext>
                  </a:extLst>
                </a:gridCol>
                <a:gridCol w="404537">
                  <a:extLst>
                    <a:ext uri="{9D8B030D-6E8A-4147-A177-3AD203B41FA5}">
                      <a16:colId xmlns:a16="http://schemas.microsoft.com/office/drawing/2014/main" val="330171178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107089357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1233331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9577833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675062496"/>
                    </a:ext>
                  </a:extLst>
                </a:gridCol>
                <a:gridCol w="333972">
                  <a:extLst>
                    <a:ext uri="{9D8B030D-6E8A-4147-A177-3AD203B41FA5}">
                      <a16:colId xmlns:a16="http://schemas.microsoft.com/office/drawing/2014/main" val="460157011"/>
                    </a:ext>
                  </a:extLst>
                </a:gridCol>
              </a:tblGrid>
              <a:tr h="38075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CMS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Descrizz..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freb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50655"/>
                  </a:ext>
                </a:extLst>
              </a:tr>
              <a:tr h="3807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78627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20210726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Desc. lu..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89..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2,0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192447"/>
                  </a:ext>
                </a:extLst>
              </a:tr>
              <a:tr h="3807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31780"/>
                  </a:ext>
                </a:extLst>
              </a:tr>
              <a:tr h="3807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54981"/>
                  </a:ext>
                </a:extLst>
              </a:tr>
            </a:tbl>
          </a:graphicData>
        </a:graphic>
      </p:graphicFrame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2FC70EF8-97FA-E431-943E-EDE04099D8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890" y="87796"/>
            <a:ext cx="552005" cy="34787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540A9A0E-68F9-2904-E95A-742BCD1A2F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151" y="46303"/>
            <a:ext cx="453984" cy="4539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C1ECBF-D600-EC9C-C357-7C4C1198A903}"/>
              </a:ext>
            </a:extLst>
          </p:cNvPr>
          <p:cNvSpPr/>
          <p:nvPr/>
        </p:nvSpPr>
        <p:spPr>
          <a:xfrm>
            <a:off x="9208605" y="971791"/>
            <a:ext cx="2970696" cy="2397202"/>
          </a:xfrm>
          <a:prstGeom prst="rect">
            <a:avLst/>
          </a:prstGeom>
          <a:solidFill>
            <a:srgbClr val="AB4015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D3784-77AB-E177-EF4F-5D5E6EB483E9}"/>
              </a:ext>
            </a:extLst>
          </p:cNvPr>
          <p:cNvSpPr txBox="1"/>
          <p:nvPr/>
        </p:nvSpPr>
        <p:spPr>
          <a:xfrm>
            <a:off x="9762444" y="1347927"/>
            <a:ext cx="1959113" cy="20210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560"/>
              </a:lnSpc>
            </a:pPr>
            <a:r>
              <a:rPr lang="en-US" dirty="0">
                <a:solidFill>
                  <a:schemeClr val="bg1"/>
                </a:solidFill>
              </a:rPr>
              <a:t>24.342,43         -</a:t>
            </a:r>
          </a:p>
          <a:p>
            <a:pPr>
              <a:lnSpc>
                <a:spcPts val="156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ts val="1560"/>
              </a:lnSpc>
            </a:pPr>
            <a:r>
              <a:rPr lang="en-US" dirty="0">
                <a:solidFill>
                  <a:srgbClr val="FF0000"/>
                </a:solidFill>
              </a:rPr>
              <a:t>  2.453              =</a:t>
            </a:r>
          </a:p>
          <a:p>
            <a:pPr>
              <a:lnSpc>
                <a:spcPts val="1560"/>
              </a:lnSpc>
            </a:pPr>
            <a:r>
              <a:rPr lang="en-US" dirty="0">
                <a:solidFill>
                  <a:schemeClr val="bg1"/>
                </a:solidFill>
              </a:rPr>
              <a:t>-------------------------</a:t>
            </a:r>
          </a:p>
          <a:p>
            <a:r>
              <a:rPr lang="en-US" dirty="0">
                <a:solidFill>
                  <a:srgbClr val="92D050"/>
                </a:solidFill>
              </a:rPr>
              <a:t>21.889,43 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Margine:  </a:t>
            </a:r>
            <a:r>
              <a:rPr lang="en-US" dirty="0">
                <a:solidFill>
                  <a:srgbClr val="92D050"/>
                </a:solidFill>
              </a:rPr>
              <a:t>89.92%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E82D2DD-9A08-5328-736D-19ED9921F800}"/>
              </a:ext>
            </a:extLst>
          </p:cNvPr>
          <p:cNvSpPr/>
          <p:nvPr/>
        </p:nvSpPr>
        <p:spPr>
          <a:xfrm>
            <a:off x="9192731" y="971791"/>
            <a:ext cx="214796" cy="2397202"/>
          </a:xfrm>
          <a:prstGeom prst="rect">
            <a:avLst/>
          </a:prstGeom>
          <a:solidFill>
            <a:srgbClr val="AB4015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&lt;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5E72103-F878-59B7-70EB-D6ACB67CEB4D}"/>
              </a:ext>
            </a:extLst>
          </p:cNvPr>
          <p:cNvSpPr/>
          <p:nvPr/>
        </p:nvSpPr>
        <p:spPr>
          <a:xfrm>
            <a:off x="9208605" y="3591704"/>
            <a:ext cx="214796" cy="2701675"/>
          </a:xfrm>
          <a:prstGeom prst="rect">
            <a:avLst/>
          </a:prstGeom>
          <a:solidFill>
            <a:srgbClr val="AB4015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&lt;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C5B70CA-598F-24D3-BB10-9BA8A4F3BF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8" r="23297"/>
          <a:stretch/>
        </p:blipFill>
        <p:spPr>
          <a:xfrm>
            <a:off x="9453619" y="3610832"/>
            <a:ext cx="214796" cy="21535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18E636B-18A6-236C-D964-B95496EB848F}"/>
              </a:ext>
            </a:extLst>
          </p:cNvPr>
          <p:cNvSpPr txBox="1"/>
          <p:nvPr/>
        </p:nvSpPr>
        <p:spPr>
          <a:xfrm>
            <a:off x="9324139" y="3665489"/>
            <a:ext cx="2978701" cy="278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it-IT" sz="900" u="sng" dirty="0">
                <a:solidFill>
                  <a:schemeClr val="tx1"/>
                </a:solidFill>
                <a:cs typeface="Calibri"/>
              </a:rPr>
              <a:t> </a:t>
            </a:r>
            <a:r>
              <a:rPr lang="it-IT" sz="900" dirty="0">
                <a:solidFill>
                  <a:schemeClr val="tx1"/>
                </a:solidFill>
                <a:cs typeface="Calibri"/>
              </a:rPr>
              <a:t>         </a:t>
            </a:r>
            <a:r>
              <a:rPr lang="it-IT" sz="900" u="sng" dirty="0">
                <a:solidFill>
                  <a:schemeClr val="tx1"/>
                </a:solidFill>
                <a:cs typeface="Calibri"/>
              </a:rPr>
              <a:t>Attenzione: il cliente ‘Aria’ e arretrato con le </a:t>
            </a:r>
            <a:r>
              <a:rPr lang="it-IT" sz="900" u="sng" dirty="0" err="1">
                <a:solidFill>
                  <a:schemeClr val="tx1"/>
                </a:solidFill>
                <a:cs typeface="Calibri"/>
              </a:rPr>
              <a:t>attivita</a:t>
            </a:r>
            <a:r>
              <a:rPr lang="it-IT" sz="900" u="sng" dirty="0">
                <a:solidFill>
                  <a:schemeClr val="tx1"/>
                </a:solidFill>
                <a:cs typeface="Calibri"/>
              </a:rPr>
              <a:t> </a:t>
            </a:r>
            <a:endParaRPr lang="it-IT" sz="9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ts val="1000"/>
              </a:lnSpc>
              <a:spcBef>
                <a:spcPts val="1200"/>
              </a:spcBef>
            </a:pPr>
            <a:r>
              <a:rPr lang="it-IT" dirty="0">
                <a:solidFill>
                  <a:schemeClr val="tx1"/>
                </a:solidFill>
                <a:cs typeface="Calibri"/>
              </a:rPr>
              <a:t>________________________</a:t>
            </a:r>
          </a:p>
          <a:p>
            <a:pPr>
              <a:lnSpc>
                <a:spcPts val="1000"/>
              </a:lnSpc>
              <a:spcBef>
                <a:spcPts val="1200"/>
              </a:spcBef>
            </a:pPr>
            <a:r>
              <a:rPr lang="it-IT" dirty="0">
                <a:solidFill>
                  <a:schemeClr val="tx1"/>
                </a:solidFill>
                <a:cs typeface="Calibri"/>
              </a:rPr>
              <a:t>________________________</a:t>
            </a:r>
          </a:p>
          <a:p>
            <a:pPr>
              <a:lnSpc>
                <a:spcPts val="1000"/>
              </a:lnSpc>
              <a:spcBef>
                <a:spcPts val="1200"/>
              </a:spcBef>
            </a:pPr>
            <a:r>
              <a:rPr lang="it-IT" dirty="0">
                <a:solidFill>
                  <a:schemeClr val="tx1"/>
                </a:solidFill>
                <a:cs typeface="Calibri"/>
              </a:rPr>
              <a:t>________________________</a:t>
            </a:r>
          </a:p>
          <a:p>
            <a:pPr>
              <a:lnSpc>
                <a:spcPts val="1000"/>
              </a:lnSpc>
              <a:spcBef>
                <a:spcPts val="1200"/>
              </a:spcBef>
            </a:pPr>
            <a:r>
              <a:rPr lang="it-IT" dirty="0">
                <a:solidFill>
                  <a:schemeClr val="tx1"/>
                </a:solidFill>
                <a:cs typeface="Calibri"/>
              </a:rPr>
              <a:t>________________________</a:t>
            </a:r>
          </a:p>
          <a:p>
            <a:pPr>
              <a:lnSpc>
                <a:spcPts val="1000"/>
              </a:lnSpc>
              <a:spcBef>
                <a:spcPts val="1200"/>
              </a:spcBef>
            </a:pPr>
            <a:r>
              <a:rPr lang="it-IT" dirty="0">
                <a:solidFill>
                  <a:schemeClr val="tx1"/>
                </a:solidFill>
                <a:cs typeface="Calibri"/>
              </a:rPr>
              <a:t>________________________</a:t>
            </a:r>
          </a:p>
          <a:p>
            <a:pPr>
              <a:lnSpc>
                <a:spcPts val="1000"/>
              </a:lnSpc>
              <a:spcBef>
                <a:spcPts val="1200"/>
              </a:spcBef>
            </a:pPr>
            <a:r>
              <a:rPr lang="it-IT" dirty="0">
                <a:cs typeface="Calibri"/>
              </a:rPr>
              <a:t>_</a:t>
            </a:r>
            <a:r>
              <a:rPr lang="it-IT" dirty="0">
                <a:solidFill>
                  <a:schemeClr val="tx1"/>
                </a:solidFill>
                <a:cs typeface="Calibri"/>
              </a:rPr>
              <a:t>_______________________</a:t>
            </a:r>
          </a:p>
          <a:p>
            <a:pPr>
              <a:lnSpc>
                <a:spcPts val="1000"/>
              </a:lnSpc>
              <a:spcBef>
                <a:spcPts val="1200"/>
              </a:spcBef>
            </a:pPr>
            <a:r>
              <a:rPr lang="it-IT" dirty="0">
                <a:cs typeface="Calibri"/>
              </a:rPr>
              <a:t>__</a:t>
            </a:r>
            <a:r>
              <a:rPr lang="it-IT" dirty="0">
                <a:solidFill>
                  <a:schemeClr val="tx1"/>
                </a:solidFill>
                <a:cs typeface="Calibri"/>
              </a:rPr>
              <a:t>______________________</a:t>
            </a:r>
          </a:p>
          <a:p>
            <a:pPr>
              <a:lnSpc>
                <a:spcPts val="1000"/>
              </a:lnSpc>
              <a:spcBef>
                <a:spcPts val="1200"/>
              </a:spcBef>
            </a:pPr>
            <a:r>
              <a:rPr lang="it-IT" dirty="0">
                <a:cs typeface="Calibri"/>
              </a:rPr>
              <a:t>_</a:t>
            </a:r>
            <a:r>
              <a:rPr lang="it-IT" dirty="0">
                <a:solidFill>
                  <a:schemeClr val="tx1"/>
                </a:solidFill>
                <a:cs typeface="Calibri"/>
              </a:rPr>
              <a:t>_______________________</a:t>
            </a:r>
          </a:p>
          <a:p>
            <a:pPr>
              <a:lnSpc>
                <a:spcPts val="1000"/>
              </a:lnSpc>
              <a:spcBef>
                <a:spcPts val="1200"/>
              </a:spcBef>
            </a:pPr>
            <a:r>
              <a:rPr lang="it-IT" dirty="0">
                <a:solidFill>
                  <a:schemeClr val="tx1"/>
                </a:solidFill>
                <a:cs typeface="Calibri"/>
              </a:rPr>
              <a:t>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430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92ACB-5EF7-ED99-13AE-7D4F79CA95E2}"/>
              </a:ext>
            </a:extLst>
          </p:cNvPr>
          <p:cNvSpPr txBox="1"/>
          <p:nvPr/>
        </p:nvSpPr>
        <p:spPr>
          <a:xfrm>
            <a:off x="5715000" y="165100"/>
            <a:ext cx="749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77E54-DBFB-BE45-B60F-C72CC31D27D6}"/>
              </a:ext>
            </a:extLst>
          </p:cNvPr>
          <p:cNvSpPr/>
          <p:nvPr/>
        </p:nvSpPr>
        <p:spPr>
          <a:xfrm>
            <a:off x="3175" y="536575"/>
            <a:ext cx="12192000" cy="4191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dirty="0">
                <a:solidFill>
                  <a:schemeClr val="tx1"/>
                </a:solidFill>
                <a:cs typeface="Calibri"/>
              </a:rPr>
              <a:t>NAVBAR:  Home                 </a:t>
            </a:r>
            <a:r>
              <a:rPr lang="it-IT" dirty="0">
                <a:solidFill>
                  <a:schemeClr val="accent1"/>
                </a:solidFill>
                <a:cs typeface="Calibri"/>
              </a:rPr>
              <a:t>Registro Dipendenti    </a:t>
            </a:r>
            <a:r>
              <a:rPr lang="it-IT" dirty="0">
                <a:solidFill>
                  <a:schemeClr val="tx1"/>
                </a:solidFill>
                <a:cs typeface="Calibri" panose="020F0502020204030204"/>
              </a:rPr>
              <a:t>              SAL            </a:t>
            </a: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 </a:t>
            </a:r>
            <a:r>
              <a:rPr lang="it-IT" dirty="0">
                <a:solidFill>
                  <a:schemeClr val="tx1"/>
                </a:solidFill>
                <a:cs typeface="Calibri" panose="020F0502020204030204"/>
              </a:rPr>
              <a:t>Costi            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36D2F-6615-312B-6DD7-8654D0F625F8}"/>
              </a:ext>
            </a:extLst>
          </p:cNvPr>
          <p:cNvSpPr txBox="1"/>
          <p:nvPr/>
        </p:nvSpPr>
        <p:spPr>
          <a:xfrm>
            <a:off x="10055087" y="87796"/>
            <a:ext cx="2372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Account </a:t>
            </a:r>
            <a:r>
              <a:rPr lang="it-IT" dirty="0"/>
              <a:t>loggato</a:t>
            </a:r>
            <a:endParaRPr lang="it-IT" dirty="0">
              <a:cs typeface="Calibri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2609647-C84F-8241-AA98-73698E183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8192"/>
              </p:ext>
            </p:extLst>
          </p:nvPr>
        </p:nvGraphicFramePr>
        <p:xfrm>
          <a:off x="-11044" y="1347304"/>
          <a:ext cx="12191317" cy="3212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582">
                  <a:extLst>
                    <a:ext uri="{9D8B030D-6E8A-4147-A177-3AD203B41FA5}">
                      <a16:colId xmlns:a16="http://schemas.microsoft.com/office/drawing/2014/main" val="2382141638"/>
                    </a:ext>
                  </a:extLst>
                </a:gridCol>
                <a:gridCol w="1959298">
                  <a:extLst>
                    <a:ext uri="{9D8B030D-6E8A-4147-A177-3AD203B41FA5}">
                      <a16:colId xmlns:a16="http://schemas.microsoft.com/office/drawing/2014/main" val="861014768"/>
                    </a:ext>
                  </a:extLst>
                </a:gridCol>
                <a:gridCol w="2392405">
                  <a:extLst>
                    <a:ext uri="{9D8B030D-6E8A-4147-A177-3AD203B41FA5}">
                      <a16:colId xmlns:a16="http://schemas.microsoft.com/office/drawing/2014/main" val="144302795"/>
                    </a:ext>
                  </a:extLst>
                </a:gridCol>
                <a:gridCol w="2144915">
                  <a:extLst>
                    <a:ext uri="{9D8B030D-6E8A-4147-A177-3AD203B41FA5}">
                      <a16:colId xmlns:a16="http://schemas.microsoft.com/office/drawing/2014/main" val="4200616420"/>
                    </a:ext>
                  </a:extLst>
                </a:gridCol>
                <a:gridCol w="1423323">
                  <a:extLst>
                    <a:ext uri="{9D8B030D-6E8A-4147-A177-3AD203B41FA5}">
                      <a16:colId xmlns:a16="http://schemas.microsoft.com/office/drawing/2014/main" val="3301711784"/>
                    </a:ext>
                  </a:extLst>
                </a:gridCol>
                <a:gridCol w="1605023">
                  <a:extLst>
                    <a:ext uri="{9D8B030D-6E8A-4147-A177-3AD203B41FA5}">
                      <a16:colId xmlns:a16="http://schemas.microsoft.com/office/drawing/2014/main" val="2812333316"/>
                    </a:ext>
                  </a:extLst>
                </a:gridCol>
                <a:gridCol w="1655771">
                  <a:extLst>
                    <a:ext uri="{9D8B030D-6E8A-4147-A177-3AD203B41FA5}">
                      <a16:colId xmlns:a16="http://schemas.microsoft.com/office/drawing/2014/main" val="2675062496"/>
                    </a:ext>
                  </a:extLst>
                </a:gridCol>
              </a:tblGrid>
              <a:tr h="652390">
                <a:tc>
                  <a:txBody>
                    <a:bodyPr/>
                    <a:lstStyle/>
                    <a:p>
                      <a:r>
                        <a:rPr lang="it-IT" noProof="0" dirty="0"/>
                        <a:t>Id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/>
                        <a:t>gara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/>
                        <a:t>cliente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/>
                        <a:t>Rdi rif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/>
                        <a:t>bo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/>
                        <a:t>tipo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/>
                        <a:t>Descrizione ecc..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50655"/>
                  </a:ext>
                </a:extLst>
              </a:tr>
              <a:tr h="374776">
                <a:tc>
                  <a:txBody>
                    <a:bodyPr/>
                    <a:lstStyle/>
                    <a:p>
                      <a:r>
                        <a:rPr lang="it-IT" noProof="0" dirty="0"/>
                        <a:t>1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Elenco gare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Elenco clienti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/>
                        <a:t>Area di testo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Area numerica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Area numerica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/>
                        <a:t>Area di testo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531780"/>
                  </a:ext>
                </a:extLst>
              </a:tr>
              <a:tr h="374776">
                <a:tc>
                  <a:txBody>
                    <a:bodyPr/>
                    <a:lstStyle/>
                    <a:p>
                      <a:r>
                        <a:rPr lang="it-IT" noProof="0"/>
                        <a:t>2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Elenco gare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Elenco clienti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Area di testo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Area numerica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/>
                        <a:t>Area numerica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Area di testo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754981"/>
                  </a:ext>
                </a:extLst>
              </a:tr>
              <a:tr h="374776">
                <a:tc>
                  <a:txBody>
                    <a:bodyPr/>
                    <a:lstStyle/>
                    <a:p>
                      <a:r>
                        <a:rPr lang="it-IT" noProof="0"/>
                        <a:t>..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Elenco gare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Elenco clienti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/>
                        <a:t>Area di testo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Area numerica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Area numerica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/>
                        <a:t>Area di testo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159217"/>
                  </a:ext>
                </a:extLst>
              </a:tr>
              <a:tr h="374776">
                <a:tc>
                  <a:txBody>
                    <a:bodyPr/>
                    <a:lstStyle/>
                    <a:p>
                      <a:r>
                        <a:rPr lang="it-IT" noProof="0"/>
                        <a:t>..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Elenco gare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/>
                        <a:t>Elenco clienti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/>
                        <a:t>Area di testo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Area numerica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/>
                        <a:t>Area numerica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Area di testo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40409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C353F0B-6425-98F6-790A-DA667BBB6F6C}"/>
              </a:ext>
            </a:extLst>
          </p:cNvPr>
          <p:cNvSpPr/>
          <p:nvPr/>
        </p:nvSpPr>
        <p:spPr>
          <a:xfrm>
            <a:off x="4555" y="6415292"/>
            <a:ext cx="12191999" cy="441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solidFill>
                  <a:schemeClr val="tx1"/>
                </a:solidFill>
                <a:cs typeface="Calibri"/>
              </a:rPr>
              <a:t>Avvisi vari a scorrimento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D5A32B2B-07DA-7FB7-15CF-DA2F50DF310E}"/>
              </a:ext>
            </a:extLst>
          </p:cNvPr>
          <p:cNvGrpSpPr/>
          <p:nvPr/>
        </p:nvGrpSpPr>
        <p:grpSpPr>
          <a:xfrm>
            <a:off x="-6488" y="5001729"/>
            <a:ext cx="12191999" cy="1258955"/>
            <a:chOff x="-6488" y="5001729"/>
            <a:chExt cx="12191999" cy="12589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436EE2-6340-44A6-9AB6-CBD169A98093}"/>
                </a:ext>
              </a:extLst>
            </p:cNvPr>
            <p:cNvSpPr/>
            <p:nvPr/>
          </p:nvSpPr>
          <p:spPr>
            <a:xfrm>
              <a:off x="-6488" y="5001729"/>
              <a:ext cx="12191999" cy="1258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>
                  <a:solidFill>
                    <a:schemeClr val="tx1"/>
                  </a:solidFill>
                  <a:cs typeface="Calibri"/>
                </a:rPr>
                <a:t>Zona inserimento campi 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F9714D-1B17-1FB2-B0BC-226F82EF90B4}"/>
                </a:ext>
              </a:extLst>
            </p:cNvPr>
            <p:cNvSpPr txBox="1"/>
            <p:nvPr/>
          </p:nvSpPr>
          <p:spPr>
            <a:xfrm>
              <a:off x="124791" y="5446540"/>
              <a:ext cx="1194241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t-IT" dirty="0"/>
                <a:t>Id:___ Gara:|</a:t>
              </a:r>
              <a:r>
                <a:rPr lang="it-IT" dirty="0">
                  <a:ea typeface="+mn-lt"/>
                  <a:cs typeface="+mn-lt"/>
                </a:rPr>
                <a:t>___|v|  cliente:|____|v|  Rfi Rif: _____  Bo:____  Tipo:|____|v|   Descrizione :_________  ecc.....</a:t>
              </a:r>
              <a:endParaRPr lang="it-IT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32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92ACB-5EF7-ED99-13AE-7D4F79CA95E2}"/>
              </a:ext>
            </a:extLst>
          </p:cNvPr>
          <p:cNvSpPr txBox="1"/>
          <p:nvPr/>
        </p:nvSpPr>
        <p:spPr>
          <a:xfrm>
            <a:off x="5715000" y="165100"/>
            <a:ext cx="749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77E54-DBFB-BE45-B60F-C72CC31D27D6}"/>
              </a:ext>
            </a:extLst>
          </p:cNvPr>
          <p:cNvSpPr/>
          <p:nvPr/>
        </p:nvSpPr>
        <p:spPr>
          <a:xfrm>
            <a:off x="3175" y="536575"/>
            <a:ext cx="12192000" cy="4191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NAVBAR: Home               </a:t>
            </a:r>
            <a:r>
              <a:rPr lang="it-IT" dirty="0">
                <a:solidFill>
                  <a:schemeClr val="tx1"/>
                </a:solidFill>
                <a:cs typeface="Calibri"/>
              </a:rPr>
              <a:t> Registro Dipendenti         </a:t>
            </a: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        </a:t>
            </a:r>
            <a:r>
              <a:rPr lang="en-US" dirty="0">
                <a:solidFill>
                  <a:schemeClr val="accent1"/>
                </a:solidFill>
                <a:cs typeface="Calibri" panose="020F0502020204030204"/>
              </a:rPr>
              <a:t> SAL </a:t>
            </a: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         </a:t>
            </a:r>
            <a:r>
              <a:rPr lang="it-IT" dirty="0">
                <a:solidFill>
                  <a:schemeClr val="tx1"/>
                </a:solidFill>
                <a:cs typeface="Calibri" panose="020F0502020204030204"/>
              </a:rPr>
              <a:t>Costi</a:t>
            </a: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        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36D2F-6615-312B-6DD7-8654D0F625F8}"/>
              </a:ext>
            </a:extLst>
          </p:cNvPr>
          <p:cNvSpPr txBox="1"/>
          <p:nvPr/>
        </p:nvSpPr>
        <p:spPr>
          <a:xfrm>
            <a:off x="10055087" y="87796"/>
            <a:ext cx="2372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Account </a:t>
            </a:r>
            <a:r>
              <a:rPr lang="it-IT" dirty="0"/>
              <a:t>loggato</a:t>
            </a:r>
            <a:endParaRPr lang="it-IT" dirty="0">
              <a:cs typeface="Calibri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7EC7EFC-BA3C-AA42-AA1A-A2836851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31938"/>
              </p:ext>
            </p:extLst>
          </p:nvPr>
        </p:nvGraphicFramePr>
        <p:xfrm>
          <a:off x="0" y="1408624"/>
          <a:ext cx="12253447" cy="1909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921">
                  <a:extLst>
                    <a:ext uri="{9D8B030D-6E8A-4147-A177-3AD203B41FA5}">
                      <a16:colId xmlns:a16="http://schemas.microsoft.com/office/drawing/2014/main" val="2382141638"/>
                    </a:ext>
                  </a:extLst>
                </a:gridCol>
                <a:gridCol w="1384485">
                  <a:extLst>
                    <a:ext uri="{9D8B030D-6E8A-4147-A177-3AD203B41FA5}">
                      <a16:colId xmlns:a16="http://schemas.microsoft.com/office/drawing/2014/main" val="861014768"/>
                    </a:ext>
                  </a:extLst>
                </a:gridCol>
                <a:gridCol w="1636704">
                  <a:extLst>
                    <a:ext uri="{9D8B030D-6E8A-4147-A177-3AD203B41FA5}">
                      <a16:colId xmlns:a16="http://schemas.microsoft.com/office/drawing/2014/main" val="144302795"/>
                    </a:ext>
                  </a:extLst>
                </a:gridCol>
                <a:gridCol w="1301316">
                  <a:extLst>
                    <a:ext uri="{9D8B030D-6E8A-4147-A177-3AD203B41FA5}">
                      <a16:colId xmlns:a16="http://schemas.microsoft.com/office/drawing/2014/main" val="4200616420"/>
                    </a:ext>
                  </a:extLst>
                </a:gridCol>
                <a:gridCol w="7231021">
                  <a:extLst>
                    <a:ext uri="{9D8B030D-6E8A-4147-A177-3AD203B41FA5}">
                      <a16:colId xmlns:a16="http://schemas.microsoft.com/office/drawing/2014/main" val="1380055247"/>
                    </a:ext>
                  </a:extLst>
                </a:gridCol>
              </a:tblGrid>
              <a:tr h="34417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CMS</a:t>
                      </a: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</a:t>
                      </a: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Descrizione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                                                            MESI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50655"/>
                  </a:ext>
                </a:extLst>
              </a:tr>
              <a:tr h="42779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200" noProof="0" dirty="0"/>
                        <a:t>Campo numerico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Campo numerico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 di testo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3178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200" noProof="0" dirty="0"/>
                        <a:t>Campo numerico</a:t>
                      </a:r>
                      <a:endParaRPr lang="it-IT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200" noProof="0" dirty="0"/>
                        <a:t>Campi numerico</a:t>
                      </a:r>
                      <a:endParaRPr lang="it-IT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Area di testo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588442"/>
                  </a:ext>
                </a:extLst>
              </a:tr>
              <a:tr h="4499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242844"/>
                  </a:ext>
                </a:extLst>
              </a:tr>
              <a:tr h="267690">
                <a:tc gridSpan="5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54981"/>
                  </a:ext>
                </a:extLst>
              </a:tr>
            </a:tbl>
          </a:graphicData>
        </a:graphic>
      </p:graphicFrame>
      <p:grpSp>
        <p:nvGrpSpPr>
          <p:cNvPr id="8" name="Gruppo 7">
            <a:extLst>
              <a:ext uri="{FF2B5EF4-FFF2-40B4-BE49-F238E27FC236}">
                <a16:creationId xmlns:a16="http://schemas.microsoft.com/office/drawing/2014/main" id="{3B6A31ED-5B79-DDB7-2C3A-A3FFA9F9EB5C}"/>
              </a:ext>
            </a:extLst>
          </p:cNvPr>
          <p:cNvGrpSpPr/>
          <p:nvPr/>
        </p:nvGrpSpPr>
        <p:grpSpPr>
          <a:xfrm>
            <a:off x="5008946" y="3034480"/>
            <a:ext cx="7195457" cy="250372"/>
            <a:chOff x="5008946" y="3034480"/>
            <a:chExt cx="7195457" cy="2503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2286DB-4062-FAA1-6683-31B5E73DF86D}"/>
                </a:ext>
              </a:extLst>
            </p:cNvPr>
            <p:cNvSpPr/>
            <p:nvPr/>
          </p:nvSpPr>
          <p:spPr>
            <a:xfrm>
              <a:off x="5008946" y="3034480"/>
              <a:ext cx="7195457" cy="2503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cs typeface="Calibri"/>
                </a:rPr>
                <a:t>Scroll Bar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9F6F8127-02E5-0DF3-9D82-F180E914CFF4}"/>
                </a:ext>
              </a:extLst>
            </p:cNvPr>
            <p:cNvSpPr/>
            <p:nvPr/>
          </p:nvSpPr>
          <p:spPr>
            <a:xfrm>
              <a:off x="7416705" y="3109209"/>
              <a:ext cx="979714" cy="17417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4C913F9-16E2-967A-BA83-3E2C5B128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79446"/>
              </p:ext>
            </p:extLst>
          </p:nvPr>
        </p:nvGraphicFramePr>
        <p:xfrm>
          <a:off x="5040244" y="1770376"/>
          <a:ext cx="7120337" cy="1269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191">
                  <a:extLst>
                    <a:ext uri="{9D8B030D-6E8A-4147-A177-3AD203B41FA5}">
                      <a16:colId xmlns:a16="http://schemas.microsoft.com/office/drawing/2014/main" val="3444552026"/>
                    </a:ext>
                  </a:extLst>
                </a:gridCol>
                <a:gridCol w="1017191">
                  <a:extLst>
                    <a:ext uri="{9D8B030D-6E8A-4147-A177-3AD203B41FA5}">
                      <a16:colId xmlns:a16="http://schemas.microsoft.com/office/drawing/2014/main" val="3522666947"/>
                    </a:ext>
                  </a:extLst>
                </a:gridCol>
                <a:gridCol w="1017191">
                  <a:extLst>
                    <a:ext uri="{9D8B030D-6E8A-4147-A177-3AD203B41FA5}">
                      <a16:colId xmlns:a16="http://schemas.microsoft.com/office/drawing/2014/main" val="2036683862"/>
                    </a:ext>
                  </a:extLst>
                </a:gridCol>
                <a:gridCol w="1017191">
                  <a:extLst>
                    <a:ext uri="{9D8B030D-6E8A-4147-A177-3AD203B41FA5}">
                      <a16:colId xmlns:a16="http://schemas.microsoft.com/office/drawing/2014/main" val="2374447122"/>
                    </a:ext>
                  </a:extLst>
                </a:gridCol>
                <a:gridCol w="1017191">
                  <a:extLst>
                    <a:ext uri="{9D8B030D-6E8A-4147-A177-3AD203B41FA5}">
                      <a16:colId xmlns:a16="http://schemas.microsoft.com/office/drawing/2014/main" val="837070966"/>
                    </a:ext>
                  </a:extLst>
                </a:gridCol>
                <a:gridCol w="1017191">
                  <a:extLst>
                    <a:ext uri="{9D8B030D-6E8A-4147-A177-3AD203B41FA5}">
                      <a16:colId xmlns:a16="http://schemas.microsoft.com/office/drawing/2014/main" val="2012145024"/>
                    </a:ext>
                  </a:extLst>
                </a:gridCol>
                <a:gridCol w="1017191">
                  <a:extLst>
                    <a:ext uri="{9D8B030D-6E8A-4147-A177-3AD203B41FA5}">
                      <a16:colId xmlns:a16="http://schemas.microsoft.com/office/drawing/2014/main" val="337983052"/>
                    </a:ext>
                  </a:extLst>
                </a:gridCol>
              </a:tblGrid>
              <a:tr h="423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402682"/>
                  </a:ext>
                </a:extLst>
              </a:tr>
              <a:tr h="4231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540009"/>
                  </a:ext>
                </a:extLst>
              </a:tr>
              <a:tr h="42319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65621242"/>
                  </a:ext>
                </a:extLst>
              </a:tr>
            </a:tbl>
          </a:graphicData>
        </a:graphic>
      </p:graphicFrame>
      <p:grpSp>
        <p:nvGrpSpPr>
          <p:cNvPr id="2" name="Gruppo 1">
            <a:extLst>
              <a:ext uri="{FF2B5EF4-FFF2-40B4-BE49-F238E27FC236}">
                <a16:creationId xmlns:a16="http://schemas.microsoft.com/office/drawing/2014/main" id="{A095D580-CB50-C89D-3EFC-69D0DF37D462}"/>
              </a:ext>
            </a:extLst>
          </p:cNvPr>
          <p:cNvGrpSpPr/>
          <p:nvPr/>
        </p:nvGrpSpPr>
        <p:grpSpPr>
          <a:xfrm>
            <a:off x="128844" y="3492228"/>
            <a:ext cx="11281357" cy="2912180"/>
            <a:chOff x="128844" y="3492228"/>
            <a:chExt cx="11281357" cy="2912180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DF0EB8E0-7B7A-F370-2FF3-1612E68D3FDC}"/>
                </a:ext>
              </a:extLst>
            </p:cNvPr>
            <p:cNvSpPr/>
            <p:nvPr/>
          </p:nvSpPr>
          <p:spPr>
            <a:xfrm>
              <a:off x="128844" y="3492228"/>
              <a:ext cx="7872353" cy="29121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2AB19033-9AFC-18CC-5CD3-041A67B65CDF}"/>
                </a:ext>
              </a:extLst>
            </p:cNvPr>
            <p:cNvSpPr/>
            <p:nvPr/>
          </p:nvSpPr>
          <p:spPr>
            <a:xfrm>
              <a:off x="707729" y="3803606"/>
              <a:ext cx="972458" cy="324143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829D9B40-6B77-F7C1-8ED9-FF40225AA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269579" y="3764181"/>
              <a:ext cx="438150" cy="402991"/>
            </a:xfrm>
            <a:prstGeom prst="rect">
              <a:avLst/>
            </a:prstGeom>
          </p:spPr>
        </p:pic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E18EDC7D-CF9F-ACDE-7395-E281A1D4EB59}"/>
                </a:ext>
              </a:extLst>
            </p:cNvPr>
            <p:cNvSpPr/>
            <p:nvPr/>
          </p:nvSpPr>
          <p:spPr>
            <a:xfrm>
              <a:off x="707729" y="4302153"/>
              <a:ext cx="972458" cy="324143"/>
            </a:xfrm>
            <a:prstGeom prst="roundRect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5E16951E-79A6-7F2A-7ABB-634C5670F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269579" y="4262728"/>
              <a:ext cx="438150" cy="402991"/>
            </a:xfrm>
            <a:prstGeom prst="rect">
              <a:avLst/>
            </a:prstGeom>
          </p:spPr>
        </p:pic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57EFC67E-0ECC-50B1-6A90-1D1532F4F79A}"/>
                </a:ext>
              </a:extLst>
            </p:cNvPr>
            <p:cNvSpPr/>
            <p:nvPr/>
          </p:nvSpPr>
          <p:spPr>
            <a:xfrm>
              <a:off x="707729" y="4800934"/>
              <a:ext cx="972458" cy="324143"/>
            </a:xfrm>
            <a:prstGeom prst="roundRect">
              <a:avLst/>
            </a:prstGeom>
            <a:solidFill>
              <a:srgbClr val="A5A5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163B2278-4138-444B-22DE-87D455307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269579" y="4761509"/>
              <a:ext cx="438150" cy="402991"/>
            </a:xfrm>
            <a:prstGeom prst="rect">
              <a:avLst/>
            </a:prstGeom>
          </p:spPr>
        </p:pic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6794A2E2-775C-3585-6B87-B1A3BA6EFA6F}"/>
                </a:ext>
              </a:extLst>
            </p:cNvPr>
            <p:cNvSpPr/>
            <p:nvPr/>
          </p:nvSpPr>
          <p:spPr>
            <a:xfrm>
              <a:off x="707729" y="5299715"/>
              <a:ext cx="972458" cy="3241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C9C0591E-07E5-2ABE-584E-0310642BB1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269579" y="5260290"/>
              <a:ext cx="438150" cy="402991"/>
            </a:xfrm>
            <a:prstGeom prst="rect">
              <a:avLst/>
            </a:prstGeom>
          </p:spPr>
        </p:pic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DD62BA84-7B44-D488-1006-E59D5F0DBECF}"/>
                </a:ext>
              </a:extLst>
            </p:cNvPr>
            <p:cNvSpPr/>
            <p:nvPr/>
          </p:nvSpPr>
          <p:spPr>
            <a:xfrm>
              <a:off x="707729" y="5837919"/>
              <a:ext cx="972458" cy="324143"/>
            </a:xfrm>
            <a:prstGeom prst="roundRect">
              <a:avLst/>
            </a:prstGeom>
            <a:solidFill>
              <a:srgbClr val="FFEB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088363A1-0053-9601-0225-0734CC154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269579" y="5798494"/>
              <a:ext cx="438150" cy="402991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CA0E730-BAE6-FE22-FF36-F643DF50B5E7}"/>
                </a:ext>
              </a:extLst>
            </p:cNvPr>
            <p:cNvSpPr txBox="1"/>
            <p:nvPr/>
          </p:nvSpPr>
          <p:spPr>
            <a:xfrm>
              <a:off x="1680187" y="3781010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Ricavo Attestato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3A71D49-823A-BE03-36D8-9031537BE1A6}"/>
                </a:ext>
              </a:extLst>
            </p:cNvPr>
            <p:cNvSpPr txBox="1"/>
            <p:nvPr/>
          </p:nvSpPr>
          <p:spPr>
            <a:xfrm>
              <a:off x="1680187" y="4279557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Attestazione Accettata 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A8FED576-EDF3-ED55-62E4-B95FC5A79E8A}"/>
                </a:ext>
              </a:extLst>
            </p:cNvPr>
            <p:cNvSpPr txBox="1"/>
            <p:nvPr/>
          </p:nvSpPr>
          <p:spPr>
            <a:xfrm>
              <a:off x="1680187" y="4781591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Da verbalizzare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919C814B-E205-93D2-4C59-39372FE45676}"/>
                </a:ext>
              </a:extLst>
            </p:cNvPr>
            <p:cNvSpPr txBox="1"/>
            <p:nvPr/>
          </p:nvSpPr>
          <p:spPr>
            <a:xfrm>
              <a:off x="1680187" y="5283625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Verbale Inviato a ROI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B5500E9F-F4C1-609A-D288-6B7FC3E7A59C}"/>
                </a:ext>
              </a:extLst>
            </p:cNvPr>
            <p:cNvSpPr txBox="1"/>
            <p:nvPr/>
          </p:nvSpPr>
          <p:spPr>
            <a:xfrm>
              <a:off x="1680187" y="5837919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BEF emesso</a:t>
              </a:r>
            </a:p>
          </p:txBody>
        </p:sp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972BA99D-7DD5-863F-20D6-62420635D65A}"/>
                </a:ext>
              </a:extLst>
            </p:cNvPr>
            <p:cNvSpPr/>
            <p:nvPr/>
          </p:nvSpPr>
          <p:spPr>
            <a:xfrm>
              <a:off x="4627520" y="3755610"/>
              <a:ext cx="972458" cy="324143"/>
            </a:xfrm>
            <a:prstGeom prst="roundRect">
              <a:avLst/>
            </a:prstGeom>
            <a:solidFill>
              <a:srgbClr val="FFC7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2ABE41CE-2302-B1B2-E45A-A82891AB7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4189370" y="3716185"/>
              <a:ext cx="438150" cy="402991"/>
            </a:xfrm>
            <a:prstGeom prst="rect">
              <a:avLst/>
            </a:prstGeom>
          </p:spPr>
        </p:pic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69DC1645-02BB-90E9-4F13-13257A62B8B6}"/>
                </a:ext>
              </a:extLst>
            </p:cNvPr>
            <p:cNvSpPr/>
            <p:nvPr/>
          </p:nvSpPr>
          <p:spPr>
            <a:xfrm>
              <a:off x="4627520" y="4293814"/>
              <a:ext cx="972458" cy="324143"/>
            </a:xfrm>
            <a:prstGeom prst="round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65ABEC11-DFAD-3896-321B-0A5F6A5255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4189370" y="4254389"/>
              <a:ext cx="438150" cy="402991"/>
            </a:xfrm>
            <a:prstGeom prst="rect">
              <a:avLst/>
            </a:prstGeom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02AFFD5B-2613-2507-2ECD-C5C17B1AFB74}"/>
                </a:ext>
              </a:extLst>
            </p:cNvPr>
            <p:cNvSpPr txBox="1"/>
            <p:nvPr/>
          </p:nvSpPr>
          <p:spPr>
            <a:xfrm>
              <a:off x="5599978" y="3739520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Fatturato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325CCFF7-F1BD-49A0-A073-B7484F7ADB43}"/>
                </a:ext>
              </a:extLst>
            </p:cNvPr>
            <p:cNvSpPr txBox="1"/>
            <p:nvPr/>
          </p:nvSpPr>
          <p:spPr>
            <a:xfrm>
              <a:off x="5599978" y="4293814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Pagamento effettuato</a:t>
              </a: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D896D4F-9A09-D4CB-2123-60ECDEC983DC}"/>
                </a:ext>
              </a:extLst>
            </p:cNvPr>
            <p:cNvSpPr/>
            <p:nvPr/>
          </p:nvSpPr>
          <p:spPr>
            <a:xfrm>
              <a:off x="9657601" y="4736094"/>
              <a:ext cx="1752600" cy="226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it-IT" dirty="0"/>
                <a:t>|V</a:t>
              </a:r>
            </a:p>
          </p:txBody>
        </p: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DB9567AE-0A60-2ECF-8F4D-29E4210ABBE3}"/>
                </a:ext>
              </a:extLst>
            </p:cNvPr>
            <p:cNvCxnSpPr>
              <a:stCxn id="35" idx="1"/>
            </p:cNvCxnSpPr>
            <p:nvPr/>
          </p:nvCxnSpPr>
          <p:spPr>
            <a:xfrm flipH="1" flipV="1">
              <a:off x="8001197" y="3492228"/>
              <a:ext cx="1656404" cy="13573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12370326-B97A-3DED-10AD-0BB2A3EE2BD7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8001196" y="4849549"/>
              <a:ext cx="1656405" cy="15548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08B3CC66-A2A4-88CE-0081-856A2E72F709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533901" y="2173148"/>
            <a:ext cx="0" cy="256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41A529C3-624C-2AC2-A606-5809051AF578}"/>
              </a:ext>
            </a:extLst>
          </p:cNvPr>
          <p:cNvSpPr/>
          <p:nvPr/>
        </p:nvSpPr>
        <p:spPr>
          <a:xfrm>
            <a:off x="10136119" y="1770376"/>
            <a:ext cx="1000125" cy="402772"/>
          </a:xfrm>
          <a:prstGeom prst="rect">
            <a:avLst/>
          </a:prstGeom>
          <a:solidFill>
            <a:srgbClr val="FFC7C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/>
              <a:t>323.4 |V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ella 7">
            <a:extLst>
              <a:ext uri="{FF2B5EF4-FFF2-40B4-BE49-F238E27FC236}">
                <a16:creationId xmlns:a16="http://schemas.microsoft.com/office/drawing/2014/main" id="{04B53BDE-3521-15A8-4D0B-8AE3B5F4A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804188"/>
              </p:ext>
            </p:extLst>
          </p:nvPr>
        </p:nvGraphicFramePr>
        <p:xfrm>
          <a:off x="2104008" y="1236756"/>
          <a:ext cx="7653225" cy="5172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0562">
                  <a:extLst>
                    <a:ext uri="{9D8B030D-6E8A-4147-A177-3AD203B41FA5}">
                      <a16:colId xmlns:a16="http://schemas.microsoft.com/office/drawing/2014/main" val="2896499377"/>
                    </a:ext>
                  </a:extLst>
                </a:gridCol>
                <a:gridCol w="3832663">
                  <a:extLst>
                    <a:ext uri="{9D8B030D-6E8A-4147-A177-3AD203B41FA5}">
                      <a16:colId xmlns:a16="http://schemas.microsoft.com/office/drawing/2014/main" val="1747320844"/>
                    </a:ext>
                  </a:extLst>
                </a:gridCol>
              </a:tblGrid>
              <a:tr h="455647">
                <a:tc>
                  <a:txBody>
                    <a:bodyPr/>
                    <a:lstStyle/>
                    <a:p>
                      <a:r>
                        <a:rPr lang="it-IT" dirty="0"/>
                        <a:t>Elenco costi Esterni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Elenco costi Interni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70966"/>
                  </a:ext>
                </a:extLst>
              </a:tr>
              <a:tr h="471681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569414"/>
                  </a:ext>
                </a:extLst>
              </a:tr>
            </a:tbl>
          </a:graphicData>
        </a:graphic>
      </p:graphicFrame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8B743A47-7856-C3EA-DB14-05A9FBB31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3753"/>
              </p:ext>
            </p:extLst>
          </p:nvPr>
        </p:nvGraphicFramePr>
        <p:xfrm>
          <a:off x="2104008" y="1701453"/>
          <a:ext cx="3811508" cy="4707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237">
                  <a:extLst>
                    <a:ext uri="{9D8B030D-6E8A-4147-A177-3AD203B41FA5}">
                      <a16:colId xmlns:a16="http://schemas.microsoft.com/office/drawing/2014/main" val="1184762858"/>
                    </a:ext>
                  </a:extLst>
                </a:gridCol>
                <a:gridCol w="2083481">
                  <a:extLst>
                    <a:ext uri="{9D8B030D-6E8A-4147-A177-3AD203B41FA5}">
                      <a16:colId xmlns:a16="http://schemas.microsoft.com/office/drawing/2014/main" val="2896499377"/>
                    </a:ext>
                  </a:extLst>
                </a:gridCol>
                <a:gridCol w="1149790">
                  <a:extLst>
                    <a:ext uri="{9D8B030D-6E8A-4147-A177-3AD203B41FA5}">
                      <a16:colId xmlns:a16="http://schemas.microsoft.com/office/drawing/2014/main" val="1747320844"/>
                    </a:ext>
                  </a:extLst>
                </a:gridCol>
              </a:tblGrid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Nome costo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Costo 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70966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569414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77774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291122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26849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498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431909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68610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643858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286714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914168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57086"/>
                  </a:ext>
                </a:extLst>
              </a:tr>
            </a:tbl>
          </a:graphicData>
        </a:graphic>
      </p:graphicFrame>
      <p:graphicFrame>
        <p:nvGraphicFramePr>
          <p:cNvPr id="142" name="Tabella 7">
            <a:extLst>
              <a:ext uri="{FF2B5EF4-FFF2-40B4-BE49-F238E27FC236}">
                <a16:creationId xmlns:a16="http://schemas.microsoft.com/office/drawing/2014/main" id="{E56B6327-32D1-CD5C-54F1-64B3F3B78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68540"/>
              </p:ext>
            </p:extLst>
          </p:nvPr>
        </p:nvGraphicFramePr>
        <p:xfrm>
          <a:off x="5930620" y="1692396"/>
          <a:ext cx="3820563" cy="4707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237">
                  <a:extLst>
                    <a:ext uri="{9D8B030D-6E8A-4147-A177-3AD203B41FA5}">
                      <a16:colId xmlns:a16="http://schemas.microsoft.com/office/drawing/2014/main" val="1184762858"/>
                    </a:ext>
                  </a:extLst>
                </a:gridCol>
                <a:gridCol w="1956734">
                  <a:extLst>
                    <a:ext uri="{9D8B030D-6E8A-4147-A177-3AD203B41FA5}">
                      <a16:colId xmlns:a16="http://schemas.microsoft.com/office/drawing/2014/main" val="2896499377"/>
                    </a:ext>
                  </a:extLst>
                </a:gridCol>
                <a:gridCol w="1285592">
                  <a:extLst>
                    <a:ext uri="{9D8B030D-6E8A-4147-A177-3AD203B41FA5}">
                      <a16:colId xmlns:a16="http://schemas.microsoft.com/office/drawing/2014/main" val="1747320844"/>
                    </a:ext>
                  </a:extLst>
                </a:gridCol>
              </a:tblGrid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Nome costo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Costo 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70966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569414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77774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291122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26849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498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431909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68610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643858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286714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914168"/>
                  </a:ext>
                </a:extLst>
              </a:tr>
              <a:tr h="3923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570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AC5C14-BA40-0E02-7DFB-18FD00F6FA8A}"/>
              </a:ext>
            </a:extLst>
          </p:cNvPr>
          <p:cNvSpPr txBox="1"/>
          <p:nvPr/>
        </p:nvSpPr>
        <p:spPr>
          <a:xfrm>
            <a:off x="5711825" y="77304"/>
            <a:ext cx="749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FFA1-2A09-E54A-C2F9-A84F5F813415}"/>
              </a:ext>
            </a:extLst>
          </p:cNvPr>
          <p:cNvSpPr/>
          <p:nvPr/>
        </p:nvSpPr>
        <p:spPr>
          <a:xfrm>
            <a:off x="0" y="448779"/>
            <a:ext cx="12192000" cy="4191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NAVBAR:  Home                 </a:t>
            </a:r>
            <a:r>
              <a:rPr lang="it-IT" noProof="1">
                <a:solidFill>
                  <a:schemeClr val="tx1"/>
                </a:solidFill>
                <a:cs typeface="Calibri"/>
              </a:rPr>
              <a:t>Registro Dipendenti                  </a:t>
            </a: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SAL              </a:t>
            </a:r>
            <a:r>
              <a:rPr lang="it-IT" dirty="0">
                <a:solidFill>
                  <a:schemeClr val="accent1"/>
                </a:solidFill>
                <a:cs typeface="Calibri" panose="020F0502020204030204"/>
              </a:rPr>
              <a:t>Costi          </a:t>
            </a: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Login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BA289-B366-3FB8-29F9-2E3869ABBEE6}"/>
              </a:ext>
            </a:extLst>
          </p:cNvPr>
          <p:cNvSpPr txBox="1"/>
          <p:nvPr/>
        </p:nvSpPr>
        <p:spPr>
          <a:xfrm>
            <a:off x="10051912" y="0"/>
            <a:ext cx="2372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Account </a:t>
            </a:r>
            <a:r>
              <a:rPr lang="it-IT" dirty="0"/>
              <a:t>loggato</a:t>
            </a:r>
            <a:endParaRPr lang="it-IT" dirty="0">
              <a:cs typeface="Calibri"/>
            </a:endParaRPr>
          </a:p>
        </p:txBody>
      </p:sp>
      <p:grpSp>
        <p:nvGrpSpPr>
          <p:cNvPr id="165" name="Gruppo 164">
            <a:extLst>
              <a:ext uri="{FF2B5EF4-FFF2-40B4-BE49-F238E27FC236}">
                <a16:creationId xmlns:a16="http://schemas.microsoft.com/office/drawing/2014/main" id="{5CE7BD1A-0BE7-D05A-44F9-EABD5B30E55B}"/>
              </a:ext>
            </a:extLst>
          </p:cNvPr>
          <p:cNvGrpSpPr/>
          <p:nvPr/>
        </p:nvGrpSpPr>
        <p:grpSpPr>
          <a:xfrm>
            <a:off x="8679271" y="867879"/>
            <a:ext cx="3512729" cy="4397755"/>
            <a:chOff x="8679271" y="947326"/>
            <a:chExt cx="3512729" cy="4397755"/>
          </a:xfrm>
        </p:grpSpPr>
        <p:grpSp>
          <p:nvGrpSpPr>
            <p:cNvPr id="164" name="Gruppo 163">
              <a:extLst>
                <a:ext uri="{FF2B5EF4-FFF2-40B4-BE49-F238E27FC236}">
                  <a16:creationId xmlns:a16="http://schemas.microsoft.com/office/drawing/2014/main" id="{E741F40D-AFEC-4D90-F64C-405980BB68A0}"/>
                </a:ext>
              </a:extLst>
            </p:cNvPr>
            <p:cNvGrpSpPr/>
            <p:nvPr/>
          </p:nvGrpSpPr>
          <p:grpSpPr>
            <a:xfrm>
              <a:off x="8679271" y="947326"/>
              <a:ext cx="3512729" cy="4397755"/>
              <a:chOff x="8679271" y="884458"/>
              <a:chExt cx="3512729" cy="4397755"/>
            </a:xfrm>
          </p:grpSpPr>
          <p:grpSp>
            <p:nvGrpSpPr>
              <p:cNvPr id="148" name="Gruppo 147">
                <a:extLst>
                  <a:ext uri="{FF2B5EF4-FFF2-40B4-BE49-F238E27FC236}">
                    <a16:creationId xmlns:a16="http://schemas.microsoft.com/office/drawing/2014/main" id="{55CD04D3-240F-4B60-82A9-296D2B060429}"/>
                  </a:ext>
                </a:extLst>
              </p:cNvPr>
              <p:cNvGrpSpPr/>
              <p:nvPr/>
            </p:nvGrpSpPr>
            <p:grpSpPr>
              <a:xfrm>
                <a:off x="8679271" y="884458"/>
                <a:ext cx="3512729" cy="4397755"/>
                <a:chOff x="8679271" y="887484"/>
                <a:chExt cx="3512729" cy="4219026"/>
              </a:xfrm>
            </p:grpSpPr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A9CA4800-25A5-5569-F7F1-0ACB93F7094C}"/>
                    </a:ext>
                  </a:extLst>
                </p:cNvPr>
                <p:cNvSpPr/>
                <p:nvPr/>
              </p:nvSpPr>
              <p:spPr>
                <a:xfrm>
                  <a:off x="8679271" y="887484"/>
                  <a:ext cx="3512729" cy="421902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endParaRPr lang="it-IT" dirty="0"/>
                </a:p>
              </p:txBody>
            </p:sp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AFE000B2-FF26-0004-16FF-42083B59FEFD}"/>
                    </a:ext>
                  </a:extLst>
                </p:cNvPr>
                <p:cNvSpPr/>
                <p:nvPr/>
              </p:nvSpPr>
              <p:spPr>
                <a:xfrm rot="16200000">
                  <a:off x="10327153" y="3241662"/>
                  <a:ext cx="223016" cy="350667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b="1" dirty="0"/>
                    <a:t>&lt;</a:t>
                  </a:r>
                </a:p>
              </p:txBody>
            </p:sp>
          </p:grpSp>
          <p:sp>
            <p:nvSpPr>
              <p:cNvPr id="151" name="Rettangolo 150">
                <a:extLst>
                  <a:ext uri="{FF2B5EF4-FFF2-40B4-BE49-F238E27FC236}">
                    <a16:creationId xmlns:a16="http://schemas.microsoft.com/office/drawing/2014/main" id="{6B75875A-545E-D3F3-EF99-AC54ACF9F491}"/>
                  </a:ext>
                </a:extLst>
              </p:cNvPr>
              <p:cNvSpPr/>
              <p:nvPr/>
            </p:nvSpPr>
            <p:spPr>
              <a:xfrm>
                <a:off x="8818070" y="1164935"/>
                <a:ext cx="3071674" cy="10811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it-IT" sz="1600" dirty="0"/>
                  <a:t>Inserimento Costi</a:t>
                </a:r>
              </a:p>
            </p:txBody>
          </p:sp>
          <p:sp>
            <p:nvSpPr>
              <p:cNvPr id="149" name="CasellaDiTesto 148">
                <a:extLst>
                  <a:ext uri="{FF2B5EF4-FFF2-40B4-BE49-F238E27FC236}">
                    <a16:creationId xmlns:a16="http://schemas.microsoft.com/office/drawing/2014/main" id="{ABEE2131-DD74-5195-6DB2-2E753B3FE0A5}"/>
                  </a:ext>
                </a:extLst>
              </p:cNvPr>
              <p:cNvSpPr txBox="1"/>
              <p:nvPr/>
            </p:nvSpPr>
            <p:spPr>
              <a:xfrm>
                <a:off x="8917162" y="1502597"/>
                <a:ext cx="21832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dirty="0"/>
                  <a:t>Nome costo:____________</a:t>
                </a:r>
              </a:p>
            </p:txBody>
          </p:sp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5F7EB4CA-1C92-8C92-A863-AA80006983F5}"/>
                  </a:ext>
                </a:extLst>
              </p:cNvPr>
              <p:cNvSpPr txBox="1"/>
              <p:nvPr/>
            </p:nvSpPr>
            <p:spPr>
              <a:xfrm>
                <a:off x="8923034" y="1763674"/>
                <a:ext cx="18544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dirty="0"/>
                  <a:t>Costo $:____________</a:t>
                </a:r>
              </a:p>
            </p:txBody>
          </p:sp>
          <p:sp>
            <p:nvSpPr>
              <p:cNvPr id="152" name="Rettangolo 151">
                <a:extLst>
                  <a:ext uri="{FF2B5EF4-FFF2-40B4-BE49-F238E27FC236}">
                    <a16:creationId xmlns:a16="http://schemas.microsoft.com/office/drawing/2014/main" id="{7AAA723D-261F-AF5B-575E-B92C776131A5}"/>
                  </a:ext>
                </a:extLst>
              </p:cNvPr>
              <p:cNvSpPr/>
              <p:nvPr/>
            </p:nvSpPr>
            <p:spPr>
              <a:xfrm>
                <a:off x="8818070" y="2490551"/>
                <a:ext cx="3071674" cy="23845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it-IT" sz="1600" dirty="0"/>
                  <a:t>Opzioni visualizzazione </a:t>
                </a:r>
              </a:p>
            </p:txBody>
          </p:sp>
          <p:sp>
            <p:nvSpPr>
              <p:cNvPr id="153" name="CasellaDiTesto 152">
                <a:extLst>
                  <a:ext uri="{FF2B5EF4-FFF2-40B4-BE49-F238E27FC236}">
                    <a16:creationId xmlns:a16="http://schemas.microsoft.com/office/drawing/2014/main" id="{503956D3-3205-FB62-29B5-238748602202}"/>
                  </a:ext>
                </a:extLst>
              </p:cNvPr>
              <p:cNvSpPr txBox="1"/>
              <p:nvPr/>
            </p:nvSpPr>
            <p:spPr>
              <a:xfrm>
                <a:off x="8917162" y="2828213"/>
                <a:ext cx="2218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dirty="0"/>
                  <a:t>Ordina per|__________|V|</a:t>
                </a:r>
              </a:p>
            </p:txBody>
          </p:sp>
          <p:sp>
            <p:nvSpPr>
              <p:cNvPr id="154" name="CasellaDiTesto 153">
                <a:extLst>
                  <a:ext uri="{FF2B5EF4-FFF2-40B4-BE49-F238E27FC236}">
                    <a16:creationId xmlns:a16="http://schemas.microsoft.com/office/drawing/2014/main" id="{DF2A90F4-9AAD-900E-042B-810999EBAAB5}"/>
                  </a:ext>
                </a:extLst>
              </p:cNvPr>
              <p:cNvSpPr txBox="1"/>
              <p:nvPr/>
            </p:nvSpPr>
            <p:spPr>
              <a:xfrm>
                <a:off x="8923034" y="3089290"/>
                <a:ext cx="2223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dirty="0"/>
                  <a:t>Filtra per|___________|V|</a:t>
                </a:r>
              </a:p>
            </p:txBody>
          </p:sp>
          <p:sp>
            <p:nvSpPr>
              <p:cNvPr id="155" name="Rettangolo 154">
                <a:extLst>
                  <a:ext uri="{FF2B5EF4-FFF2-40B4-BE49-F238E27FC236}">
                    <a16:creationId xmlns:a16="http://schemas.microsoft.com/office/drawing/2014/main" id="{5B10369D-C635-90FA-182D-23E121BE287E}"/>
                  </a:ext>
                </a:extLst>
              </p:cNvPr>
              <p:cNvSpPr/>
              <p:nvPr/>
            </p:nvSpPr>
            <p:spPr>
              <a:xfrm>
                <a:off x="8917162" y="3639849"/>
                <a:ext cx="2845751" cy="11089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it-IT" sz="1600" dirty="0"/>
              </a:p>
            </p:txBody>
          </p:sp>
          <p:cxnSp>
            <p:nvCxnSpPr>
              <p:cNvPr id="157" name="Connettore diritto 156">
                <a:extLst>
                  <a:ext uri="{FF2B5EF4-FFF2-40B4-BE49-F238E27FC236}">
                    <a16:creationId xmlns:a16="http://schemas.microsoft.com/office/drawing/2014/main" id="{51FD5D8D-35F7-CCD8-41A6-3A5D1FE92463}"/>
                  </a:ext>
                </a:extLst>
              </p:cNvPr>
              <p:cNvCxnSpPr/>
              <p:nvPr/>
            </p:nvCxnSpPr>
            <p:spPr>
              <a:xfrm flipH="1">
                <a:off x="8984202" y="3397067"/>
                <a:ext cx="1067710" cy="242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Connettore diritto 157">
                <a:extLst>
                  <a:ext uri="{FF2B5EF4-FFF2-40B4-BE49-F238E27FC236}">
                    <a16:creationId xmlns:a16="http://schemas.microsoft.com/office/drawing/2014/main" id="{EAFB0ECB-66AF-12CF-6F90-CFF50B8D5878}"/>
                  </a:ext>
                </a:extLst>
              </p:cNvPr>
              <p:cNvCxnSpPr>
                <a:cxnSpLocks/>
                <a:stCxn id="154" idx="2"/>
              </p:cNvCxnSpPr>
              <p:nvPr/>
            </p:nvCxnSpPr>
            <p:spPr>
              <a:xfrm>
                <a:off x="10034653" y="3397067"/>
                <a:ext cx="1728260" cy="242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CasellaDiTesto 160">
              <a:extLst>
                <a:ext uri="{FF2B5EF4-FFF2-40B4-BE49-F238E27FC236}">
                  <a16:creationId xmlns:a16="http://schemas.microsoft.com/office/drawing/2014/main" id="{A0448F99-C991-F5FF-32CA-1AB0283E174F}"/>
                </a:ext>
              </a:extLst>
            </p:cNvPr>
            <p:cNvSpPr txBox="1"/>
            <p:nvPr/>
          </p:nvSpPr>
          <p:spPr>
            <a:xfrm>
              <a:off x="8911454" y="3751670"/>
              <a:ext cx="1393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Nome:________</a:t>
              </a:r>
            </a:p>
          </p:txBody>
        </p:sp>
        <p:sp>
          <p:nvSpPr>
            <p:cNvPr id="162" name="CasellaDiTesto 161">
              <a:extLst>
                <a:ext uri="{FF2B5EF4-FFF2-40B4-BE49-F238E27FC236}">
                  <a16:creationId xmlns:a16="http://schemas.microsoft.com/office/drawing/2014/main" id="{4CFCCECD-27C8-74A0-0A1F-F456F1676D58}"/>
                </a:ext>
              </a:extLst>
            </p:cNvPr>
            <p:cNvSpPr txBox="1"/>
            <p:nvPr/>
          </p:nvSpPr>
          <p:spPr>
            <a:xfrm>
              <a:off x="10290139" y="3761329"/>
              <a:ext cx="13639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Costo:________</a:t>
              </a:r>
            </a:p>
          </p:txBody>
        </p:sp>
        <p:sp>
          <p:nvSpPr>
            <p:cNvPr id="163" name="CasellaDiTesto 162">
              <a:extLst>
                <a:ext uri="{FF2B5EF4-FFF2-40B4-BE49-F238E27FC236}">
                  <a16:creationId xmlns:a16="http://schemas.microsoft.com/office/drawing/2014/main" id="{F471CC59-75B0-ECAF-0DB2-552E85B1F1D7}"/>
                </a:ext>
              </a:extLst>
            </p:cNvPr>
            <p:cNvSpPr txBox="1"/>
            <p:nvPr/>
          </p:nvSpPr>
          <p:spPr>
            <a:xfrm>
              <a:off x="8938334" y="4170728"/>
              <a:ext cx="17765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Range:_____A______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33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05AABB37-714F-5D93-D502-01F6D657EFD6}"/>
              </a:ext>
            </a:extLst>
          </p:cNvPr>
          <p:cNvSpPr/>
          <p:nvPr/>
        </p:nvSpPr>
        <p:spPr>
          <a:xfrm>
            <a:off x="1845733" y="875205"/>
            <a:ext cx="8805334" cy="3784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2400" dirty="0">
                <a:solidFill>
                  <a:schemeClr val="tx1"/>
                </a:solidFill>
              </a:rPr>
              <a:t>Inserimento e Modifica dati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D24038C-2E6F-CA01-85BC-6D258BCCB179}"/>
              </a:ext>
            </a:extLst>
          </p:cNvPr>
          <p:cNvSpPr/>
          <p:nvPr/>
        </p:nvSpPr>
        <p:spPr>
          <a:xfrm>
            <a:off x="2097524" y="1337977"/>
            <a:ext cx="7996950" cy="21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3FA21E8-75F8-BD19-D441-C7C32596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2106053"/>
            <a:ext cx="10516511" cy="1322947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BC281248-53E8-25F0-BA63-06A7FD37D252}"/>
              </a:ext>
            </a:extLst>
          </p:cNvPr>
          <p:cNvSpPr txBox="1"/>
          <p:nvPr/>
        </p:nvSpPr>
        <p:spPr>
          <a:xfrm>
            <a:off x="2097525" y="1454680"/>
            <a:ext cx="7996949" cy="2862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2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Gara:|</a:t>
            </a:r>
            <a:r>
              <a:rPr lang="it-IT" dirty="0">
                <a:ea typeface="+mn-lt"/>
                <a:cs typeface="+mn-lt"/>
              </a:rPr>
              <a:t>________|v|  </a:t>
            </a:r>
          </a:p>
          <a:p>
            <a:r>
              <a:rPr lang="it-IT" dirty="0">
                <a:ea typeface="+mn-lt"/>
                <a:cs typeface="+mn-lt"/>
              </a:rPr>
              <a:t>Cliente:|______|v| </a:t>
            </a:r>
          </a:p>
          <a:p>
            <a:r>
              <a:rPr lang="it-IT" dirty="0">
                <a:ea typeface="+mn-lt"/>
                <a:cs typeface="+mn-lt"/>
              </a:rPr>
              <a:t>Rfi Rif: _________</a:t>
            </a:r>
          </a:p>
          <a:p>
            <a:r>
              <a:rPr lang="it-IT" dirty="0">
                <a:ea typeface="+mn-lt"/>
                <a:cs typeface="+mn-lt"/>
              </a:rPr>
              <a:t>Bo:____________</a:t>
            </a:r>
          </a:p>
          <a:p>
            <a:r>
              <a:rPr lang="it-IT" dirty="0">
                <a:ea typeface="+mn-lt"/>
                <a:cs typeface="+mn-lt"/>
              </a:rPr>
              <a:t>Tipo:|________|v|   </a:t>
            </a:r>
          </a:p>
          <a:p>
            <a:r>
              <a:rPr lang="it-IT" dirty="0">
                <a:ea typeface="+mn-lt"/>
                <a:cs typeface="+mn-lt"/>
              </a:rPr>
              <a:t>Descrizione :_________  </a:t>
            </a:r>
            <a:endParaRPr lang="it-IT" dirty="0">
              <a:ea typeface="+mn-lt"/>
              <a:cs typeface="Calibri"/>
            </a:endParaRPr>
          </a:p>
          <a:p>
            <a:r>
              <a:rPr lang="it-IT" dirty="0">
                <a:ea typeface="+mn-lt"/>
                <a:cs typeface="Calibri"/>
              </a:rPr>
              <a:t>																	Rif GPI:</a:t>
            </a:r>
            <a:r>
              <a:rPr lang="it-IT" dirty="0">
                <a:ea typeface="+mn-lt"/>
                <a:cs typeface="+mn-lt"/>
              </a:rPr>
              <a:t>|_____________|v|  	</a:t>
            </a:r>
          </a:p>
          <a:p>
            <a:r>
              <a:rPr lang="it-IT" dirty="0">
                <a:ea typeface="+mn-lt"/>
                <a:cs typeface="+mn-lt"/>
              </a:rPr>
              <a:t>	Verbale Apertura:|_____|v|   </a:t>
            </a:r>
          </a:p>
          <a:p>
            <a:r>
              <a:rPr lang="it-IT" dirty="0">
                <a:ea typeface="+mn-lt"/>
                <a:cs typeface="+mn-lt"/>
              </a:rPr>
              <a:t>	Verbale Chiusura:|_____|v|   </a:t>
            </a:r>
          </a:p>
          <a:p>
            <a:pPr algn="just"/>
            <a:r>
              <a:rPr lang="it-IT" dirty="0">
                <a:ea typeface="+mn-lt"/>
                <a:cs typeface="+mn-lt"/>
              </a:rPr>
              <a:t>	Verbale Trasferimento </a:t>
            </a:r>
          </a:p>
          <a:p>
            <a:r>
              <a:rPr lang="it-IT" dirty="0">
                <a:ea typeface="+mn-lt"/>
                <a:cs typeface="+mn-lt"/>
              </a:rPr>
              <a:t>	di  conoscenze :|_______|v|   </a:t>
            </a:r>
          </a:p>
          <a:p>
            <a:r>
              <a:rPr lang="it-IT" dirty="0">
                <a:ea typeface="+mn-lt"/>
                <a:cs typeface="+mn-lt"/>
              </a:rPr>
              <a:t>	Importo d’Ordine:_________	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E182451-9BED-7556-C8E4-708635DCEE04}"/>
              </a:ext>
            </a:extLst>
          </p:cNvPr>
          <p:cNvSpPr/>
          <p:nvPr/>
        </p:nvSpPr>
        <p:spPr>
          <a:xfrm>
            <a:off x="2097524" y="3837399"/>
            <a:ext cx="1847944" cy="47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Inserisci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4A19A86-D40B-E927-EEB9-5230899FD882}"/>
              </a:ext>
            </a:extLst>
          </p:cNvPr>
          <p:cNvSpPr/>
          <p:nvPr/>
        </p:nvSpPr>
        <p:spPr>
          <a:xfrm>
            <a:off x="6512629" y="3837399"/>
            <a:ext cx="1847944" cy="483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Modifica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5A3D8D6-FAAC-B936-4249-601577301AB3}"/>
              </a:ext>
            </a:extLst>
          </p:cNvPr>
          <p:cNvSpPr txBox="1"/>
          <p:nvPr/>
        </p:nvSpPr>
        <p:spPr>
          <a:xfrm>
            <a:off x="8486469" y="3855337"/>
            <a:ext cx="16080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dirty="0"/>
              <a:t>Id:______</a:t>
            </a:r>
          </a:p>
        </p:txBody>
      </p:sp>
    </p:spTree>
    <p:extLst>
      <p:ext uri="{BB962C8B-B14F-4D97-AF65-F5344CB8AC3E}">
        <p14:creationId xmlns:p14="http://schemas.microsoft.com/office/powerpoint/2010/main" val="341994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92ACB-5EF7-ED99-13AE-7D4F79CA95E2}"/>
              </a:ext>
            </a:extLst>
          </p:cNvPr>
          <p:cNvSpPr txBox="1"/>
          <p:nvPr/>
        </p:nvSpPr>
        <p:spPr>
          <a:xfrm>
            <a:off x="5670826" y="297622"/>
            <a:ext cx="12572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LOGO</a:t>
            </a:r>
            <a:endParaRPr 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3EC579-59E9-2F64-7C0B-BA515771EB16}"/>
              </a:ext>
            </a:extLst>
          </p:cNvPr>
          <p:cNvSpPr/>
          <p:nvPr/>
        </p:nvSpPr>
        <p:spPr>
          <a:xfrm>
            <a:off x="2712278" y="1039192"/>
            <a:ext cx="6835911" cy="522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Login</a:t>
            </a:r>
            <a:endParaRPr lang="en-US"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D1A16-2867-BDD0-3E66-DB1F9E2AFE80}"/>
              </a:ext>
            </a:extLst>
          </p:cNvPr>
          <p:cNvSpPr/>
          <p:nvPr/>
        </p:nvSpPr>
        <p:spPr>
          <a:xfrm>
            <a:off x="4368798" y="5125277"/>
            <a:ext cx="3533912" cy="519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  <a:cs typeface="Calibri"/>
              </a:rPr>
              <a:t>invio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D63B5F-4902-1035-DACF-82BDF961710A}"/>
              </a:ext>
            </a:extLst>
          </p:cNvPr>
          <p:cNvSpPr/>
          <p:nvPr/>
        </p:nvSpPr>
        <p:spPr>
          <a:xfrm>
            <a:off x="3662016" y="1801190"/>
            <a:ext cx="4936433" cy="2849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A8052-AD28-B20B-ED3D-CB0B90A9C726}"/>
              </a:ext>
            </a:extLst>
          </p:cNvPr>
          <p:cNvSpPr/>
          <p:nvPr/>
        </p:nvSpPr>
        <p:spPr>
          <a:xfrm>
            <a:off x="4744277" y="2331277"/>
            <a:ext cx="3533912" cy="452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____________________________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19B6F-139A-32A8-CCDC-EC73E023ACED}"/>
              </a:ext>
            </a:extLst>
          </p:cNvPr>
          <p:cNvSpPr/>
          <p:nvPr/>
        </p:nvSpPr>
        <p:spPr>
          <a:xfrm>
            <a:off x="4744276" y="3336235"/>
            <a:ext cx="3533912" cy="519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____________________________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5DE0E-09EB-EAD4-A746-0369CFD5AB36}"/>
              </a:ext>
            </a:extLst>
          </p:cNvPr>
          <p:cNvSpPr txBox="1"/>
          <p:nvPr/>
        </p:nvSpPr>
        <p:spPr>
          <a:xfrm>
            <a:off x="3671956" y="2417969"/>
            <a:ext cx="11689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username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26AB1-6427-18B1-A551-1208E4228109}"/>
              </a:ext>
            </a:extLst>
          </p:cNvPr>
          <p:cNvSpPr txBox="1"/>
          <p:nvPr/>
        </p:nvSpPr>
        <p:spPr>
          <a:xfrm>
            <a:off x="3660914" y="3489187"/>
            <a:ext cx="119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password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481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6207C41B-6A4B-245E-0B3A-588A82BCF3ED}"/>
              </a:ext>
            </a:extLst>
          </p:cNvPr>
          <p:cNvSpPr/>
          <p:nvPr/>
        </p:nvSpPr>
        <p:spPr>
          <a:xfrm>
            <a:off x="-22881" y="4703871"/>
            <a:ext cx="12214881" cy="801095"/>
          </a:xfrm>
          <a:prstGeom prst="rect">
            <a:avLst/>
          </a:prstGeom>
          <a:solidFill>
            <a:srgbClr val="A6A6A6">
              <a:alpha val="69804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F091808-F8B0-CB6B-0FA3-93908E721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08147"/>
              </p:ext>
            </p:extLst>
          </p:nvPr>
        </p:nvGraphicFramePr>
        <p:xfrm>
          <a:off x="-11044" y="1347304"/>
          <a:ext cx="12191207" cy="3361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931">
                  <a:extLst>
                    <a:ext uri="{9D8B030D-6E8A-4147-A177-3AD203B41FA5}">
                      <a16:colId xmlns:a16="http://schemas.microsoft.com/office/drawing/2014/main" val="2382141638"/>
                    </a:ext>
                  </a:extLst>
                </a:gridCol>
                <a:gridCol w="1494668">
                  <a:extLst>
                    <a:ext uri="{9D8B030D-6E8A-4147-A177-3AD203B41FA5}">
                      <a16:colId xmlns:a16="http://schemas.microsoft.com/office/drawing/2014/main" val="861014768"/>
                    </a:ext>
                  </a:extLst>
                </a:gridCol>
                <a:gridCol w="1825068">
                  <a:extLst>
                    <a:ext uri="{9D8B030D-6E8A-4147-A177-3AD203B41FA5}">
                      <a16:colId xmlns:a16="http://schemas.microsoft.com/office/drawing/2014/main" val="144302795"/>
                    </a:ext>
                  </a:extLst>
                </a:gridCol>
                <a:gridCol w="1636269">
                  <a:extLst>
                    <a:ext uri="{9D8B030D-6E8A-4147-A177-3AD203B41FA5}">
                      <a16:colId xmlns:a16="http://schemas.microsoft.com/office/drawing/2014/main" val="4200616420"/>
                    </a:ext>
                  </a:extLst>
                </a:gridCol>
                <a:gridCol w="1085795">
                  <a:extLst>
                    <a:ext uri="{9D8B030D-6E8A-4147-A177-3AD203B41FA5}">
                      <a16:colId xmlns:a16="http://schemas.microsoft.com/office/drawing/2014/main" val="3301711784"/>
                    </a:ext>
                  </a:extLst>
                </a:gridCol>
                <a:gridCol w="1224407">
                  <a:extLst>
                    <a:ext uri="{9D8B030D-6E8A-4147-A177-3AD203B41FA5}">
                      <a16:colId xmlns:a16="http://schemas.microsoft.com/office/drawing/2014/main" val="2812333316"/>
                    </a:ext>
                  </a:extLst>
                </a:gridCol>
                <a:gridCol w="1687635">
                  <a:extLst>
                    <a:ext uri="{9D8B030D-6E8A-4147-A177-3AD203B41FA5}">
                      <a16:colId xmlns:a16="http://schemas.microsoft.com/office/drawing/2014/main" val="3601606183"/>
                    </a:ext>
                  </a:extLst>
                </a:gridCol>
                <a:gridCol w="726411">
                  <a:extLst>
                    <a:ext uri="{9D8B030D-6E8A-4147-A177-3AD203B41FA5}">
                      <a16:colId xmlns:a16="http://schemas.microsoft.com/office/drawing/2014/main" val="2191737556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25744096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98244435"/>
                    </a:ext>
                  </a:extLst>
                </a:gridCol>
                <a:gridCol w="266330">
                  <a:extLst>
                    <a:ext uri="{9D8B030D-6E8A-4147-A177-3AD203B41FA5}">
                      <a16:colId xmlns:a16="http://schemas.microsoft.com/office/drawing/2014/main" val="301126158"/>
                    </a:ext>
                  </a:extLst>
                </a:gridCol>
              </a:tblGrid>
              <a:tr h="217463">
                <a:tc rowSpan="2">
                  <a:txBody>
                    <a:bodyPr/>
                    <a:lstStyle/>
                    <a:p>
                      <a:r>
                        <a:rPr lang="it-IT" noProof="0" dirty="0"/>
                        <a:t>Id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/>
                        <a:t>gara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it-IT" noProof="0"/>
                        <a:t>cliente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it-IT" noProof="0" dirty="0"/>
                        <a:t>RDI RIF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it-IT" noProof="0" dirty="0"/>
                        <a:t>BO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it-IT" noProof="0" dirty="0"/>
                        <a:t>Tipo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it-IT" noProof="0" dirty="0"/>
                        <a:t>Descrizione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noProof="0" dirty="0"/>
                        <a:t>Verbali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r>
                        <a:rPr lang="it-IT" noProof="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50655"/>
                  </a:ext>
                </a:extLst>
              </a:tr>
              <a:tr h="43492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noProof="0" dirty="0"/>
                        <a:t>Ape.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noProof="0" dirty="0"/>
                        <a:t>Chi.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noProof="0" dirty="0"/>
                        <a:t>Tra.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93553"/>
                  </a:ext>
                </a:extLst>
              </a:tr>
              <a:tr h="374776">
                <a:tc>
                  <a:txBody>
                    <a:bodyPr/>
                    <a:lstStyle/>
                    <a:p>
                      <a:r>
                        <a:rPr lang="it-IT" noProof="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Elenco gare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Elenco clienti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/>
                        <a:t>Area di testo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Area numerica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Area numerica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Area di testo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Elenco          </a:t>
                      </a:r>
                      <a:r>
                        <a:rPr lang="it-IT" sz="1200" noProof="0" dirty="0" err="1"/>
                        <a:t>si|no</a:t>
                      </a:r>
                      <a:r>
                        <a:rPr lang="it-IT" sz="1200" noProof="0" dirty="0"/>
                        <a:t>             </a:t>
                      </a:r>
                      <a:r>
                        <a:rPr lang="it-IT" sz="1200" noProof="0" dirty="0" err="1"/>
                        <a:t>na</a:t>
                      </a:r>
                      <a:endParaRPr lang="it-IT" sz="12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Elenco          </a:t>
                      </a:r>
                      <a:r>
                        <a:rPr lang="it-IT" sz="1200" noProof="0" dirty="0" err="1"/>
                        <a:t>si|no</a:t>
                      </a:r>
                      <a:r>
                        <a:rPr lang="it-IT" sz="1200" noProof="0" dirty="0"/>
                        <a:t>             </a:t>
                      </a:r>
                      <a:r>
                        <a:rPr lang="it-IT" sz="1200" noProof="0" dirty="0" err="1"/>
                        <a:t>na</a:t>
                      </a:r>
                      <a:endParaRPr lang="it-IT" sz="12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Elenco          </a:t>
                      </a:r>
                      <a:r>
                        <a:rPr lang="it-IT" sz="1200" noProof="0" dirty="0" err="1"/>
                        <a:t>si|no</a:t>
                      </a:r>
                      <a:r>
                        <a:rPr lang="it-IT" sz="1200" noProof="0" dirty="0"/>
                        <a:t>             </a:t>
                      </a:r>
                      <a:r>
                        <a:rPr lang="it-IT" sz="1200" noProof="0" dirty="0" err="1"/>
                        <a:t>na</a:t>
                      </a:r>
                      <a:endParaRPr lang="it-IT" sz="12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531780"/>
                  </a:ext>
                </a:extLst>
              </a:tr>
              <a:tr h="374776">
                <a:tc>
                  <a:txBody>
                    <a:bodyPr/>
                    <a:lstStyle/>
                    <a:p>
                      <a:r>
                        <a:rPr lang="it-IT" noProof="0"/>
                        <a:t>2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Elenco gare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Elenco clienti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Area di testo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Area numerica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/>
                        <a:t>Area numerica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noProof="0" dirty="0"/>
                        <a:t>Area di testo</a:t>
                      </a:r>
                    </a:p>
                    <a:p>
                      <a:pPr lvl="0">
                        <a:buNone/>
                      </a:pPr>
                      <a:endParaRPr lang="it-IT" noProof="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/>
                        <a:t>Elenco          </a:t>
                      </a:r>
                      <a:r>
                        <a:rPr lang="it-IT" sz="1200" noProof="0" dirty="0" err="1"/>
                        <a:t>si|no</a:t>
                      </a:r>
                      <a:r>
                        <a:rPr lang="it-IT" sz="1200" noProof="0" dirty="0"/>
                        <a:t>             </a:t>
                      </a:r>
                      <a:r>
                        <a:rPr lang="it-IT" sz="1200" noProof="0" dirty="0" err="1"/>
                        <a:t>na</a:t>
                      </a:r>
                      <a:endParaRPr lang="it-IT" sz="12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/>
                        <a:t>Elenco          </a:t>
                      </a:r>
                      <a:r>
                        <a:rPr lang="it-IT" sz="1200" noProof="0" dirty="0" err="1"/>
                        <a:t>si|no</a:t>
                      </a:r>
                      <a:r>
                        <a:rPr lang="it-IT" sz="1200" noProof="0" dirty="0"/>
                        <a:t>             </a:t>
                      </a:r>
                      <a:r>
                        <a:rPr lang="it-IT" sz="1200" noProof="0" dirty="0" err="1"/>
                        <a:t>na</a:t>
                      </a:r>
                      <a:endParaRPr lang="it-IT" sz="12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Elenco          </a:t>
                      </a:r>
                      <a:r>
                        <a:rPr lang="it-IT" sz="1200" noProof="0" dirty="0" err="1"/>
                        <a:t>si|no</a:t>
                      </a:r>
                      <a:r>
                        <a:rPr lang="it-IT" sz="1200" noProof="0" dirty="0"/>
                        <a:t>             </a:t>
                      </a:r>
                      <a:r>
                        <a:rPr lang="it-IT" sz="1200" noProof="0" dirty="0" err="1"/>
                        <a:t>na</a:t>
                      </a:r>
                      <a:endParaRPr lang="it-IT" sz="12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754981"/>
                  </a:ext>
                </a:extLst>
              </a:tr>
              <a:tr h="374776">
                <a:tc>
                  <a:txBody>
                    <a:bodyPr/>
                    <a:lstStyle/>
                    <a:p>
                      <a:r>
                        <a:rPr lang="it-IT" noProof="0"/>
                        <a:t>..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Elenco gare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Elenco clienti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/>
                        <a:t>Area di testo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Area numerica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Area numerica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noProof="0" dirty="0"/>
                        <a:t>Area di testo</a:t>
                      </a:r>
                    </a:p>
                    <a:p>
                      <a:pPr lvl="0">
                        <a:buNone/>
                      </a:pPr>
                      <a:endParaRPr lang="it-IT" noProof="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Elenco          </a:t>
                      </a:r>
                      <a:r>
                        <a:rPr lang="it-IT" sz="1200" noProof="0" dirty="0" err="1"/>
                        <a:t>si|no</a:t>
                      </a:r>
                      <a:r>
                        <a:rPr lang="it-IT" sz="1200" noProof="0" dirty="0"/>
                        <a:t>             </a:t>
                      </a:r>
                      <a:r>
                        <a:rPr lang="it-IT" sz="1200" noProof="0" dirty="0" err="1"/>
                        <a:t>na</a:t>
                      </a:r>
                      <a:endParaRPr lang="it-IT" sz="12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/>
                        <a:t>Elenco          </a:t>
                      </a:r>
                      <a:r>
                        <a:rPr lang="it-IT" sz="1200" noProof="0" dirty="0" err="1"/>
                        <a:t>si|no</a:t>
                      </a:r>
                      <a:r>
                        <a:rPr lang="it-IT" sz="1200" noProof="0" dirty="0"/>
                        <a:t>             </a:t>
                      </a:r>
                      <a:r>
                        <a:rPr lang="it-IT" sz="1200" noProof="0" dirty="0" err="1"/>
                        <a:t>na</a:t>
                      </a:r>
                      <a:endParaRPr lang="it-IT" sz="12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/>
                        <a:t>Elenco          </a:t>
                      </a:r>
                      <a:r>
                        <a:rPr lang="it-IT" sz="1200" noProof="0" dirty="0" err="1"/>
                        <a:t>si|no</a:t>
                      </a:r>
                      <a:r>
                        <a:rPr lang="it-IT" sz="1200" noProof="0" dirty="0"/>
                        <a:t>             </a:t>
                      </a:r>
                      <a:r>
                        <a:rPr lang="it-IT" sz="1200" noProof="0" dirty="0" err="1"/>
                        <a:t>na</a:t>
                      </a:r>
                      <a:endParaRPr lang="it-IT" sz="12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159217"/>
                  </a:ext>
                </a:extLst>
              </a:tr>
              <a:tr h="374776">
                <a:tc>
                  <a:txBody>
                    <a:bodyPr/>
                    <a:lstStyle/>
                    <a:p>
                      <a:r>
                        <a:rPr lang="it-IT" noProof="0"/>
                        <a:t>..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Elenco gare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/>
                        <a:t>Elenco clienti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/>
                        <a:t>Area di testo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 dirty="0"/>
                        <a:t>Area numerica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noProof="0"/>
                        <a:t>Area numerica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noProof="0" dirty="0"/>
                        <a:t>Area di testo</a:t>
                      </a:r>
                    </a:p>
                    <a:p>
                      <a:pPr lvl="0">
                        <a:buNone/>
                      </a:pPr>
                      <a:endParaRPr lang="it-IT" noProof="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/>
                        <a:t>Elenco          </a:t>
                      </a:r>
                      <a:r>
                        <a:rPr lang="it-IT" sz="1200" noProof="0" dirty="0" err="1"/>
                        <a:t>si|no</a:t>
                      </a:r>
                      <a:r>
                        <a:rPr lang="it-IT" sz="1200" noProof="0" dirty="0"/>
                        <a:t>             </a:t>
                      </a:r>
                      <a:r>
                        <a:rPr lang="it-IT" sz="1200" noProof="0" dirty="0" err="1"/>
                        <a:t>na</a:t>
                      </a:r>
                      <a:endParaRPr lang="it-IT" sz="12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/>
                        <a:t>Elenco          </a:t>
                      </a:r>
                      <a:r>
                        <a:rPr lang="it-IT" sz="1200" noProof="0" dirty="0" err="1"/>
                        <a:t>si|no</a:t>
                      </a:r>
                      <a:r>
                        <a:rPr lang="it-IT" sz="1200" noProof="0" dirty="0"/>
                        <a:t>             </a:t>
                      </a:r>
                      <a:r>
                        <a:rPr lang="it-IT" sz="1200" noProof="0" dirty="0" err="1"/>
                        <a:t>na</a:t>
                      </a:r>
                      <a:endParaRPr lang="it-IT" sz="12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Elenco          </a:t>
                      </a:r>
                      <a:r>
                        <a:rPr lang="it-IT" sz="1200" noProof="0" dirty="0" err="1"/>
                        <a:t>si|no</a:t>
                      </a:r>
                      <a:r>
                        <a:rPr lang="it-IT" sz="1200" noProof="0" dirty="0"/>
                        <a:t>             </a:t>
                      </a:r>
                      <a:r>
                        <a:rPr lang="it-IT" sz="1200" noProof="0" dirty="0" err="1"/>
                        <a:t>na</a:t>
                      </a:r>
                      <a:endParaRPr lang="it-IT" sz="12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404094"/>
                  </a:ext>
                </a:extLst>
              </a:tr>
            </a:tbl>
          </a:graphicData>
        </a:graphic>
      </p:graphicFrame>
      <p:grpSp>
        <p:nvGrpSpPr>
          <p:cNvPr id="10" name="Gruppo 9">
            <a:extLst>
              <a:ext uri="{FF2B5EF4-FFF2-40B4-BE49-F238E27FC236}">
                <a16:creationId xmlns:a16="http://schemas.microsoft.com/office/drawing/2014/main" id="{C46855E7-2663-FE74-C697-465CD24FBB63}"/>
              </a:ext>
            </a:extLst>
          </p:cNvPr>
          <p:cNvGrpSpPr/>
          <p:nvPr/>
        </p:nvGrpSpPr>
        <p:grpSpPr>
          <a:xfrm>
            <a:off x="-22881" y="4708311"/>
            <a:ext cx="12203044" cy="168676"/>
            <a:chOff x="-11044" y="159798"/>
            <a:chExt cx="12203044" cy="168676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EC2CB925-7BA7-CCD1-C5E6-D144929F9674}"/>
                </a:ext>
              </a:extLst>
            </p:cNvPr>
            <p:cNvSpPr/>
            <p:nvPr/>
          </p:nvSpPr>
          <p:spPr>
            <a:xfrm>
              <a:off x="-11044" y="159798"/>
              <a:ext cx="12203044" cy="1686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10E6D43B-3CA7-3F65-0312-4CFE1865C054}"/>
                </a:ext>
              </a:extLst>
            </p:cNvPr>
            <p:cNvSpPr/>
            <p:nvPr/>
          </p:nvSpPr>
          <p:spPr>
            <a:xfrm>
              <a:off x="3302493" y="159798"/>
              <a:ext cx="1660124" cy="1597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reccia a destra 8">
              <a:extLst>
                <a:ext uri="{FF2B5EF4-FFF2-40B4-BE49-F238E27FC236}">
                  <a16:creationId xmlns:a16="http://schemas.microsoft.com/office/drawing/2014/main" id="{185300A8-95A4-4661-5A68-5F91A7E87FDB}"/>
                </a:ext>
              </a:extLst>
            </p:cNvPr>
            <p:cNvSpPr/>
            <p:nvPr/>
          </p:nvSpPr>
          <p:spPr>
            <a:xfrm>
              <a:off x="3915052" y="159798"/>
              <a:ext cx="443884" cy="15979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5" name="Rettangolo 34">
            <a:extLst>
              <a:ext uri="{FF2B5EF4-FFF2-40B4-BE49-F238E27FC236}">
                <a16:creationId xmlns:a16="http://schemas.microsoft.com/office/drawing/2014/main" id="{D056CDF5-A7B5-22AC-5A84-0ED010212023}"/>
              </a:ext>
            </a:extLst>
          </p:cNvPr>
          <p:cNvSpPr/>
          <p:nvPr/>
        </p:nvSpPr>
        <p:spPr>
          <a:xfrm>
            <a:off x="9568649" y="5058887"/>
            <a:ext cx="1003176" cy="276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Elimina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863A62C-5EE1-6DD3-2FCB-B052676139D7}"/>
              </a:ext>
            </a:extLst>
          </p:cNvPr>
          <p:cNvSpPr txBox="1"/>
          <p:nvPr/>
        </p:nvSpPr>
        <p:spPr>
          <a:xfrm>
            <a:off x="10721754" y="5058517"/>
            <a:ext cx="12172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Id:________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7B06780-5A0A-FE3E-35BA-16825A3F3399}"/>
              </a:ext>
            </a:extLst>
          </p:cNvPr>
          <p:cNvSpPr/>
          <p:nvPr/>
        </p:nvSpPr>
        <p:spPr>
          <a:xfrm>
            <a:off x="-22882" y="5338623"/>
            <a:ext cx="2872613" cy="171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4993FDF5-B4C1-D727-7228-3C4AD975547B}"/>
              </a:ext>
            </a:extLst>
          </p:cNvPr>
          <p:cNvSpPr/>
          <p:nvPr/>
        </p:nvSpPr>
        <p:spPr>
          <a:xfrm>
            <a:off x="3252484" y="5329122"/>
            <a:ext cx="2872613" cy="171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1741889B-C72D-DA96-6B87-B19698DB2767}"/>
              </a:ext>
            </a:extLst>
          </p:cNvPr>
          <p:cNvSpPr/>
          <p:nvPr/>
        </p:nvSpPr>
        <p:spPr>
          <a:xfrm>
            <a:off x="7814809" y="5017142"/>
            <a:ext cx="1217233" cy="359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Aggiorna tabella</a:t>
            </a:r>
          </a:p>
        </p:txBody>
      </p:sp>
    </p:spTree>
    <p:extLst>
      <p:ext uri="{BB962C8B-B14F-4D97-AF65-F5344CB8AC3E}">
        <p14:creationId xmlns:p14="http://schemas.microsoft.com/office/powerpoint/2010/main" val="311912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tangolo 42">
            <a:extLst>
              <a:ext uri="{FF2B5EF4-FFF2-40B4-BE49-F238E27FC236}">
                <a16:creationId xmlns:a16="http://schemas.microsoft.com/office/drawing/2014/main" id="{0C7A94ED-B793-7FB7-F7DE-E68915CE757F}"/>
              </a:ext>
            </a:extLst>
          </p:cNvPr>
          <p:cNvSpPr/>
          <p:nvPr/>
        </p:nvSpPr>
        <p:spPr>
          <a:xfrm>
            <a:off x="448093" y="282228"/>
            <a:ext cx="3651070" cy="987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 sz="1100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B03C2B0C-A670-FA54-9066-F2258E5A8D4B}"/>
              </a:ext>
            </a:extLst>
          </p:cNvPr>
          <p:cNvSpPr/>
          <p:nvPr/>
        </p:nvSpPr>
        <p:spPr>
          <a:xfrm>
            <a:off x="593963" y="399895"/>
            <a:ext cx="1633236" cy="6877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 sz="11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D75E3D6-2C4A-555D-70CA-1BB2E7AC5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20657"/>
              </p:ext>
            </p:extLst>
          </p:nvPr>
        </p:nvGraphicFramePr>
        <p:xfrm>
          <a:off x="0" y="1477591"/>
          <a:ext cx="12253448" cy="2214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921">
                  <a:extLst>
                    <a:ext uri="{9D8B030D-6E8A-4147-A177-3AD203B41FA5}">
                      <a16:colId xmlns:a16="http://schemas.microsoft.com/office/drawing/2014/main" val="2382141638"/>
                    </a:ext>
                  </a:extLst>
                </a:gridCol>
                <a:gridCol w="1384485">
                  <a:extLst>
                    <a:ext uri="{9D8B030D-6E8A-4147-A177-3AD203B41FA5}">
                      <a16:colId xmlns:a16="http://schemas.microsoft.com/office/drawing/2014/main" val="861014768"/>
                    </a:ext>
                  </a:extLst>
                </a:gridCol>
                <a:gridCol w="1636704">
                  <a:extLst>
                    <a:ext uri="{9D8B030D-6E8A-4147-A177-3AD203B41FA5}">
                      <a16:colId xmlns:a16="http://schemas.microsoft.com/office/drawing/2014/main" val="144302795"/>
                    </a:ext>
                  </a:extLst>
                </a:gridCol>
                <a:gridCol w="1301316">
                  <a:extLst>
                    <a:ext uri="{9D8B030D-6E8A-4147-A177-3AD203B41FA5}">
                      <a16:colId xmlns:a16="http://schemas.microsoft.com/office/drawing/2014/main" val="4200616420"/>
                    </a:ext>
                  </a:extLst>
                </a:gridCol>
                <a:gridCol w="903878">
                  <a:extLst>
                    <a:ext uri="{9D8B030D-6E8A-4147-A177-3AD203B41FA5}">
                      <a16:colId xmlns:a16="http://schemas.microsoft.com/office/drawing/2014/main" val="1380055247"/>
                    </a:ext>
                  </a:extLst>
                </a:gridCol>
                <a:gridCol w="903877">
                  <a:extLst>
                    <a:ext uri="{9D8B030D-6E8A-4147-A177-3AD203B41FA5}">
                      <a16:colId xmlns:a16="http://schemas.microsoft.com/office/drawing/2014/main" val="793347271"/>
                    </a:ext>
                  </a:extLst>
                </a:gridCol>
                <a:gridCol w="903878">
                  <a:extLst>
                    <a:ext uri="{9D8B030D-6E8A-4147-A177-3AD203B41FA5}">
                      <a16:colId xmlns:a16="http://schemas.microsoft.com/office/drawing/2014/main" val="317480838"/>
                    </a:ext>
                  </a:extLst>
                </a:gridCol>
                <a:gridCol w="903878">
                  <a:extLst>
                    <a:ext uri="{9D8B030D-6E8A-4147-A177-3AD203B41FA5}">
                      <a16:colId xmlns:a16="http://schemas.microsoft.com/office/drawing/2014/main" val="3587966630"/>
                    </a:ext>
                  </a:extLst>
                </a:gridCol>
                <a:gridCol w="903878">
                  <a:extLst>
                    <a:ext uri="{9D8B030D-6E8A-4147-A177-3AD203B41FA5}">
                      <a16:colId xmlns:a16="http://schemas.microsoft.com/office/drawing/2014/main" val="934988168"/>
                    </a:ext>
                  </a:extLst>
                </a:gridCol>
                <a:gridCol w="903878">
                  <a:extLst>
                    <a:ext uri="{9D8B030D-6E8A-4147-A177-3AD203B41FA5}">
                      <a16:colId xmlns:a16="http://schemas.microsoft.com/office/drawing/2014/main" val="1101086722"/>
                    </a:ext>
                  </a:extLst>
                </a:gridCol>
                <a:gridCol w="903877">
                  <a:extLst>
                    <a:ext uri="{9D8B030D-6E8A-4147-A177-3AD203B41FA5}">
                      <a16:colId xmlns:a16="http://schemas.microsoft.com/office/drawing/2014/main" val="937127459"/>
                    </a:ext>
                  </a:extLst>
                </a:gridCol>
                <a:gridCol w="903878">
                  <a:extLst>
                    <a:ext uri="{9D8B030D-6E8A-4147-A177-3AD203B41FA5}">
                      <a16:colId xmlns:a16="http://schemas.microsoft.com/office/drawing/2014/main" val="364094889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CMS</a:t>
                      </a: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BO</a:t>
                      </a: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it-IT" noProof="0" dirty="0"/>
                        <a:t>Descrizione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                                                            MESI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6506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Gen.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Feb.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Mar.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Apr.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Mag.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 err="1"/>
                        <a:t>Giu</a:t>
                      </a:r>
                      <a:r>
                        <a:rPr lang="en-US" sz="14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Lug.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Ago.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4172"/>
                  </a:ext>
                </a:extLst>
              </a:tr>
              <a:tr h="42779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200" noProof="0" dirty="0"/>
                        <a:t>Campo numerico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Campo numerico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 di testo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3178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200" noProof="0" dirty="0"/>
                        <a:t>Campo numerico</a:t>
                      </a:r>
                      <a:endParaRPr lang="it-IT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200" noProof="0" dirty="0"/>
                        <a:t>Campi numerico</a:t>
                      </a:r>
                      <a:endParaRPr lang="it-IT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Area di testo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588442"/>
                  </a:ext>
                </a:extLst>
              </a:tr>
              <a:tr h="4499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8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42844"/>
                  </a:ext>
                </a:extLst>
              </a:tr>
              <a:tr h="267690">
                <a:tc gridSpan="12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54981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6B6BF3EE-A1AB-9A55-63A6-F07E1C49F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68881"/>
              </p:ext>
            </p:extLst>
          </p:nvPr>
        </p:nvGraphicFramePr>
        <p:xfrm>
          <a:off x="5022490" y="2132731"/>
          <a:ext cx="7230966" cy="12230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793">
                  <a:extLst>
                    <a:ext uri="{9D8B030D-6E8A-4147-A177-3AD203B41FA5}">
                      <a16:colId xmlns:a16="http://schemas.microsoft.com/office/drawing/2014/main" val="3444552026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3522666947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2036683862"/>
                    </a:ext>
                  </a:extLst>
                </a:gridCol>
                <a:gridCol w="896633">
                  <a:extLst>
                    <a:ext uri="{9D8B030D-6E8A-4147-A177-3AD203B41FA5}">
                      <a16:colId xmlns:a16="http://schemas.microsoft.com/office/drawing/2014/main" val="2374447122"/>
                    </a:ext>
                  </a:extLst>
                </a:gridCol>
                <a:gridCol w="907751">
                  <a:extLst>
                    <a:ext uri="{9D8B030D-6E8A-4147-A177-3AD203B41FA5}">
                      <a16:colId xmlns:a16="http://schemas.microsoft.com/office/drawing/2014/main" val="837070966"/>
                    </a:ext>
                  </a:extLst>
                </a:gridCol>
                <a:gridCol w="907751">
                  <a:extLst>
                    <a:ext uri="{9D8B030D-6E8A-4147-A177-3AD203B41FA5}">
                      <a16:colId xmlns:a16="http://schemas.microsoft.com/office/drawing/2014/main" val="2012145024"/>
                    </a:ext>
                  </a:extLst>
                </a:gridCol>
                <a:gridCol w="898851">
                  <a:extLst>
                    <a:ext uri="{9D8B030D-6E8A-4147-A177-3AD203B41FA5}">
                      <a16:colId xmlns:a16="http://schemas.microsoft.com/office/drawing/2014/main" val="337983052"/>
                    </a:ext>
                  </a:extLst>
                </a:gridCol>
                <a:gridCol w="910020">
                  <a:extLst>
                    <a:ext uri="{9D8B030D-6E8A-4147-A177-3AD203B41FA5}">
                      <a16:colId xmlns:a16="http://schemas.microsoft.com/office/drawing/2014/main" val="1177124079"/>
                    </a:ext>
                  </a:extLst>
                </a:gridCol>
              </a:tblGrid>
              <a:tr h="441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402682"/>
                  </a:ext>
                </a:extLst>
              </a:tr>
              <a:tr h="3906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540009"/>
                  </a:ext>
                </a:extLst>
              </a:tr>
              <a:tr h="3906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826021"/>
                  </a:ext>
                </a:extLst>
              </a:tr>
            </a:tbl>
          </a:graphicData>
        </a:graphic>
      </p:graphicFrame>
      <p:grpSp>
        <p:nvGrpSpPr>
          <p:cNvPr id="10" name="Gruppo 9">
            <a:extLst>
              <a:ext uri="{FF2B5EF4-FFF2-40B4-BE49-F238E27FC236}">
                <a16:creationId xmlns:a16="http://schemas.microsoft.com/office/drawing/2014/main" id="{95FD4BBC-B77B-649B-2A0E-57716B020443}"/>
              </a:ext>
            </a:extLst>
          </p:cNvPr>
          <p:cNvGrpSpPr/>
          <p:nvPr/>
        </p:nvGrpSpPr>
        <p:grpSpPr>
          <a:xfrm>
            <a:off x="333031" y="3819631"/>
            <a:ext cx="11281357" cy="2912180"/>
            <a:chOff x="128844" y="3492228"/>
            <a:chExt cx="11281357" cy="2912180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1945D8AB-1FE8-831D-DEED-161521EF372B}"/>
                </a:ext>
              </a:extLst>
            </p:cNvPr>
            <p:cNvSpPr/>
            <p:nvPr/>
          </p:nvSpPr>
          <p:spPr>
            <a:xfrm>
              <a:off x="128844" y="3492228"/>
              <a:ext cx="7872353" cy="29121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320805C9-88F2-BD77-1501-CC384A72CB18}"/>
                </a:ext>
              </a:extLst>
            </p:cNvPr>
            <p:cNvSpPr/>
            <p:nvPr/>
          </p:nvSpPr>
          <p:spPr>
            <a:xfrm>
              <a:off x="707729" y="3803606"/>
              <a:ext cx="972458" cy="324143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C5D4D052-9C7D-30A4-A55E-D4906BD3D6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269579" y="3764181"/>
              <a:ext cx="438150" cy="402991"/>
            </a:xfrm>
            <a:prstGeom prst="rect">
              <a:avLst/>
            </a:prstGeom>
          </p:spPr>
        </p:pic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1BC559AE-82D5-EB66-7C76-4465C1F441D7}"/>
                </a:ext>
              </a:extLst>
            </p:cNvPr>
            <p:cNvSpPr/>
            <p:nvPr/>
          </p:nvSpPr>
          <p:spPr>
            <a:xfrm>
              <a:off x="707729" y="4302153"/>
              <a:ext cx="972458" cy="324143"/>
            </a:xfrm>
            <a:prstGeom prst="roundRect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B4136EDA-4A42-BF53-2380-837849009F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269579" y="4262728"/>
              <a:ext cx="438150" cy="402991"/>
            </a:xfrm>
            <a:prstGeom prst="rect">
              <a:avLst/>
            </a:prstGeom>
          </p:spPr>
        </p:pic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98433206-AF5F-DA33-31AD-8C9C14376CF7}"/>
                </a:ext>
              </a:extLst>
            </p:cNvPr>
            <p:cNvSpPr/>
            <p:nvPr/>
          </p:nvSpPr>
          <p:spPr>
            <a:xfrm>
              <a:off x="707729" y="4800934"/>
              <a:ext cx="972458" cy="324143"/>
            </a:xfrm>
            <a:prstGeom prst="roundRect">
              <a:avLst/>
            </a:prstGeom>
            <a:solidFill>
              <a:srgbClr val="A5A5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41102364-0789-9CAC-65F3-3014EF1B8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269579" y="4761509"/>
              <a:ext cx="438150" cy="402991"/>
            </a:xfrm>
            <a:prstGeom prst="rect">
              <a:avLst/>
            </a:prstGeom>
          </p:spPr>
        </p:pic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AAAE280D-E0B8-42ED-7F66-198007BB7AE8}"/>
                </a:ext>
              </a:extLst>
            </p:cNvPr>
            <p:cNvSpPr/>
            <p:nvPr/>
          </p:nvSpPr>
          <p:spPr>
            <a:xfrm>
              <a:off x="707729" y="5299715"/>
              <a:ext cx="972458" cy="3241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1361F6CB-5DA8-43BD-993C-E88368343B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269579" y="5260290"/>
              <a:ext cx="438150" cy="402991"/>
            </a:xfrm>
            <a:prstGeom prst="rect">
              <a:avLst/>
            </a:prstGeom>
          </p:spPr>
        </p:pic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27351B79-D433-C894-6A88-CDC90EA78536}"/>
                </a:ext>
              </a:extLst>
            </p:cNvPr>
            <p:cNvSpPr/>
            <p:nvPr/>
          </p:nvSpPr>
          <p:spPr>
            <a:xfrm>
              <a:off x="707729" y="5837919"/>
              <a:ext cx="972458" cy="324143"/>
            </a:xfrm>
            <a:prstGeom prst="roundRect">
              <a:avLst/>
            </a:prstGeom>
            <a:solidFill>
              <a:srgbClr val="FFEB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32C9A4A6-ECB2-9A51-CA56-AA369C68E6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269579" y="5798494"/>
              <a:ext cx="438150" cy="402991"/>
            </a:xfrm>
            <a:prstGeom prst="rect">
              <a:avLst/>
            </a:prstGeom>
          </p:spPr>
        </p:pic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EAC6B2E5-0F23-D985-53CD-8799CC30B803}"/>
                </a:ext>
              </a:extLst>
            </p:cNvPr>
            <p:cNvSpPr txBox="1"/>
            <p:nvPr/>
          </p:nvSpPr>
          <p:spPr>
            <a:xfrm>
              <a:off x="1680187" y="3781010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Ricavo Attestato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B4B4E823-0B1D-C9D7-7E2F-D27883A59A55}"/>
                </a:ext>
              </a:extLst>
            </p:cNvPr>
            <p:cNvSpPr txBox="1"/>
            <p:nvPr/>
          </p:nvSpPr>
          <p:spPr>
            <a:xfrm>
              <a:off x="1680187" y="4279557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Attestazione Accettata 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4A4A1F33-1C76-13ED-293C-F990E1DB2249}"/>
                </a:ext>
              </a:extLst>
            </p:cNvPr>
            <p:cNvSpPr txBox="1"/>
            <p:nvPr/>
          </p:nvSpPr>
          <p:spPr>
            <a:xfrm>
              <a:off x="1680187" y="4781591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Da verbalizzare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FBC6FEA7-4589-594A-D148-A67DA19AB61C}"/>
                </a:ext>
              </a:extLst>
            </p:cNvPr>
            <p:cNvSpPr txBox="1"/>
            <p:nvPr/>
          </p:nvSpPr>
          <p:spPr>
            <a:xfrm>
              <a:off x="1680187" y="5283625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Verbale Inviato a ROI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9F7AA340-5EA2-29E7-A69C-52B69BB5BDE1}"/>
                </a:ext>
              </a:extLst>
            </p:cNvPr>
            <p:cNvSpPr txBox="1"/>
            <p:nvPr/>
          </p:nvSpPr>
          <p:spPr>
            <a:xfrm>
              <a:off x="1680187" y="5837919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BEF emesso</a:t>
              </a:r>
            </a:p>
          </p:txBody>
        </p:sp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3753CF25-9613-DEF9-6DBF-D8D8403AA840}"/>
                </a:ext>
              </a:extLst>
            </p:cNvPr>
            <p:cNvSpPr/>
            <p:nvPr/>
          </p:nvSpPr>
          <p:spPr>
            <a:xfrm>
              <a:off x="4627520" y="3755610"/>
              <a:ext cx="972458" cy="324143"/>
            </a:xfrm>
            <a:prstGeom prst="roundRect">
              <a:avLst/>
            </a:prstGeom>
            <a:solidFill>
              <a:srgbClr val="FFC7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95D6F61F-BBC7-C8A7-8E45-8B278C7718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4189370" y="3716185"/>
              <a:ext cx="438150" cy="402991"/>
            </a:xfrm>
            <a:prstGeom prst="rect">
              <a:avLst/>
            </a:prstGeom>
          </p:spPr>
        </p:pic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178A7591-20C6-39ED-B5C2-9FA99AF2C371}"/>
                </a:ext>
              </a:extLst>
            </p:cNvPr>
            <p:cNvSpPr/>
            <p:nvPr/>
          </p:nvSpPr>
          <p:spPr>
            <a:xfrm>
              <a:off x="4627520" y="4293814"/>
              <a:ext cx="972458" cy="324143"/>
            </a:xfrm>
            <a:prstGeom prst="round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2DEB5E6E-3E3A-5826-7984-E7A6A4316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4189370" y="4254389"/>
              <a:ext cx="438150" cy="402991"/>
            </a:xfrm>
            <a:prstGeom prst="rect">
              <a:avLst/>
            </a:pr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AA1751F1-E3FA-26F1-0DBE-29C94A086C2B}"/>
                </a:ext>
              </a:extLst>
            </p:cNvPr>
            <p:cNvSpPr txBox="1"/>
            <p:nvPr/>
          </p:nvSpPr>
          <p:spPr>
            <a:xfrm>
              <a:off x="5599978" y="3739520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Fatturato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589640AB-BBC5-A511-D2DD-9DBE10EE485A}"/>
                </a:ext>
              </a:extLst>
            </p:cNvPr>
            <p:cNvSpPr txBox="1"/>
            <p:nvPr/>
          </p:nvSpPr>
          <p:spPr>
            <a:xfrm>
              <a:off x="5599978" y="4293814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Pagamento effettuato</a:t>
              </a: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F310655-D3E6-C0B8-08D0-1D4613531145}"/>
                </a:ext>
              </a:extLst>
            </p:cNvPr>
            <p:cNvSpPr/>
            <p:nvPr/>
          </p:nvSpPr>
          <p:spPr>
            <a:xfrm>
              <a:off x="9657601" y="4736094"/>
              <a:ext cx="1752600" cy="226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it-IT" dirty="0"/>
                <a:t>|V</a:t>
              </a:r>
            </a:p>
          </p:txBody>
        </p: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3A84F580-79FE-AAC4-C850-3CA858A91EE4}"/>
                </a:ext>
              </a:extLst>
            </p:cNvPr>
            <p:cNvCxnSpPr>
              <a:stCxn id="33" idx="1"/>
            </p:cNvCxnSpPr>
            <p:nvPr/>
          </p:nvCxnSpPr>
          <p:spPr>
            <a:xfrm flipH="1" flipV="1">
              <a:off x="8001197" y="3492228"/>
              <a:ext cx="1656404" cy="13573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432F467D-F121-6F7D-6939-B8AEB4471225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8001196" y="4849549"/>
              <a:ext cx="1656405" cy="15548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054F3F4A-3BC0-57E2-6A16-84B235E7C26F}"/>
              </a:ext>
            </a:extLst>
          </p:cNvPr>
          <p:cNvSpPr/>
          <p:nvPr/>
        </p:nvSpPr>
        <p:spPr>
          <a:xfrm>
            <a:off x="5016577" y="2149602"/>
            <a:ext cx="917829" cy="435239"/>
          </a:xfrm>
          <a:prstGeom prst="rect">
            <a:avLst/>
          </a:prstGeom>
          <a:solidFill>
            <a:srgbClr val="FFC7C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sz="1600" dirty="0"/>
              <a:t>323.4 £ 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1BF50FC4-3F34-78EA-DDCC-BCA5E565F16D}"/>
              </a:ext>
            </a:extLst>
          </p:cNvPr>
          <p:cNvCxnSpPr>
            <a:cxnSpLocks/>
          </p:cNvCxnSpPr>
          <p:nvPr/>
        </p:nvCxnSpPr>
        <p:spPr>
          <a:xfrm>
            <a:off x="-31419" y="1358283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ttangolo 41">
            <a:extLst>
              <a:ext uri="{FF2B5EF4-FFF2-40B4-BE49-F238E27FC236}">
                <a16:creationId xmlns:a16="http://schemas.microsoft.com/office/drawing/2014/main" id="{B2F8B6D0-3183-AB7D-ED43-F2CC1E0E6FBE}"/>
              </a:ext>
            </a:extLst>
          </p:cNvPr>
          <p:cNvSpPr/>
          <p:nvPr/>
        </p:nvSpPr>
        <p:spPr>
          <a:xfrm>
            <a:off x="2293591" y="467442"/>
            <a:ext cx="1752600" cy="226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/>
              <a:t>Id:___________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F68B622-38D8-0C57-6A6B-0745A9F77001}"/>
              </a:ext>
            </a:extLst>
          </p:cNvPr>
          <p:cNvSpPr txBox="1"/>
          <p:nvPr/>
        </p:nvSpPr>
        <p:spPr>
          <a:xfrm>
            <a:off x="567458" y="366513"/>
            <a:ext cx="165974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dirty="0"/>
              <a:t>Inserire l’id del dato al quale si vuole aggiungere lo stato di avanzamento mensile(SAL)</a:t>
            </a:r>
          </a:p>
          <a:p>
            <a:endParaRPr lang="it-IT" dirty="0"/>
          </a:p>
        </p:txBody>
      </p:sp>
      <p:cxnSp>
        <p:nvCxnSpPr>
          <p:cNvPr id="47" name="Connettore curvo 46">
            <a:extLst>
              <a:ext uri="{FF2B5EF4-FFF2-40B4-BE49-F238E27FC236}">
                <a16:creationId xmlns:a16="http://schemas.microsoft.com/office/drawing/2014/main" id="{B38FD001-754E-101A-289F-90AE93643CA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099163" y="776039"/>
            <a:ext cx="941081" cy="580380"/>
          </a:xfrm>
          <a:prstGeom prst="curvedConnector3">
            <a:avLst>
              <a:gd name="adj1" fmla="val 999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tangolo 52">
            <a:extLst>
              <a:ext uri="{FF2B5EF4-FFF2-40B4-BE49-F238E27FC236}">
                <a16:creationId xmlns:a16="http://schemas.microsoft.com/office/drawing/2014/main" id="{57EE024B-C00F-66C4-597A-8D59FCA05B79}"/>
              </a:ext>
            </a:extLst>
          </p:cNvPr>
          <p:cNvSpPr/>
          <p:nvPr/>
        </p:nvSpPr>
        <p:spPr>
          <a:xfrm>
            <a:off x="2668272" y="840126"/>
            <a:ext cx="989817" cy="301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Inserisci</a:t>
            </a:r>
          </a:p>
        </p:txBody>
      </p: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A9FB6565-762C-3EBE-5633-AAED1E2F7CD1}"/>
              </a:ext>
            </a:extLst>
          </p:cNvPr>
          <p:cNvGrpSpPr/>
          <p:nvPr/>
        </p:nvGrpSpPr>
        <p:grpSpPr>
          <a:xfrm>
            <a:off x="5022490" y="3160826"/>
            <a:ext cx="7213211" cy="259313"/>
            <a:chOff x="5555149" y="525667"/>
            <a:chExt cx="7195457" cy="259313"/>
          </a:xfrm>
        </p:grpSpPr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C0DB3FB8-0A6A-4B87-CAAD-91430F743864}"/>
                </a:ext>
              </a:extLst>
            </p:cNvPr>
            <p:cNvSpPr/>
            <p:nvPr/>
          </p:nvSpPr>
          <p:spPr>
            <a:xfrm>
              <a:off x="5555149" y="525667"/>
              <a:ext cx="7195457" cy="2503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cs typeface="Calibri"/>
                </a:rPr>
                <a:t>Scroll Bar</a:t>
              </a:r>
            </a:p>
          </p:txBody>
        </p:sp>
        <p:sp>
          <p:nvSpPr>
            <p:cNvPr id="54" name="Rectangle 11">
              <a:extLst>
                <a:ext uri="{FF2B5EF4-FFF2-40B4-BE49-F238E27FC236}">
                  <a16:creationId xmlns:a16="http://schemas.microsoft.com/office/drawing/2014/main" id="{813C58C6-FD1B-E52A-4F8A-1447743B655C}"/>
                </a:ext>
              </a:extLst>
            </p:cNvPr>
            <p:cNvSpPr/>
            <p:nvPr/>
          </p:nvSpPr>
          <p:spPr>
            <a:xfrm>
              <a:off x="7024327" y="534608"/>
              <a:ext cx="1193702" cy="250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55" name="Freccia a destra 54">
              <a:extLst>
                <a:ext uri="{FF2B5EF4-FFF2-40B4-BE49-F238E27FC236}">
                  <a16:creationId xmlns:a16="http://schemas.microsoft.com/office/drawing/2014/main" id="{F034BA60-2336-9327-7F14-02482485BA5C}"/>
                </a:ext>
              </a:extLst>
            </p:cNvPr>
            <p:cNvSpPr/>
            <p:nvPr/>
          </p:nvSpPr>
          <p:spPr>
            <a:xfrm>
              <a:off x="7339140" y="558038"/>
              <a:ext cx="564076" cy="212949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7" name="Rettangolo 66">
            <a:extLst>
              <a:ext uri="{FF2B5EF4-FFF2-40B4-BE49-F238E27FC236}">
                <a16:creationId xmlns:a16="http://schemas.microsoft.com/office/drawing/2014/main" id="{E9AB1E22-84F6-C456-75E9-8EBC21932543}"/>
              </a:ext>
            </a:extLst>
          </p:cNvPr>
          <p:cNvSpPr/>
          <p:nvPr/>
        </p:nvSpPr>
        <p:spPr>
          <a:xfrm>
            <a:off x="5934406" y="2149602"/>
            <a:ext cx="876477" cy="435239"/>
          </a:xfrm>
          <a:prstGeom prst="rect">
            <a:avLst/>
          </a:prstGeom>
          <a:solidFill>
            <a:srgbClr val="FFEB9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sz="1600" dirty="0"/>
              <a:t>20 £ </a:t>
            </a: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7E099725-53B3-6DC3-4D02-47AF1C628EBD}"/>
              </a:ext>
            </a:extLst>
          </p:cNvPr>
          <p:cNvSpPr/>
          <p:nvPr/>
        </p:nvSpPr>
        <p:spPr>
          <a:xfrm>
            <a:off x="5013621" y="2579135"/>
            <a:ext cx="917829" cy="404229"/>
          </a:xfrm>
          <a:prstGeom prst="rect">
            <a:avLst/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sz="1600" dirty="0"/>
              <a:t>10000 £ 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88D15E42-B191-84A5-6715-D11CFD6FCA66}"/>
              </a:ext>
            </a:extLst>
          </p:cNvPr>
          <p:cNvSpPr/>
          <p:nvPr/>
        </p:nvSpPr>
        <p:spPr>
          <a:xfrm>
            <a:off x="5931450" y="2579135"/>
            <a:ext cx="879433" cy="404229"/>
          </a:xfrm>
          <a:prstGeom prst="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sz="1600" dirty="0"/>
              <a:t>500 £ </a:t>
            </a:r>
          </a:p>
        </p:txBody>
      </p:sp>
    </p:spTree>
    <p:extLst>
      <p:ext uri="{BB962C8B-B14F-4D97-AF65-F5344CB8AC3E}">
        <p14:creationId xmlns:p14="http://schemas.microsoft.com/office/powerpoint/2010/main" val="61775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>
            <a:extLst>
              <a:ext uri="{FF2B5EF4-FFF2-40B4-BE49-F238E27FC236}">
                <a16:creationId xmlns:a16="http://schemas.microsoft.com/office/drawing/2014/main" id="{0A313785-3121-0CCE-72B1-9F4843C525D5}"/>
              </a:ext>
            </a:extLst>
          </p:cNvPr>
          <p:cNvSpPr/>
          <p:nvPr/>
        </p:nvSpPr>
        <p:spPr>
          <a:xfrm>
            <a:off x="177554" y="477848"/>
            <a:ext cx="6693764" cy="2838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7BCD953-21EF-3589-CC20-59C8DFBFAC1D}"/>
              </a:ext>
            </a:extLst>
          </p:cNvPr>
          <p:cNvSpPr/>
          <p:nvPr/>
        </p:nvSpPr>
        <p:spPr>
          <a:xfrm>
            <a:off x="538014" y="821608"/>
            <a:ext cx="5960440" cy="176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50D9C46-0F76-0149-A910-78A941EECB84}"/>
              </a:ext>
            </a:extLst>
          </p:cNvPr>
          <p:cNvGrpSpPr/>
          <p:nvPr/>
        </p:nvGrpSpPr>
        <p:grpSpPr>
          <a:xfrm>
            <a:off x="2555152" y="1536782"/>
            <a:ext cx="7886604" cy="4499610"/>
            <a:chOff x="128844" y="1740797"/>
            <a:chExt cx="7872354" cy="4663611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B8B32F4-EB7D-0013-9AA6-28ECF32A89A6}"/>
                </a:ext>
              </a:extLst>
            </p:cNvPr>
            <p:cNvSpPr/>
            <p:nvPr/>
          </p:nvSpPr>
          <p:spPr>
            <a:xfrm>
              <a:off x="128844" y="3492228"/>
              <a:ext cx="7872353" cy="29121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6CADA14C-9AF3-B516-095C-3C149170D0F8}"/>
                </a:ext>
              </a:extLst>
            </p:cNvPr>
            <p:cNvSpPr/>
            <p:nvPr/>
          </p:nvSpPr>
          <p:spPr>
            <a:xfrm>
              <a:off x="707729" y="3803606"/>
              <a:ext cx="972458" cy="324143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21300D8E-95BE-A9D0-4878-CD52F7981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269579" y="3764181"/>
              <a:ext cx="438150" cy="402991"/>
            </a:xfrm>
            <a:prstGeom prst="rect">
              <a:avLst/>
            </a:prstGeom>
          </p:spPr>
        </p:pic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6C67912B-B1BE-B241-E663-6D986C53FD89}"/>
                </a:ext>
              </a:extLst>
            </p:cNvPr>
            <p:cNvSpPr/>
            <p:nvPr/>
          </p:nvSpPr>
          <p:spPr>
            <a:xfrm>
              <a:off x="707729" y="4302153"/>
              <a:ext cx="972458" cy="324143"/>
            </a:xfrm>
            <a:prstGeom prst="roundRect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20826E25-0E8A-AB4F-007D-4314897A0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269579" y="4262728"/>
              <a:ext cx="438150" cy="402991"/>
            </a:xfrm>
            <a:prstGeom prst="rect">
              <a:avLst/>
            </a:prstGeom>
          </p:spPr>
        </p:pic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8A77112F-A311-6557-A29D-AC38B4C53456}"/>
                </a:ext>
              </a:extLst>
            </p:cNvPr>
            <p:cNvSpPr/>
            <p:nvPr/>
          </p:nvSpPr>
          <p:spPr>
            <a:xfrm>
              <a:off x="707729" y="4800934"/>
              <a:ext cx="972458" cy="324143"/>
            </a:xfrm>
            <a:prstGeom prst="roundRect">
              <a:avLst/>
            </a:prstGeom>
            <a:solidFill>
              <a:srgbClr val="A5A5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43C5CF58-01D0-90EB-4E23-CE75AC399F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269579" y="4761509"/>
              <a:ext cx="438150" cy="402991"/>
            </a:xfrm>
            <a:prstGeom prst="rect">
              <a:avLst/>
            </a:prstGeom>
          </p:spPr>
        </p:pic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C952CAE0-6A2B-1DD0-ED57-767B48B1B127}"/>
                </a:ext>
              </a:extLst>
            </p:cNvPr>
            <p:cNvSpPr/>
            <p:nvPr/>
          </p:nvSpPr>
          <p:spPr>
            <a:xfrm>
              <a:off x="707729" y="5299715"/>
              <a:ext cx="972458" cy="3241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27A26194-EF80-DB8C-F386-5DD728E03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269579" y="5260290"/>
              <a:ext cx="438150" cy="402991"/>
            </a:xfrm>
            <a:prstGeom prst="rect">
              <a:avLst/>
            </a:prstGeom>
          </p:spPr>
        </p:pic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374C7E43-975E-6915-AEB8-3E70DC2DC9EE}"/>
                </a:ext>
              </a:extLst>
            </p:cNvPr>
            <p:cNvSpPr/>
            <p:nvPr/>
          </p:nvSpPr>
          <p:spPr>
            <a:xfrm>
              <a:off x="707729" y="5837919"/>
              <a:ext cx="972458" cy="324143"/>
            </a:xfrm>
            <a:prstGeom prst="roundRect">
              <a:avLst/>
            </a:prstGeom>
            <a:solidFill>
              <a:srgbClr val="FFEB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739FFC46-40AA-4A29-DDA4-12B23E47B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269579" y="5798494"/>
              <a:ext cx="438150" cy="402991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ADD4E12C-900E-DDFE-E3C7-910E492ED65B}"/>
                </a:ext>
              </a:extLst>
            </p:cNvPr>
            <p:cNvSpPr txBox="1"/>
            <p:nvPr/>
          </p:nvSpPr>
          <p:spPr>
            <a:xfrm>
              <a:off x="1680187" y="3781010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Ricavo Attestato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74A4A06-03FF-BACA-623B-7BF0704DF815}"/>
                </a:ext>
              </a:extLst>
            </p:cNvPr>
            <p:cNvSpPr txBox="1"/>
            <p:nvPr/>
          </p:nvSpPr>
          <p:spPr>
            <a:xfrm>
              <a:off x="1680187" y="4279557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Attestazione Accettata 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CCD10FD6-0197-EC78-ECB2-375BC2E70E75}"/>
                </a:ext>
              </a:extLst>
            </p:cNvPr>
            <p:cNvSpPr txBox="1"/>
            <p:nvPr/>
          </p:nvSpPr>
          <p:spPr>
            <a:xfrm>
              <a:off x="1680187" y="4781591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Da verbalizzare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1E69843-5DA1-7D95-CF4B-6B6D36E9C057}"/>
                </a:ext>
              </a:extLst>
            </p:cNvPr>
            <p:cNvSpPr txBox="1"/>
            <p:nvPr/>
          </p:nvSpPr>
          <p:spPr>
            <a:xfrm>
              <a:off x="1680187" y="5283625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Verbale Inviato a ROI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5479AF7-13A9-9E73-F8A0-A592ADD6ED13}"/>
                </a:ext>
              </a:extLst>
            </p:cNvPr>
            <p:cNvSpPr txBox="1"/>
            <p:nvPr/>
          </p:nvSpPr>
          <p:spPr>
            <a:xfrm>
              <a:off x="1680187" y="5837919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BEF emesso</a:t>
              </a: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4B910B6C-92C4-8CAC-C691-D73852E65CB3}"/>
                </a:ext>
              </a:extLst>
            </p:cNvPr>
            <p:cNvSpPr/>
            <p:nvPr/>
          </p:nvSpPr>
          <p:spPr>
            <a:xfrm>
              <a:off x="4627520" y="3755610"/>
              <a:ext cx="972458" cy="324143"/>
            </a:xfrm>
            <a:prstGeom prst="roundRect">
              <a:avLst/>
            </a:prstGeom>
            <a:solidFill>
              <a:srgbClr val="FFC7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8C1178EE-F1B8-B746-90F7-0DF5B8198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4189370" y="3716185"/>
              <a:ext cx="438150" cy="402991"/>
            </a:xfrm>
            <a:prstGeom prst="rect">
              <a:avLst/>
            </a:prstGeom>
          </p:spPr>
        </p:pic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EBD6D5F7-F0F5-C24F-2E1E-32E0349C41C1}"/>
                </a:ext>
              </a:extLst>
            </p:cNvPr>
            <p:cNvSpPr/>
            <p:nvPr/>
          </p:nvSpPr>
          <p:spPr>
            <a:xfrm>
              <a:off x="4627520" y="4293814"/>
              <a:ext cx="972458" cy="324143"/>
            </a:xfrm>
            <a:prstGeom prst="roundRect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FC965230-074A-4F53-F928-08111D67CA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r="8083"/>
            <a:stretch/>
          </p:blipFill>
          <p:spPr>
            <a:xfrm>
              <a:off x="4189370" y="4254389"/>
              <a:ext cx="438150" cy="402991"/>
            </a:xfrm>
            <a:prstGeom prst="rect">
              <a:avLst/>
            </a:prstGeom>
          </p:spPr>
        </p:pic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59E79C82-111C-81BD-F07D-77DCEFB7F5BB}"/>
                </a:ext>
              </a:extLst>
            </p:cNvPr>
            <p:cNvSpPr txBox="1"/>
            <p:nvPr/>
          </p:nvSpPr>
          <p:spPr>
            <a:xfrm>
              <a:off x="5599978" y="3739520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Fatturato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944866E1-37D7-45B7-6F0A-6A2AF6E1DC43}"/>
                </a:ext>
              </a:extLst>
            </p:cNvPr>
            <p:cNvSpPr txBox="1"/>
            <p:nvPr/>
          </p:nvSpPr>
          <p:spPr>
            <a:xfrm>
              <a:off x="5599978" y="4293814"/>
              <a:ext cx="2401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u="sng" dirty="0"/>
                <a:t>Pagamento effettuato</a:t>
              </a:r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62203A7-E983-2416-CAB6-94E81B319279}"/>
                </a:ext>
              </a:extLst>
            </p:cNvPr>
            <p:cNvSpPr/>
            <p:nvPr/>
          </p:nvSpPr>
          <p:spPr>
            <a:xfrm>
              <a:off x="1857299" y="1740797"/>
              <a:ext cx="1752600" cy="226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it-IT" dirty="0"/>
                <a:t>|V</a:t>
              </a: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34153557-1E7E-8FC0-C6A8-A466F3C3D9B0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159081" y="1967707"/>
              <a:ext cx="2574518" cy="1534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F099270C-2E6D-9470-B898-2EE35B5F3903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2733599" y="1967707"/>
              <a:ext cx="5267598" cy="15245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ttangolo 37">
            <a:extLst>
              <a:ext uri="{FF2B5EF4-FFF2-40B4-BE49-F238E27FC236}">
                <a16:creationId xmlns:a16="http://schemas.microsoft.com/office/drawing/2014/main" id="{6F36D33C-369F-78EF-2F6E-CB18A0AD0FA5}"/>
              </a:ext>
            </a:extLst>
          </p:cNvPr>
          <p:cNvSpPr/>
          <p:nvPr/>
        </p:nvSpPr>
        <p:spPr>
          <a:xfrm>
            <a:off x="555875" y="2756419"/>
            <a:ext cx="1377439" cy="40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Inserisci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83E773D-D2EC-AC17-C327-4ACE56DF9ED7}"/>
              </a:ext>
            </a:extLst>
          </p:cNvPr>
          <p:cNvSpPr txBox="1"/>
          <p:nvPr/>
        </p:nvSpPr>
        <p:spPr>
          <a:xfrm>
            <a:off x="800614" y="1033040"/>
            <a:ext cx="12894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Id:________</a:t>
            </a:r>
          </a:p>
        </p:txBody>
      </p:sp>
    </p:spTree>
    <p:extLst>
      <p:ext uri="{BB962C8B-B14F-4D97-AF65-F5344CB8AC3E}">
        <p14:creationId xmlns:p14="http://schemas.microsoft.com/office/powerpoint/2010/main" val="56372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698</Words>
  <Application>Microsoft Office PowerPoint</Application>
  <PresentationFormat>Widescreen</PresentationFormat>
  <Paragraphs>284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FRANCESCO GOBBI</cp:lastModifiedBy>
  <cp:revision>367</cp:revision>
  <dcterms:created xsi:type="dcterms:W3CDTF">2022-06-16T09:53:44Z</dcterms:created>
  <dcterms:modified xsi:type="dcterms:W3CDTF">2022-06-27T15:50:24Z</dcterms:modified>
</cp:coreProperties>
</file>