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08" r:id="rId3"/>
    <p:sldId id="304" r:id="rId4"/>
    <p:sldId id="305" r:id="rId5"/>
    <p:sldId id="307" r:id="rId6"/>
    <p:sldId id="260" r:id="rId7"/>
    <p:sldId id="262" r:id="rId8"/>
    <p:sldId id="261" r:id="rId9"/>
    <p:sldId id="265" r:id="rId10"/>
    <p:sldId id="278" r:id="rId11"/>
    <p:sldId id="282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</p:embeddedFont>
    <p:embeddedFont>
      <p:font typeface="Montserrat" panose="02000505000000020004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BFF"/>
    <a:srgbClr val="1F2B6C"/>
    <a:srgbClr val="E7F7FF"/>
    <a:srgbClr val="EAF4F9"/>
    <a:srgbClr val="EEEEEE"/>
    <a:srgbClr val="ACC6FF"/>
    <a:srgbClr val="73E1CD"/>
    <a:srgbClr val="159FED"/>
    <a:srgbClr val="8292E8"/>
    <a:srgbClr val="2D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06AEA-23F4-405D-A72F-6504C65D6FD3}">
  <a:tblStyle styleId="{70306AEA-23F4-405D-A72F-6504C65D6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8b052446f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8b052446f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97ea2a2b0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97ea2a2b0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7ba9dafd3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7ba9dafd3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2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9702de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9702de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ba9dafd3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ba9dafd3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1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ba9dafd3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ba9dafd3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73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7ba9dafd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7ba9dafd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7ba9dafd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7ba9dafd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7ba9dafd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7ba9dafd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737865"/>
            <a:ext cx="2288049" cy="1405603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744575"/>
            <a:ext cx="377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797175"/>
            <a:ext cx="22860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52450" y="285175"/>
            <a:ext cx="5540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Healthcare Infographics</a:t>
            </a:r>
            <a:endParaRPr sz="28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33974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7">
          <p15:clr>
            <a:srgbClr val="FA7B17"/>
          </p15:clr>
        </p15:guide>
        <p15:guide id="2" pos="288">
          <p15:clr>
            <a:srgbClr val="FA7B17"/>
          </p15:clr>
        </p15:guide>
        <p15:guide id="3" orient="horz" pos="2983">
          <p15:clr>
            <a:srgbClr val="FA7B17"/>
          </p15:clr>
        </p15:guide>
        <p15:guide id="4" pos="547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649119" cy="4649022"/>
          </a:xfrm>
          <a:custGeom>
            <a:avLst/>
            <a:gdLst/>
            <a:ahLst/>
            <a:cxnLst/>
            <a:rect l="l" t="t" r="r" b="b"/>
            <a:pathLst>
              <a:path w="48079" h="48078" extrusionOk="0">
                <a:moveTo>
                  <a:pt x="1" y="0"/>
                </a:moveTo>
                <a:lnTo>
                  <a:pt x="1" y="48077"/>
                </a:lnTo>
                <a:lnTo>
                  <a:pt x="14562" y="48077"/>
                </a:lnTo>
                <a:cubicBezTo>
                  <a:pt x="33064" y="48077"/>
                  <a:pt x="48078" y="33064"/>
                  <a:pt x="48078" y="14561"/>
                </a:cubicBezTo>
                <a:lnTo>
                  <a:pt x="4807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>
            <a:off x="5820184" y="1819684"/>
            <a:ext cx="3323816" cy="3323816"/>
          </a:xfrm>
          <a:custGeom>
            <a:avLst/>
            <a:gdLst/>
            <a:ahLst/>
            <a:cxnLst/>
            <a:rect l="l" t="t" r="r" b="b"/>
            <a:pathLst>
              <a:path w="47780" h="47780" extrusionOk="0">
                <a:moveTo>
                  <a:pt x="0" y="0"/>
                </a:moveTo>
                <a:lnTo>
                  <a:pt x="0" y="47780"/>
                </a:lnTo>
                <a:lnTo>
                  <a:pt x="9382" y="47780"/>
                </a:lnTo>
                <a:cubicBezTo>
                  <a:pt x="30587" y="47780"/>
                  <a:pt x="47780" y="30587"/>
                  <a:pt x="47780" y="9382"/>
                </a:cubicBezTo>
                <a:lnTo>
                  <a:pt x="47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63062" y="1804850"/>
            <a:ext cx="2843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363062" y="2492925"/>
            <a:ext cx="2843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448025" y="1222975"/>
            <a:ext cx="7083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783234" cy="783234"/>
          </a:xfrm>
          <a:custGeom>
            <a:avLst/>
            <a:gdLst/>
            <a:ahLst/>
            <a:cxnLst/>
            <a:rect l="l" t="t" r="r" b="b"/>
            <a:pathLst>
              <a:path w="47780" h="47780" extrusionOk="0">
                <a:moveTo>
                  <a:pt x="0" y="0"/>
                </a:moveTo>
                <a:lnTo>
                  <a:pt x="0" y="47780"/>
                </a:lnTo>
                <a:lnTo>
                  <a:pt x="9382" y="47780"/>
                </a:lnTo>
                <a:cubicBezTo>
                  <a:pt x="30587" y="47780"/>
                  <a:pt x="47780" y="30587"/>
                  <a:pt x="47780" y="9382"/>
                </a:cubicBezTo>
                <a:lnTo>
                  <a:pt x="477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7436601" y="4703625"/>
            <a:ext cx="1707399" cy="439865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2226457"/>
            <a:ext cx="4748408" cy="2917061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198900" y="368825"/>
            <a:ext cx="945100" cy="1893725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800851" y="4001328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11025" y="3263112"/>
            <a:ext cx="26517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269276" y="403043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79450" y="3263112"/>
            <a:ext cx="26517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4681276"/>
            <a:ext cx="1104905" cy="462210"/>
          </a:xfrm>
          <a:custGeom>
            <a:avLst/>
            <a:gdLst/>
            <a:ahLst/>
            <a:cxnLst/>
            <a:rect l="l" t="t" r="r" b="b"/>
            <a:pathLst>
              <a:path w="113849" h="47626" extrusionOk="0">
                <a:moveTo>
                  <a:pt x="1" y="1"/>
                </a:moveTo>
                <a:lnTo>
                  <a:pt x="1" y="47625"/>
                </a:lnTo>
                <a:lnTo>
                  <a:pt x="113848" y="47625"/>
                </a:lnTo>
                <a:lnTo>
                  <a:pt x="113848" y="37708"/>
                </a:lnTo>
                <a:cubicBezTo>
                  <a:pt x="113848" y="25956"/>
                  <a:pt x="105264" y="15967"/>
                  <a:pt x="93643" y="14205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 rot="10800000">
            <a:off x="8202276" y="26"/>
            <a:ext cx="941724" cy="578524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3837925" y="-125"/>
            <a:ext cx="5306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0" y="-125"/>
            <a:ext cx="1412441" cy="1412411"/>
          </a:xfrm>
          <a:custGeom>
            <a:avLst/>
            <a:gdLst/>
            <a:ahLst/>
            <a:cxnLst/>
            <a:rect l="l" t="t" r="r" b="b"/>
            <a:pathLst>
              <a:path w="48079" h="48078" extrusionOk="0">
                <a:moveTo>
                  <a:pt x="1" y="0"/>
                </a:moveTo>
                <a:lnTo>
                  <a:pt x="1" y="48077"/>
                </a:lnTo>
                <a:lnTo>
                  <a:pt x="14562" y="48077"/>
                </a:lnTo>
                <a:cubicBezTo>
                  <a:pt x="33064" y="48077"/>
                  <a:pt x="48078" y="33064"/>
                  <a:pt x="48078" y="14561"/>
                </a:cubicBezTo>
                <a:lnTo>
                  <a:pt x="480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flipH="1">
            <a:off x="1829881" y="3909750"/>
            <a:ext cx="2008044" cy="1233590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-100" y="2490600"/>
            <a:ext cx="9144000" cy="26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879901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879901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3"/>
          </p:nvPr>
        </p:nvSpPr>
        <p:spPr>
          <a:xfrm>
            <a:off x="3535126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4"/>
          </p:nvPr>
        </p:nvSpPr>
        <p:spPr>
          <a:xfrm>
            <a:off x="3535126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5"/>
          </p:nvPr>
        </p:nvSpPr>
        <p:spPr>
          <a:xfrm>
            <a:off x="6190351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6"/>
          </p:nvPr>
        </p:nvSpPr>
        <p:spPr>
          <a:xfrm>
            <a:off x="6190351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 flipH="1">
            <a:off x="0" y="-25"/>
            <a:ext cx="3795166" cy="2363438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11950" y="728188"/>
            <a:ext cx="3346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1111951" y="1331865"/>
            <a:ext cx="33468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61" r:id="rId8"/>
    <p:sldLayoutId id="2147483665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t.tele.wiki/telegram/botfather?s%5b%5d=commands" TargetMode="External"/><Relationship Id="rId3" Type="http://schemas.openxmlformats.org/officeDocument/2006/relationships/hyperlink" Target="https://dev.botframework.com/" TargetMode="External"/><Relationship Id="rId7" Type="http://schemas.openxmlformats.org/officeDocument/2006/relationships/hyperlink" Target="https://docs.microsoft.com/en-us/azure/azure-functions/functions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daptive-cards/" TargetMode="External"/><Relationship Id="rId5" Type="http://schemas.openxmlformats.org/officeDocument/2006/relationships/hyperlink" Target="https://azure.microsoft.com/it-it/services/cognitive-services/language-understanding-intelligent-service/#overview" TargetMode="External"/><Relationship Id="rId10" Type="http://schemas.openxmlformats.org/officeDocument/2006/relationships/hyperlink" Target="https://azure.microsoft.com/it-it/overview/azure-vs-aws/" TargetMode="External"/><Relationship Id="rId4" Type="http://schemas.openxmlformats.org/officeDocument/2006/relationships/hyperlink" Target="https://docs.microsoft.com/en-us/microsoftteams/platform/task-modules-and-cards/cards/cards-reference" TargetMode="External"/><Relationship Id="rId9" Type="http://schemas.openxmlformats.org/officeDocument/2006/relationships/hyperlink" Target="https://azure.microsoft.com/it-it/global-infrastructur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207113" y="3043736"/>
            <a:ext cx="2286000" cy="39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 panose="020B0503050000020004" pitchFamily="34" charset="0"/>
              </a:rPr>
              <a:t>Francesco Parisi</a:t>
            </a:r>
            <a:endParaRPr sz="1200" dirty="0">
              <a:latin typeface="Fira Sans" panose="020B0503050000020004" pitchFamily="34" charset="0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1" name="Google Shape;151;p24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7BFF"/>
              </a:solidFill>
            </a:endParaRPr>
          </a:p>
        </p:txBody>
      </p:sp>
      <p:pic>
        <p:nvPicPr>
          <p:cNvPr id="14" name="Picture 2" descr="UNISA | Home">
            <a:extLst>
              <a:ext uri="{FF2B5EF4-FFF2-40B4-BE49-F238E27FC236}">
                <a16:creationId xmlns:a16="http://schemas.microsoft.com/office/drawing/2014/main" id="{B04365A1-1E29-46D7-8718-A3945B5B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9" y="4324496"/>
            <a:ext cx="727481" cy="7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2AA7853-23F4-4FB1-AF0B-7C5FD88FF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7361" y1="32222" x2="37361" y2="32222"/>
                        <a14:foregroundMark x1="57917" y1="46528" x2="57917" y2="46528"/>
                        <a14:foregroundMark x1="63611" y1="27083" x2="63611" y2="27083"/>
                        <a14:foregroundMark x1="94583" y1="33056" x2="94583" y2="33056"/>
                        <a14:foregroundMark x1="96667" y1="53333" x2="96667" y2="53333"/>
                        <a14:foregroundMark x1="89167" y1="74306" x2="89167" y2="74306"/>
                        <a14:foregroundMark x1="17083" y1="83333" x2="17083" y2="83333"/>
                        <a14:foregroundMark x1="47222" y1="94722" x2="47222" y2="94722"/>
                        <a14:foregroundMark x1="47500" y1="98056" x2="47500" y2="98056"/>
                        <a14:foregroundMark x1="67361" y1="92917" x2="67361" y2="92917"/>
                        <a14:foregroundMark x1="4583" y1="61389" x2="4583" y2="61389"/>
                        <a14:foregroundMark x1="12222" y1="28056" x2="12222" y2="28056"/>
                        <a14:foregroundMark x1="42083" y1="40556" x2="42083" y2="40556"/>
                        <a14:foregroundMark x1="54306" y1="68333" x2="54306" y2="68333"/>
                        <a14:foregroundMark x1="44028" y1="78333" x2="44028" y2="78333"/>
                        <a14:foregroundMark x1="67917" y1="71944" x2="67778" y2="71389"/>
                        <a14:foregroundMark x1="27361" y1="72639" x2="27361" y2="72639"/>
                        <a14:foregroundMark x1="47500" y1="68889" x2="47500" y2="68889"/>
                        <a14:foregroundMark x1="57500" y1="78611" x2="57500" y2="78611"/>
                        <a14:foregroundMark x1="53611" y1="77917" x2="53611" y2="77917"/>
                        <a14:foregroundMark x1="73889" y1="62917" x2="73889" y2="62917"/>
                        <a14:foregroundMark x1="7500" y1="67639" x2="7500" y2="67639"/>
                        <a14:foregroundMark x1="14028" y1="64583" x2="14028" y2="64583"/>
                        <a14:foregroundMark x1="93194" y1="67222" x2="93194" y2="67222"/>
                        <a14:foregroundMark x1="83750" y1="67917" x2="83750" y2="67917"/>
                        <a14:foregroundMark x1="82917" y1="72778" x2="82917" y2="72778"/>
                        <a14:foregroundMark x1="62222" y1="60972" x2="62222" y2="60972"/>
                        <a14:foregroundMark x1="65694" y1="55000" x2="65694" y2="55000"/>
                        <a14:foregroundMark x1="65694" y1="55000" x2="65694" y2="55000"/>
                        <a14:foregroundMark x1="60417" y1="63611" x2="60417" y2="63611"/>
                        <a14:foregroundMark x1="48889" y1="63333" x2="48889" y2="63333"/>
                        <a14:foregroundMark x1="39028" y1="46389" x2="39028" y2="46389"/>
                        <a14:foregroundMark x1="51389" y1="47639" x2="51389" y2="47639"/>
                        <a14:foregroundMark x1="49167" y1="47639" x2="49167" y2="47639"/>
                        <a14:foregroundMark x1="47222" y1="47639" x2="47222" y2="47639"/>
                        <a14:foregroundMark x1="69444" y1="42083" x2="69444" y2="42083"/>
                        <a14:foregroundMark x1="73750" y1="42083" x2="73750" y2="42083"/>
                        <a14:foregroundMark x1="73889" y1="42083" x2="73889" y2="42083"/>
                        <a14:foregroundMark x1="76250" y1="41806" x2="76250" y2="41806"/>
                        <a14:foregroundMark x1="83333" y1="39861" x2="83333" y2="39861"/>
                        <a14:foregroundMark x1="85833" y1="39861" x2="85833" y2="39861"/>
                        <a14:foregroundMark x1="86389" y1="39444" x2="86389" y2="39444"/>
                        <a14:foregroundMark x1="84583" y1="31806" x2="84583" y2="31806"/>
                        <a14:foregroundMark x1="53889" y1="26806" x2="53889" y2="26806"/>
                        <a14:foregroundMark x1="52778" y1="18056" x2="52778" y2="18056"/>
                        <a14:foregroundMark x1="24028" y1="60278" x2="24028" y2="60278"/>
                        <a14:foregroundMark x1="27778" y1="54722" x2="27778" y2="54722"/>
                        <a14:foregroundMark x1="18194" y1="39861" x2="18194" y2="39861"/>
                        <a14:foregroundMark x1="26528" y1="25278" x2="26528" y2="25278"/>
                        <a14:foregroundMark x1="44444" y1="17500" x2="44444" y2="17500"/>
                        <a14:foregroundMark x1="62083" y1="80833" x2="62083" y2="80833"/>
                        <a14:foregroundMark x1="40278" y1="82500" x2="40278" y2="82500"/>
                        <a14:backgroundMark x1="11528" y1="3333" x2="11528" y2="3333"/>
                        <a14:backgroundMark x1="88889" y1="8611" x2="88889" y2="8611"/>
                        <a14:backgroundMark x1="93056" y1="95417" x2="93056" y2="95417"/>
                        <a14:backgroundMark x1="10556" y1="96250" x2="10556" y2="9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40" y="4328533"/>
            <a:ext cx="727482" cy="727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207113" y="2033826"/>
            <a:ext cx="4364887" cy="727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07BFF"/>
                </a:solidFill>
                <a:latin typeface="Montserrat" panose="02000505000000020004" pitchFamily="2" charset="0"/>
              </a:rPr>
              <a:t>MYHEALTHCAREBOT</a:t>
            </a:r>
            <a:endParaRPr sz="4600" dirty="0">
              <a:solidFill>
                <a:srgbClr val="407BFF"/>
              </a:solidFill>
              <a:latin typeface="Montserrat" panose="02000505000000020004" pitchFamily="2" charset="0"/>
            </a:endParaRPr>
          </a:p>
        </p:txBody>
      </p:sp>
      <p:sp>
        <p:nvSpPr>
          <p:cNvPr id="8" name="Google Shape;149;p24">
            <a:extLst>
              <a:ext uri="{FF2B5EF4-FFF2-40B4-BE49-F238E27FC236}">
                <a16:creationId xmlns:a16="http://schemas.microsoft.com/office/drawing/2014/main" id="{54281FE4-9058-4003-9945-3EA75B961B20}"/>
              </a:ext>
            </a:extLst>
          </p:cNvPr>
          <p:cNvSpPr txBox="1">
            <a:spLocks/>
          </p:cNvSpPr>
          <p:nvPr/>
        </p:nvSpPr>
        <p:spPr>
          <a:xfrm>
            <a:off x="207113" y="3368885"/>
            <a:ext cx="2669528" cy="39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it-IT" sz="1200" dirty="0">
                <a:latin typeface="Fira Sans" panose="020B0503050000020004" pitchFamily="34" charset="0"/>
              </a:rPr>
              <a:t>Cloud Computing 2020/2021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543446-70E3-4327-9FCB-514921474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99" y="130759"/>
            <a:ext cx="355553" cy="35555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410B92-D2AE-4688-B1A1-EEFCF3F92AA1}"/>
              </a:ext>
            </a:extLst>
          </p:cNvPr>
          <p:cNvSpPr txBox="1"/>
          <p:nvPr/>
        </p:nvSpPr>
        <p:spPr>
          <a:xfrm>
            <a:off x="643952" y="170035"/>
            <a:ext cx="4614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Fira Sans" panose="020B0503050000020004" pitchFamily="34" charset="0"/>
              </a:rPr>
              <a:t>@MyHealthcareBot_bot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6"/>
          <p:cNvSpPr/>
          <p:nvPr/>
        </p:nvSpPr>
        <p:spPr>
          <a:xfrm>
            <a:off x="842330" y="725525"/>
            <a:ext cx="4640791" cy="22303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6"/>
          <p:cNvSpPr txBox="1">
            <a:spLocks noGrp="1"/>
          </p:cNvSpPr>
          <p:nvPr>
            <p:ph type="title"/>
          </p:nvPr>
        </p:nvSpPr>
        <p:spPr>
          <a:xfrm>
            <a:off x="953151" y="1162244"/>
            <a:ext cx="4419147" cy="53621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407BFF"/>
                </a:solidFill>
                <a:latin typeface="Montserrat" panose="02000505000000020004" pitchFamily="2" charset="0"/>
              </a:rPr>
              <a:t>GRAZIE PER L’ATTENZIONE</a:t>
            </a:r>
            <a:endParaRPr sz="4000" dirty="0">
              <a:solidFill>
                <a:srgbClr val="407BFF"/>
              </a:solidFill>
              <a:latin typeface="Montserrat" panose="02000505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0"/>
          <p:cNvSpPr txBox="1">
            <a:spLocks noGrp="1"/>
          </p:cNvSpPr>
          <p:nvPr>
            <p:ph type="body" idx="1"/>
          </p:nvPr>
        </p:nvSpPr>
        <p:spPr>
          <a:xfrm>
            <a:off x="713100" y="1271562"/>
            <a:ext cx="7717800" cy="297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it-IT" dirty="0">
                <a:uFill>
                  <a:noFill/>
                </a:uFill>
                <a:latin typeface="Fira Sans" panose="020B0503050000020004" pitchFamily="34" charset="0"/>
              </a:rPr>
              <a:t>Microsoft Bot Framework </a:t>
            </a:r>
            <a:r>
              <a:rPr lang="it-IT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https://dev.botframework.com/</a:t>
            </a:r>
            <a:endParaRPr lang="it-IT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it-IT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Cards </a:t>
            </a:r>
            <a:r>
              <a:rPr lang="it-IT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https://docs.microsoft.com/en-us/microsoftteams/platform/task-modules-and-cards/cards/cards-reference</a:t>
            </a:r>
            <a:endParaRPr lang="it-IT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indent="-342900">
              <a:lnSpc>
                <a:spcPct val="115000"/>
              </a:lnSpc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LUIS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https://azure.microsoft.com/it-it/services/cognitive-services/language-understanding-intelligent-service/#overview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>
                <a:uFill>
                  <a:noFill/>
                </a:uFill>
                <a:latin typeface="Fira Sans" panose="020B0503050000020004" pitchFamily="34" charset="0"/>
              </a:rPr>
              <a:t>Adaptive Cards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https://docs.microsoft.com/en-us/adaptive-cards/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Function App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https://docs.microsoft.com/en-us/azure/azure-functions/functions-overview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Comandi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</a:rPr>
              <a:t>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https://it.tele.wiki/telegram/botfather?s[]=commands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Infrastruttura</a:t>
            </a:r>
            <a:r>
              <a:rPr lang="en-US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 globale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https://azure.microsoft.com/it-it/global-infrastructure/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Vantaggi</a:t>
            </a:r>
            <a:r>
              <a:rPr lang="en-US" dirty="0">
                <a:solidFill>
                  <a:schemeClr val="bg2"/>
                </a:solidFill>
                <a:uFill>
                  <a:noFill/>
                </a:uFill>
                <a:latin typeface="Fira Sans" panose="020B0503050000020004" pitchFamily="34" charset="0"/>
              </a:rPr>
              <a:t> di Azure </a:t>
            </a:r>
            <a:r>
              <a:rPr lang="en-US" dirty="0">
                <a:solidFill>
                  <a:srgbClr val="407BFF"/>
                </a:solidFill>
                <a:uFill>
                  <a:noFill/>
                </a:uFill>
                <a:latin typeface="Fira Sans" panose="020B05030500000200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https://azure.microsoft.com/it-it/overview/azure-vs-aws/</a:t>
            </a:r>
            <a:endParaRPr lang="en-US" dirty="0">
              <a:solidFill>
                <a:srgbClr val="407BFF"/>
              </a:solidFill>
              <a:uFill>
                <a:noFill/>
              </a:uFill>
              <a:latin typeface="Fira Sans" panose="020B0503050000020004" pitchFamily="34" charset="0"/>
            </a:endParaRPr>
          </a:p>
          <a:p>
            <a:pPr marL="495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ct val="90000"/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uFill>
                <a:noFill/>
              </a:uFill>
              <a:latin typeface="Fira Sans" panose="020B0503050000020004" pitchFamily="34" charset="0"/>
            </a:endParaRPr>
          </a:p>
        </p:txBody>
      </p:sp>
      <p:sp>
        <p:nvSpPr>
          <p:cNvPr id="10" name="Google Shape;307;p31">
            <a:extLst>
              <a:ext uri="{FF2B5EF4-FFF2-40B4-BE49-F238E27FC236}">
                <a16:creationId xmlns:a16="http://schemas.microsoft.com/office/drawing/2014/main" id="{4673A5EA-0A54-4430-90CD-99112A4A7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7BFF"/>
                </a:solidFill>
              </a:rPr>
              <a:t>RIFERIMENTI</a:t>
            </a:r>
            <a:endParaRPr dirty="0">
              <a:solidFill>
                <a:srgbClr val="407B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1403471" y="903451"/>
            <a:ext cx="2731639" cy="3571078"/>
          </a:xfrm>
          <a:prstGeom prst="roundRect">
            <a:avLst>
              <a:gd name="adj" fmla="val 75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 txBox="1">
            <a:spLocks noGrp="1"/>
          </p:cNvSpPr>
          <p:nvPr>
            <p:ph type="subTitle" idx="1"/>
          </p:nvPr>
        </p:nvSpPr>
        <p:spPr>
          <a:xfrm>
            <a:off x="1829729" y="2653381"/>
            <a:ext cx="1879122" cy="397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07BFF"/>
                </a:solidFill>
              </a:rPr>
              <a:t>PROBLEMA</a:t>
            </a:r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2"/>
          </p:nvPr>
        </p:nvSpPr>
        <p:spPr>
          <a:xfrm>
            <a:off x="1515838" y="3010051"/>
            <a:ext cx="2506904" cy="795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rgbClr val="222222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 seguito dell’emergenza sanitaria causata dal coronavirus, il governo e le autorità sanitarie hanno disposto misure restrittive a tutta la popolazione, stabilendo il divieto di assembramenti e il mantenimento delle distanze di sicurezza</a:t>
            </a:r>
            <a:r>
              <a:rPr lang="it-IT" sz="1100" dirty="0">
                <a:effectLst/>
                <a:latin typeface="Fira Sans" panose="020B0503050000020004" pitchFamily="34" charset="0"/>
              </a:rPr>
              <a:t>.</a:t>
            </a:r>
            <a:r>
              <a:rPr lang="it-IT" sz="1100" dirty="0">
                <a:solidFill>
                  <a:srgbClr val="222222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100" dirty="0">
              <a:latin typeface="Fira Sans" panose="020B0503050000020004" pitchFamily="34" charset="0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/>
          <a:srcRect t="7067" b="7067"/>
          <a:stretch/>
        </p:blipFill>
        <p:spPr>
          <a:xfrm>
            <a:off x="1403481" y="854718"/>
            <a:ext cx="2731630" cy="1632823"/>
          </a:xfrm>
          <a:prstGeom prst="round2SameRect">
            <a:avLst>
              <a:gd name="adj1" fmla="val 15195"/>
              <a:gd name="adj2" fmla="val 0"/>
            </a:avLst>
          </a:prstGeom>
          <a:noFill/>
          <a:ln>
            <a:noFill/>
          </a:ln>
          <a:effectLst/>
        </p:spPr>
      </p:pic>
      <p:sp>
        <p:nvSpPr>
          <p:cNvPr id="13" name="Google Shape;172;p26">
            <a:extLst>
              <a:ext uri="{FF2B5EF4-FFF2-40B4-BE49-F238E27FC236}">
                <a16:creationId xmlns:a16="http://schemas.microsoft.com/office/drawing/2014/main" id="{E87DE0A9-EEF9-4CD6-9256-8AD43036C0EB}"/>
              </a:ext>
            </a:extLst>
          </p:cNvPr>
          <p:cNvSpPr/>
          <p:nvPr/>
        </p:nvSpPr>
        <p:spPr>
          <a:xfrm>
            <a:off x="1187533" y="724799"/>
            <a:ext cx="488316" cy="4940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1556716A-E637-4106-93BD-C112AB2394A1}"/>
              </a:ext>
            </a:extLst>
          </p:cNvPr>
          <p:cNvSpPr txBox="1">
            <a:spLocks noGrp="1"/>
          </p:cNvSpPr>
          <p:nvPr/>
        </p:nvSpPr>
        <p:spPr>
          <a:xfrm>
            <a:off x="1187533" y="782303"/>
            <a:ext cx="488316" cy="3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" name="Google Shape;332;p32">
            <a:extLst>
              <a:ext uri="{FF2B5EF4-FFF2-40B4-BE49-F238E27FC236}">
                <a16:creationId xmlns:a16="http://schemas.microsoft.com/office/drawing/2014/main" id="{76C75309-3384-4FE2-B7E8-8D447DF5CFDD}"/>
              </a:ext>
            </a:extLst>
          </p:cNvPr>
          <p:cNvSpPr/>
          <p:nvPr/>
        </p:nvSpPr>
        <p:spPr>
          <a:xfrm>
            <a:off x="5008891" y="903451"/>
            <a:ext cx="2731639" cy="3571078"/>
          </a:xfrm>
          <a:prstGeom prst="roundRect">
            <a:avLst>
              <a:gd name="adj" fmla="val 75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3;p32">
            <a:extLst>
              <a:ext uri="{FF2B5EF4-FFF2-40B4-BE49-F238E27FC236}">
                <a16:creationId xmlns:a16="http://schemas.microsoft.com/office/drawing/2014/main" id="{D1D1B84F-8367-482E-9D23-CA6A505AAA7E}"/>
              </a:ext>
            </a:extLst>
          </p:cNvPr>
          <p:cNvSpPr txBox="1">
            <a:spLocks/>
          </p:cNvSpPr>
          <p:nvPr/>
        </p:nvSpPr>
        <p:spPr>
          <a:xfrm>
            <a:off x="5435149" y="2653381"/>
            <a:ext cx="1879122" cy="3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>
                <a:solidFill>
                  <a:srgbClr val="407BFF"/>
                </a:solidFill>
              </a:rPr>
              <a:t>SOLUZIONE</a:t>
            </a:r>
          </a:p>
        </p:txBody>
      </p:sp>
      <p:pic>
        <p:nvPicPr>
          <p:cNvPr id="19" name="Google Shape;343;p32">
            <a:extLst>
              <a:ext uri="{FF2B5EF4-FFF2-40B4-BE49-F238E27FC236}">
                <a16:creationId xmlns:a16="http://schemas.microsoft.com/office/drawing/2014/main" id="{AB2BF256-CF7F-4000-B307-D034DAD15D9D}"/>
              </a:ext>
            </a:extLst>
          </p:cNvPr>
          <p:cNvPicPr preferRelativeResize="0"/>
          <p:nvPr/>
        </p:nvPicPr>
        <p:blipFill>
          <a:blip r:embed="rId4"/>
          <a:srcRect l="2129" r="2129"/>
          <a:stretch/>
        </p:blipFill>
        <p:spPr>
          <a:xfrm>
            <a:off x="5008901" y="854718"/>
            <a:ext cx="2731630" cy="1632823"/>
          </a:xfrm>
          <a:prstGeom prst="round2SameRect">
            <a:avLst>
              <a:gd name="adj1" fmla="val 15195"/>
              <a:gd name="adj2" fmla="val 0"/>
            </a:avLst>
          </a:prstGeom>
          <a:noFill/>
          <a:ln>
            <a:noFill/>
          </a:ln>
          <a:effectLst/>
        </p:spPr>
      </p:pic>
      <p:sp>
        <p:nvSpPr>
          <p:cNvPr id="22" name="Google Shape;172;p26">
            <a:extLst>
              <a:ext uri="{FF2B5EF4-FFF2-40B4-BE49-F238E27FC236}">
                <a16:creationId xmlns:a16="http://schemas.microsoft.com/office/drawing/2014/main" id="{501F3F4E-4660-4F26-BCF3-A94E15588BF0}"/>
              </a:ext>
            </a:extLst>
          </p:cNvPr>
          <p:cNvSpPr/>
          <p:nvPr/>
        </p:nvSpPr>
        <p:spPr>
          <a:xfrm>
            <a:off x="4792953" y="724799"/>
            <a:ext cx="488316" cy="4940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0;p26">
            <a:extLst>
              <a:ext uri="{FF2B5EF4-FFF2-40B4-BE49-F238E27FC236}">
                <a16:creationId xmlns:a16="http://schemas.microsoft.com/office/drawing/2014/main" id="{7951B620-EC5E-4743-838B-9A630505FBFF}"/>
              </a:ext>
            </a:extLst>
          </p:cNvPr>
          <p:cNvSpPr txBox="1">
            <a:spLocks noGrp="1"/>
          </p:cNvSpPr>
          <p:nvPr/>
        </p:nvSpPr>
        <p:spPr>
          <a:xfrm>
            <a:off x="4792953" y="782303"/>
            <a:ext cx="488316" cy="3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" name="Google Shape;334;p32">
            <a:extLst>
              <a:ext uri="{FF2B5EF4-FFF2-40B4-BE49-F238E27FC236}">
                <a16:creationId xmlns:a16="http://schemas.microsoft.com/office/drawing/2014/main" id="{36DA985F-5399-4876-81AF-0AC6544C591F}"/>
              </a:ext>
            </a:extLst>
          </p:cNvPr>
          <p:cNvSpPr txBox="1">
            <a:spLocks/>
          </p:cNvSpPr>
          <p:nvPr/>
        </p:nvSpPr>
        <p:spPr>
          <a:xfrm>
            <a:off x="5121258" y="3010050"/>
            <a:ext cx="2506904" cy="79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it-IT" sz="1100" dirty="0">
                <a:solidFill>
                  <a:srgbClr val="222222"/>
                </a:solidFill>
                <a:latin typeface="Fira Sans" panose="020B0503050000020004" pitchFamily="34" charset="0"/>
                <a:ea typeface="Calibri" panose="020F0502020204030204" pitchFamily="34" charset="0"/>
              </a:rPr>
              <a:t>Realizzare un bot che fornisca supporto alle strutture sanitarie, così da gestire in maniera efficiente le prenotazioni di visite specialistiche da parte dei pazienti, organizzandole in divere fasce orarie.</a:t>
            </a:r>
            <a:endParaRPr lang="it-IT" sz="11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38;p15">
            <a:extLst>
              <a:ext uri="{FF2B5EF4-FFF2-40B4-BE49-F238E27FC236}">
                <a16:creationId xmlns:a16="http://schemas.microsoft.com/office/drawing/2014/main" id="{3248632D-A72B-425F-BC85-7523BA130CF7}"/>
              </a:ext>
            </a:extLst>
          </p:cNvPr>
          <p:cNvCxnSpPr>
            <a:cxnSpLocks/>
          </p:cNvCxnSpPr>
          <p:nvPr/>
        </p:nvCxnSpPr>
        <p:spPr>
          <a:xfrm flipV="1">
            <a:off x="5409240" y="2889563"/>
            <a:ext cx="8675" cy="720000"/>
          </a:xfrm>
          <a:prstGeom prst="straightConnector1">
            <a:avLst/>
          </a:prstGeom>
          <a:ln>
            <a:solidFill>
              <a:srgbClr val="1F2B6C"/>
            </a:solidFill>
            <a:headEnd type="oval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Google Shape;138;p15"/>
          <p:cNvCxnSpPr>
            <a:cxnSpLocks/>
            <a:endCxn id="134" idx="2"/>
          </p:cNvCxnSpPr>
          <p:nvPr/>
        </p:nvCxnSpPr>
        <p:spPr>
          <a:xfrm flipV="1">
            <a:off x="2108538" y="2890100"/>
            <a:ext cx="0" cy="72000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5" name="Google Shape;11480;p66">
            <a:extLst>
              <a:ext uri="{FF2B5EF4-FFF2-40B4-BE49-F238E27FC236}">
                <a16:creationId xmlns:a16="http://schemas.microsoft.com/office/drawing/2014/main" id="{BB7DFA7D-F8CA-4E8D-A5B1-0A27C9192226}"/>
              </a:ext>
            </a:extLst>
          </p:cNvPr>
          <p:cNvGrpSpPr/>
          <p:nvPr/>
        </p:nvGrpSpPr>
        <p:grpSpPr>
          <a:xfrm>
            <a:off x="3555421" y="3800736"/>
            <a:ext cx="568903" cy="636566"/>
            <a:chOff x="-27710725" y="1959200"/>
            <a:chExt cx="260725" cy="295400"/>
          </a:xfrm>
          <a:solidFill>
            <a:srgbClr val="8292E8"/>
          </a:solidFill>
        </p:grpSpPr>
        <p:sp>
          <p:nvSpPr>
            <p:cNvPr id="56" name="Google Shape;11481;p66">
              <a:extLst>
                <a:ext uri="{FF2B5EF4-FFF2-40B4-BE49-F238E27FC236}">
                  <a16:creationId xmlns:a16="http://schemas.microsoft.com/office/drawing/2014/main" id="{AC29F975-4B85-4FD3-8FF7-8C0ECEDDBE25}"/>
                </a:ext>
              </a:extLst>
            </p:cNvPr>
            <p:cNvSpPr/>
            <p:nvPr/>
          </p:nvSpPr>
          <p:spPr>
            <a:xfrm>
              <a:off x="-27710725" y="1959200"/>
              <a:ext cx="260725" cy="295400"/>
            </a:xfrm>
            <a:custGeom>
              <a:avLst/>
              <a:gdLst/>
              <a:ahLst/>
              <a:cxnLst/>
              <a:rect l="l" t="t" r="r" b="b"/>
              <a:pathLst>
                <a:path w="10429" h="11816" extrusionOk="0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1482;p66">
              <a:extLst>
                <a:ext uri="{FF2B5EF4-FFF2-40B4-BE49-F238E27FC236}">
                  <a16:creationId xmlns:a16="http://schemas.microsoft.com/office/drawing/2014/main" id="{20519649-DD0C-498F-813D-CCDF4D728D93}"/>
                </a:ext>
              </a:extLst>
            </p:cNvPr>
            <p:cNvSpPr/>
            <p:nvPr/>
          </p:nvSpPr>
          <p:spPr>
            <a:xfrm>
              <a:off x="-27502000" y="2084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1536;p66">
            <a:extLst>
              <a:ext uri="{FF2B5EF4-FFF2-40B4-BE49-F238E27FC236}">
                <a16:creationId xmlns:a16="http://schemas.microsoft.com/office/drawing/2014/main" id="{F012F2B4-F066-425C-B024-D32D84710D24}"/>
              </a:ext>
            </a:extLst>
          </p:cNvPr>
          <p:cNvGrpSpPr/>
          <p:nvPr/>
        </p:nvGrpSpPr>
        <p:grpSpPr>
          <a:xfrm>
            <a:off x="5176964" y="1603966"/>
            <a:ext cx="527898" cy="553760"/>
            <a:chOff x="-25104475" y="2340425"/>
            <a:chExt cx="295375" cy="296150"/>
          </a:xfrm>
          <a:solidFill>
            <a:srgbClr val="1F2B6C"/>
          </a:solidFill>
        </p:grpSpPr>
        <p:sp>
          <p:nvSpPr>
            <p:cNvPr id="59" name="Google Shape;11537;p66">
              <a:extLst>
                <a:ext uri="{FF2B5EF4-FFF2-40B4-BE49-F238E27FC236}">
                  <a16:creationId xmlns:a16="http://schemas.microsoft.com/office/drawing/2014/main" id="{03298A02-06CE-4990-A670-FEB87C30945C}"/>
                </a:ext>
              </a:extLst>
            </p:cNvPr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38;p66">
              <a:extLst>
                <a:ext uri="{FF2B5EF4-FFF2-40B4-BE49-F238E27FC236}">
                  <a16:creationId xmlns:a16="http://schemas.microsoft.com/office/drawing/2014/main" id="{AE997883-CB8C-4D43-822F-184DAFA01853}"/>
                </a:ext>
              </a:extLst>
            </p:cNvPr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39;p66">
              <a:extLst>
                <a:ext uri="{FF2B5EF4-FFF2-40B4-BE49-F238E27FC236}">
                  <a16:creationId xmlns:a16="http://schemas.microsoft.com/office/drawing/2014/main" id="{B0B53F3F-53A2-468D-980E-220EB6608BCC}"/>
                </a:ext>
              </a:extLst>
            </p:cNvPr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40;p66">
              <a:extLst>
                <a:ext uri="{FF2B5EF4-FFF2-40B4-BE49-F238E27FC236}">
                  <a16:creationId xmlns:a16="http://schemas.microsoft.com/office/drawing/2014/main" id="{8B43E73C-AD23-4540-B605-791D1B7B1A69}"/>
                </a:ext>
              </a:extLst>
            </p:cNvPr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41;p66">
              <a:extLst>
                <a:ext uri="{FF2B5EF4-FFF2-40B4-BE49-F238E27FC236}">
                  <a16:creationId xmlns:a16="http://schemas.microsoft.com/office/drawing/2014/main" id="{AAF0FD70-C597-45E9-BE37-DECE761A92ED}"/>
                </a:ext>
              </a:extLst>
            </p:cNvPr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542;p66">
              <a:extLst>
                <a:ext uri="{FF2B5EF4-FFF2-40B4-BE49-F238E27FC236}">
                  <a16:creationId xmlns:a16="http://schemas.microsoft.com/office/drawing/2014/main" id="{BC34CCC0-B005-4EE1-B5DD-3320A3419A7D}"/>
                </a:ext>
              </a:extLst>
            </p:cNvPr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543;p66">
              <a:extLst>
                <a:ext uri="{FF2B5EF4-FFF2-40B4-BE49-F238E27FC236}">
                  <a16:creationId xmlns:a16="http://schemas.microsoft.com/office/drawing/2014/main" id="{6A050C4A-6A0C-474D-BCEA-842A28848A4F}"/>
                </a:ext>
              </a:extLst>
            </p:cNvPr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544;p66">
              <a:extLst>
                <a:ext uri="{FF2B5EF4-FFF2-40B4-BE49-F238E27FC236}">
                  <a16:creationId xmlns:a16="http://schemas.microsoft.com/office/drawing/2014/main" id="{2F905947-E0B9-4CA8-9781-09EA966A9E58}"/>
                </a:ext>
              </a:extLst>
            </p:cNvPr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45;p66">
              <a:extLst>
                <a:ext uri="{FF2B5EF4-FFF2-40B4-BE49-F238E27FC236}">
                  <a16:creationId xmlns:a16="http://schemas.microsoft.com/office/drawing/2014/main" id="{403BC781-E101-4845-8690-2A74ACE35657}"/>
                </a:ext>
              </a:extLst>
            </p:cNvPr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519;p66">
            <a:extLst>
              <a:ext uri="{FF2B5EF4-FFF2-40B4-BE49-F238E27FC236}">
                <a16:creationId xmlns:a16="http://schemas.microsoft.com/office/drawing/2014/main" id="{0FC99646-FB28-4C3C-A781-2E26C0BEA77A}"/>
              </a:ext>
            </a:extLst>
          </p:cNvPr>
          <p:cNvGrpSpPr/>
          <p:nvPr/>
        </p:nvGrpSpPr>
        <p:grpSpPr>
          <a:xfrm>
            <a:off x="1858206" y="1656278"/>
            <a:ext cx="490452" cy="511722"/>
            <a:chOff x="-23599323" y="1971024"/>
            <a:chExt cx="296175" cy="295375"/>
          </a:xfrm>
          <a:solidFill>
            <a:srgbClr val="159FED"/>
          </a:solidFill>
        </p:grpSpPr>
        <p:sp>
          <p:nvSpPr>
            <p:cNvPr id="49" name="Google Shape;11520;p66">
              <a:extLst>
                <a:ext uri="{FF2B5EF4-FFF2-40B4-BE49-F238E27FC236}">
                  <a16:creationId xmlns:a16="http://schemas.microsoft.com/office/drawing/2014/main" id="{29E005F6-66EA-4012-B4B8-3030EE968072}"/>
                </a:ext>
              </a:extLst>
            </p:cNvPr>
            <p:cNvSpPr/>
            <p:nvPr/>
          </p:nvSpPr>
          <p:spPr>
            <a:xfrm>
              <a:off x="-23599323" y="1971024"/>
              <a:ext cx="296175" cy="295375"/>
            </a:xfrm>
            <a:custGeom>
              <a:avLst/>
              <a:gdLst/>
              <a:ahLst/>
              <a:cxnLst/>
              <a:rect l="l" t="t" r="r" b="b"/>
              <a:pathLst>
                <a:path w="11847" h="11815" extrusionOk="0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1521;p66">
              <a:extLst>
                <a:ext uri="{FF2B5EF4-FFF2-40B4-BE49-F238E27FC236}">
                  <a16:creationId xmlns:a16="http://schemas.microsoft.com/office/drawing/2014/main" id="{D1589428-9556-45E1-9A1B-BBF292AE8940}"/>
                </a:ext>
              </a:extLst>
            </p:cNvPr>
            <p:cNvSpPr/>
            <p:nvPr/>
          </p:nvSpPr>
          <p:spPr>
            <a:xfrm>
              <a:off x="-23477250" y="2004100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" name="Google Shape;141;p15"/>
          <p:cNvCxnSpPr>
            <a:cxnSpLocks/>
          </p:cNvCxnSpPr>
          <p:nvPr/>
        </p:nvCxnSpPr>
        <p:spPr>
          <a:xfrm flipV="1">
            <a:off x="3760055" y="2432602"/>
            <a:ext cx="0" cy="75539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Google Shape;140;p15"/>
          <p:cNvCxnSpPr>
            <a:cxnSpLocks/>
          </p:cNvCxnSpPr>
          <p:nvPr/>
        </p:nvCxnSpPr>
        <p:spPr>
          <a:xfrm flipH="1" flipV="1">
            <a:off x="7020032" y="2432602"/>
            <a:ext cx="2335" cy="720000"/>
          </a:xfrm>
          <a:prstGeom prst="straightConnector1">
            <a:avLst/>
          </a:prstGeom>
          <a:ln>
            <a:solidFill>
              <a:srgbClr val="73E1CD"/>
            </a:solidFill>
            <a:headEnd type="none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3" name="Google Shape;113;p15"/>
          <p:cNvSpPr/>
          <p:nvPr/>
        </p:nvSpPr>
        <p:spPr>
          <a:xfrm>
            <a:off x="1561507" y="2419379"/>
            <a:ext cx="1077762" cy="538921"/>
          </a:xfrm>
          <a:custGeom>
            <a:avLst/>
            <a:gdLst/>
            <a:ahLst/>
            <a:cxnLst/>
            <a:rect l="l" t="t" r="r" b="b"/>
            <a:pathLst>
              <a:path w="13395" h="6698" extrusionOk="0">
                <a:moveTo>
                  <a:pt x="6697" y="1"/>
                </a:moveTo>
                <a:cubicBezTo>
                  <a:pt x="2996" y="1"/>
                  <a:pt x="0" y="2996"/>
                  <a:pt x="0" y="6698"/>
                </a:cubicBezTo>
                <a:lnTo>
                  <a:pt x="13394" y="6698"/>
                </a:lnTo>
                <a:cubicBezTo>
                  <a:pt x="13394" y="2996"/>
                  <a:pt x="10399" y="1"/>
                  <a:pt x="6697" y="1"/>
                </a:cubicBezTo>
                <a:close/>
              </a:path>
            </a:pathLst>
          </a:custGeom>
          <a:solidFill>
            <a:srgbClr val="159FED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" name="Google Shape;114;p15"/>
          <p:cNvSpPr/>
          <p:nvPr/>
        </p:nvSpPr>
        <p:spPr>
          <a:xfrm>
            <a:off x="1410888" y="2280999"/>
            <a:ext cx="1377878" cy="688416"/>
          </a:xfrm>
          <a:custGeom>
            <a:avLst/>
            <a:gdLst/>
            <a:ahLst/>
            <a:cxnLst/>
            <a:rect l="l" t="t" r="r" b="b"/>
            <a:pathLst>
              <a:path w="17125" h="8556" fill="none" extrusionOk="0">
                <a:moveTo>
                  <a:pt x="0" y="8556"/>
                </a:moveTo>
                <a:cubicBezTo>
                  <a:pt x="0" y="3832"/>
                  <a:pt x="3831" y="1"/>
                  <a:pt x="8569" y="1"/>
                </a:cubicBezTo>
                <a:cubicBezTo>
                  <a:pt x="13293" y="1"/>
                  <a:pt x="17124" y="3832"/>
                  <a:pt x="17124" y="8556"/>
                </a:cubicBezTo>
              </a:path>
            </a:pathLst>
          </a:custGeom>
          <a:solidFill>
            <a:srgbClr val="159FED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5" name="Google Shape;115;p15"/>
          <p:cNvSpPr/>
          <p:nvPr/>
        </p:nvSpPr>
        <p:spPr>
          <a:xfrm>
            <a:off x="2100340" y="2942694"/>
            <a:ext cx="80" cy="72000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solidFill>
            <a:srgbClr val="159FED"/>
          </a:solidFill>
          <a:ln w="4675" cap="flat" cmpd="sng">
            <a:solidFill>
              <a:srgbClr val="6999D1"/>
            </a:solidFill>
            <a:prstDash val="solid"/>
            <a:miter lim="1440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6" name="Google Shape;116;p15"/>
          <p:cNvSpPr/>
          <p:nvPr/>
        </p:nvSpPr>
        <p:spPr>
          <a:xfrm>
            <a:off x="3221212" y="2970243"/>
            <a:ext cx="1077762" cy="538921"/>
          </a:xfrm>
          <a:custGeom>
            <a:avLst/>
            <a:gdLst/>
            <a:ahLst/>
            <a:cxnLst/>
            <a:rect l="l" t="t" r="r" b="b"/>
            <a:pathLst>
              <a:path w="13395" h="6698" extrusionOk="0">
                <a:moveTo>
                  <a:pt x="1" y="1"/>
                </a:moveTo>
                <a:cubicBezTo>
                  <a:pt x="1" y="3702"/>
                  <a:pt x="2996" y="6698"/>
                  <a:pt x="6698" y="6698"/>
                </a:cubicBezTo>
                <a:cubicBezTo>
                  <a:pt x="10399" y="6698"/>
                  <a:pt x="13395" y="3702"/>
                  <a:pt x="13395" y="1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solidFill>
              <a:srgbClr val="8292E8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7" name="Google Shape;117;p15"/>
          <p:cNvSpPr/>
          <p:nvPr/>
        </p:nvSpPr>
        <p:spPr>
          <a:xfrm>
            <a:off x="3081053" y="2969504"/>
            <a:ext cx="1377878" cy="689542"/>
          </a:xfrm>
          <a:custGeom>
            <a:avLst/>
            <a:gdLst/>
            <a:ahLst/>
            <a:cxnLst/>
            <a:rect l="l" t="t" r="r" b="b"/>
            <a:pathLst>
              <a:path w="17125" h="8570" fill="none" extrusionOk="0">
                <a:moveTo>
                  <a:pt x="17124" y="0"/>
                </a:moveTo>
                <a:cubicBezTo>
                  <a:pt x="17124" y="4739"/>
                  <a:pt x="13279" y="8570"/>
                  <a:pt x="8555" y="8570"/>
                </a:cubicBezTo>
                <a:cubicBezTo>
                  <a:pt x="3831" y="8570"/>
                  <a:pt x="0" y="4739"/>
                  <a:pt x="0" y="0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8" name="Google Shape;118;p15"/>
          <p:cNvSpPr/>
          <p:nvPr/>
        </p:nvSpPr>
        <p:spPr>
          <a:xfrm>
            <a:off x="4878401" y="2420889"/>
            <a:ext cx="1077762" cy="538921"/>
          </a:xfrm>
          <a:custGeom>
            <a:avLst/>
            <a:gdLst/>
            <a:ahLst/>
            <a:cxnLst/>
            <a:rect l="l" t="t" r="r" b="b"/>
            <a:pathLst>
              <a:path w="13395" h="6698" extrusionOk="0">
                <a:moveTo>
                  <a:pt x="6698" y="1"/>
                </a:moveTo>
                <a:cubicBezTo>
                  <a:pt x="2996" y="1"/>
                  <a:pt x="1" y="2996"/>
                  <a:pt x="1" y="6698"/>
                </a:cubicBezTo>
                <a:lnTo>
                  <a:pt x="13395" y="6698"/>
                </a:lnTo>
                <a:cubicBezTo>
                  <a:pt x="13395" y="2996"/>
                  <a:pt x="10399" y="1"/>
                  <a:pt x="6698" y="1"/>
                </a:cubicBezTo>
                <a:close/>
              </a:path>
            </a:pathLst>
          </a:custGeom>
          <a:solidFill>
            <a:srgbClr val="1F2B6C"/>
          </a:solidFill>
          <a:ln>
            <a:solidFill>
              <a:srgbClr val="1F2B6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9" name="Google Shape;119;p15"/>
          <p:cNvSpPr/>
          <p:nvPr/>
        </p:nvSpPr>
        <p:spPr>
          <a:xfrm>
            <a:off x="4727783" y="2272984"/>
            <a:ext cx="1377878" cy="688416"/>
          </a:xfrm>
          <a:custGeom>
            <a:avLst/>
            <a:gdLst/>
            <a:ahLst/>
            <a:cxnLst/>
            <a:rect l="l" t="t" r="r" b="b"/>
            <a:pathLst>
              <a:path w="17125" h="8556" fill="none" extrusionOk="0">
                <a:moveTo>
                  <a:pt x="1" y="8556"/>
                </a:moveTo>
                <a:cubicBezTo>
                  <a:pt x="1" y="3832"/>
                  <a:pt x="3832" y="1"/>
                  <a:pt x="8570" y="1"/>
                </a:cubicBezTo>
                <a:cubicBezTo>
                  <a:pt x="13294" y="1"/>
                  <a:pt x="17125" y="3832"/>
                  <a:pt x="17125" y="8556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0" name="Google Shape;120;p15"/>
          <p:cNvSpPr/>
          <p:nvPr/>
        </p:nvSpPr>
        <p:spPr>
          <a:xfrm>
            <a:off x="6511893" y="2968983"/>
            <a:ext cx="1077762" cy="538921"/>
          </a:xfrm>
          <a:custGeom>
            <a:avLst/>
            <a:gdLst/>
            <a:ahLst/>
            <a:cxnLst/>
            <a:rect l="l" t="t" r="r" b="b"/>
            <a:pathLst>
              <a:path w="13395" h="6698" extrusionOk="0">
                <a:moveTo>
                  <a:pt x="0" y="1"/>
                </a:moveTo>
                <a:cubicBezTo>
                  <a:pt x="0" y="3702"/>
                  <a:pt x="2996" y="6698"/>
                  <a:pt x="6697" y="6698"/>
                </a:cubicBezTo>
                <a:cubicBezTo>
                  <a:pt x="10399" y="6698"/>
                  <a:pt x="13394" y="3702"/>
                  <a:pt x="13394" y="1"/>
                </a:cubicBezTo>
                <a:close/>
              </a:path>
            </a:pathLst>
          </a:custGeom>
          <a:solidFill>
            <a:srgbClr val="73E1CD"/>
          </a:solidFill>
          <a:ln>
            <a:solidFill>
              <a:srgbClr val="73E1C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1" name="Google Shape;121;p15"/>
          <p:cNvSpPr/>
          <p:nvPr/>
        </p:nvSpPr>
        <p:spPr>
          <a:xfrm>
            <a:off x="6371654" y="2973006"/>
            <a:ext cx="1377878" cy="689542"/>
          </a:xfrm>
          <a:custGeom>
            <a:avLst/>
            <a:gdLst/>
            <a:ahLst/>
            <a:cxnLst/>
            <a:rect l="l" t="t" r="r" b="b"/>
            <a:pathLst>
              <a:path w="17125" h="8570" fill="none" extrusionOk="0">
                <a:moveTo>
                  <a:pt x="17125" y="0"/>
                </a:moveTo>
                <a:cubicBezTo>
                  <a:pt x="17125" y="4739"/>
                  <a:pt x="13294" y="8570"/>
                  <a:pt x="8555" y="8570"/>
                </a:cubicBezTo>
                <a:cubicBezTo>
                  <a:pt x="3832" y="8570"/>
                  <a:pt x="1" y="4739"/>
                  <a:pt x="1" y="0"/>
                </a:cubicBezTo>
              </a:path>
            </a:pathLst>
          </a:custGeom>
          <a:solidFill>
            <a:srgbClr val="73E1CD"/>
          </a:solidFill>
          <a:ln>
            <a:solidFill>
              <a:srgbClr val="73E1CD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2661367" y="1127669"/>
            <a:ext cx="2191875" cy="1033500"/>
            <a:chOff x="1033912" y="1243925"/>
            <a:chExt cx="2191875" cy="1033500"/>
          </a:xfrm>
        </p:grpSpPr>
        <p:sp>
          <p:nvSpPr>
            <p:cNvPr id="123" name="Google Shape;123;p15"/>
            <p:cNvSpPr txBox="1"/>
            <p:nvPr/>
          </p:nvSpPr>
          <p:spPr>
            <a:xfrm>
              <a:off x="1033987" y="1243925"/>
              <a:ext cx="2191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"/>
                  <a:ea typeface="Fira Sans"/>
                  <a:cs typeface="Fira Sans"/>
                  <a:sym typeface="Fira Sans"/>
                </a:rPr>
                <a:t>Informazioni sui Dottori</a:t>
              </a:r>
              <a:endParaRPr sz="12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033912" y="1503125"/>
              <a:ext cx="21918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50" dirty="0">
                  <a:latin typeface="Fira Sans"/>
                  <a:ea typeface="Fira Sans"/>
                  <a:cs typeface="Fira Sans"/>
                  <a:sym typeface="Fira Sans"/>
                </a:rPr>
                <a:t>Il paziente chiede informazioni relative ai dottori di una struttura e ottiene tutte le informazioni necessarie.</a:t>
              </a:r>
              <a:endParaRPr sz="105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1012600" y="3670463"/>
            <a:ext cx="2191875" cy="1033500"/>
            <a:chOff x="1033912" y="1243925"/>
            <a:chExt cx="2191875" cy="1033500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1033987" y="1243925"/>
              <a:ext cx="2191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latin typeface="Fira Sans"/>
                  <a:ea typeface="Fira Sans"/>
                  <a:cs typeface="Fira Sans"/>
                  <a:sym typeface="Fira Sans"/>
                </a:rPr>
                <a:t>Informazioni sulle Strutture</a:t>
              </a: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1033912" y="1503125"/>
              <a:ext cx="21918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Fira Sans"/>
                  <a:ea typeface="Fira Sans"/>
                  <a:cs typeface="Fira Sans"/>
                  <a:sym typeface="Fira Sans"/>
                </a:rPr>
                <a:t>Il paziente chiede informazioni di una specifica struttura e ottiene tutte le informazioni necessarie.</a:t>
              </a:r>
              <a:endParaRPr sz="105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5892287" y="1132469"/>
            <a:ext cx="2320841" cy="1033500"/>
            <a:chOff x="1033911" y="1243925"/>
            <a:chExt cx="2320841" cy="1033500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1033987" y="1243925"/>
              <a:ext cx="2191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"/>
                  <a:ea typeface="Fira Sans"/>
                  <a:cs typeface="Fira Sans"/>
                  <a:sym typeface="Fira Sans"/>
                </a:rPr>
                <a:t>Area Admin</a:t>
              </a:r>
              <a:endParaRPr sz="12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033911" y="1503125"/>
              <a:ext cx="2320841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Fira Sans"/>
                  <a:ea typeface="Fira Sans"/>
                  <a:cs typeface="Fira Sans"/>
                  <a:sym typeface="Fira Sans"/>
                </a:rPr>
                <a:t>L’amministratore della struttura, dopo essersi autenticato, può visualizzare le prenotazioni dei pazienti e annullare eventuali visite.</a:t>
              </a:r>
              <a:endParaRPr sz="105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1418238" y="2395100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9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079683" y="2914187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9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332836" y="2912927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9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4724511" y="2395022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9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7" name="Google Shape;480;p38">
            <a:extLst>
              <a:ext uri="{FF2B5EF4-FFF2-40B4-BE49-F238E27FC236}">
                <a16:creationId xmlns:a16="http://schemas.microsoft.com/office/drawing/2014/main" id="{065FF2E0-5FE8-4298-A14D-28279490C1B9}"/>
              </a:ext>
            </a:extLst>
          </p:cNvPr>
          <p:cNvCxnSpPr/>
          <p:nvPr/>
        </p:nvCxnSpPr>
        <p:spPr>
          <a:xfrm>
            <a:off x="7050" y="2962800"/>
            <a:ext cx="9137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" name="Titolo 3">
            <a:extLst>
              <a:ext uri="{FF2B5EF4-FFF2-40B4-BE49-F238E27FC236}">
                <a16:creationId xmlns:a16="http://schemas.microsoft.com/office/drawing/2014/main" id="{D358346B-A03E-4AB3-A500-8BB1EDD21778}"/>
              </a:ext>
            </a:extLst>
          </p:cNvPr>
          <p:cNvSpPr txBox="1">
            <a:spLocks/>
          </p:cNvSpPr>
          <p:nvPr/>
        </p:nvSpPr>
        <p:spPr>
          <a:xfrm>
            <a:off x="713100" y="416450"/>
            <a:ext cx="7717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Montserrat"/>
                <a:sym typeface="Montserrat"/>
              </a:rPr>
              <a:t>FEATURES</a:t>
            </a:r>
            <a:endParaRPr lang="it-IT" sz="2600" dirty="0">
              <a:solidFill>
                <a:srgbClr val="407BFF"/>
              </a:solidFill>
              <a:latin typeface="Montserrat" panose="02000505000000020004" pitchFamily="2" charset="0"/>
            </a:endParaRPr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BF69ADA-E80A-4D0E-A0C5-F34B3BAC4C13}"/>
              </a:ext>
            </a:extLst>
          </p:cNvPr>
          <p:cNvGrpSpPr/>
          <p:nvPr/>
        </p:nvGrpSpPr>
        <p:grpSpPr>
          <a:xfrm>
            <a:off x="6815925" y="3804327"/>
            <a:ext cx="489336" cy="547719"/>
            <a:chOff x="3986941" y="1541604"/>
            <a:chExt cx="318873" cy="366471"/>
          </a:xfrm>
          <a:solidFill>
            <a:srgbClr val="73E1CD"/>
          </a:solidFill>
        </p:grpSpPr>
        <p:sp>
          <p:nvSpPr>
            <p:cNvPr id="69" name="Google Shape;11644;p67">
              <a:extLst>
                <a:ext uri="{FF2B5EF4-FFF2-40B4-BE49-F238E27FC236}">
                  <a16:creationId xmlns:a16="http://schemas.microsoft.com/office/drawing/2014/main" id="{410ADDCF-71D2-40E5-917C-AC999439942D}"/>
                </a:ext>
              </a:extLst>
            </p:cNvPr>
            <p:cNvSpPr/>
            <p:nvPr/>
          </p:nvSpPr>
          <p:spPr>
            <a:xfrm>
              <a:off x="3986941" y="1541604"/>
              <a:ext cx="318873" cy="366471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solidFill>
                <a:srgbClr val="73E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1951;p68">
              <a:extLst>
                <a:ext uri="{FF2B5EF4-FFF2-40B4-BE49-F238E27FC236}">
                  <a16:creationId xmlns:a16="http://schemas.microsoft.com/office/drawing/2014/main" id="{9C4E8171-7BF3-487A-BC93-B09DCABA96A5}"/>
                </a:ext>
              </a:extLst>
            </p:cNvPr>
            <p:cNvGrpSpPr/>
            <p:nvPr/>
          </p:nvGrpSpPr>
          <p:grpSpPr>
            <a:xfrm>
              <a:off x="4062415" y="1628470"/>
              <a:ext cx="187752" cy="176081"/>
              <a:chOff x="-32233553" y="2299850"/>
              <a:chExt cx="300900" cy="290275"/>
            </a:xfrm>
            <a:grpFill/>
          </p:grpSpPr>
          <p:sp>
            <p:nvSpPr>
              <p:cNvPr id="71" name="Google Shape;11952;p68">
                <a:extLst>
                  <a:ext uri="{FF2B5EF4-FFF2-40B4-BE49-F238E27FC236}">
                    <a16:creationId xmlns:a16="http://schemas.microsoft.com/office/drawing/2014/main" id="{38DB0EE3-32A9-4C47-B47A-4CD82375D2CF}"/>
                  </a:ext>
                </a:extLst>
              </p:cNvPr>
              <p:cNvSpPr/>
              <p:nvPr/>
            </p:nvSpPr>
            <p:spPr>
              <a:xfrm>
                <a:off x="-32233553" y="2299850"/>
                <a:ext cx="300900" cy="2902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1611" extrusionOk="0">
                    <a:moveTo>
                      <a:pt x="7955" y="654"/>
                    </a:moveTo>
                    <a:cubicBezTo>
                      <a:pt x="8743" y="654"/>
                      <a:pt x="9531" y="946"/>
                      <a:pt x="10114" y="1529"/>
                    </a:cubicBezTo>
                    <a:cubicBezTo>
                      <a:pt x="11311" y="2726"/>
                      <a:pt x="11311" y="4679"/>
                      <a:pt x="10114" y="5876"/>
                    </a:cubicBezTo>
                    <a:cubicBezTo>
                      <a:pt x="9540" y="6450"/>
                      <a:pt x="8752" y="6766"/>
                      <a:pt x="7951" y="6766"/>
                    </a:cubicBezTo>
                    <a:cubicBezTo>
                      <a:pt x="7565" y="6766"/>
                      <a:pt x="7175" y="6692"/>
                      <a:pt x="6806" y="6538"/>
                    </a:cubicBezTo>
                    <a:cubicBezTo>
                      <a:pt x="6759" y="6526"/>
                      <a:pt x="6709" y="6519"/>
                      <a:pt x="6661" y="6519"/>
                    </a:cubicBezTo>
                    <a:cubicBezTo>
                      <a:pt x="6577" y="6519"/>
                      <a:pt x="6499" y="6541"/>
                      <a:pt x="6459" y="6601"/>
                    </a:cubicBezTo>
                    <a:lnTo>
                      <a:pt x="5545" y="7514"/>
                    </a:lnTo>
                    <a:lnTo>
                      <a:pt x="4726" y="7514"/>
                    </a:lnTo>
                    <a:cubicBezTo>
                      <a:pt x="4537" y="7514"/>
                      <a:pt x="4380" y="7672"/>
                      <a:pt x="4380" y="7861"/>
                    </a:cubicBezTo>
                    <a:lnTo>
                      <a:pt x="4380" y="8460"/>
                    </a:lnTo>
                    <a:lnTo>
                      <a:pt x="3907" y="8428"/>
                    </a:lnTo>
                    <a:cubicBezTo>
                      <a:pt x="3813" y="8428"/>
                      <a:pt x="3687" y="8428"/>
                      <a:pt x="3655" y="8491"/>
                    </a:cubicBezTo>
                    <a:cubicBezTo>
                      <a:pt x="3592" y="8554"/>
                      <a:pt x="3529" y="8649"/>
                      <a:pt x="3529" y="8743"/>
                    </a:cubicBezTo>
                    <a:lnTo>
                      <a:pt x="3466" y="9531"/>
                    </a:lnTo>
                    <a:lnTo>
                      <a:pt x="2678" y="9594"/>
                    </a:lnTo>
                    <a:cubicBezTo>
                      <a:pt x="2584" y="9594"/>
                      <a:pt x="2521" y="9657"/>
                      <a:pt x="2426" y="9720"/>
                    </a:cubicBezTo>
                    <a:cubicBezTo>
                      <a:pt x="2395" y="9814"/>
                      <a:pt x="2363" y="9877"/>
                      <a:pt x="2363" y="9972"/>
                    </a:cubicBezTo>
                    <a:lnTo>
                      <a:pt x="2426" y="10665"/>
                    </a:lnTo>
                    <a:lnTo>
                      <a:pt x="2174" y="10949"/>
                    </a:lnTo>
                    <a:lnTo>
                      <a:pt x="694" y="10949"/>
                    </a:lnTo>
                    <a:lnTo>
                      <a:pt x="694" y="9499"/>
                    </a:lnTo>
                    <a:lnTo>
                      <a:pt x="757" y="9499"/>
                    </a:lnTo>
                    <a:lnTo>
                      <a:pt x="5041" y="5215"/>
                    </a:lnTo>
                    <a:cubicBezTo>
                      <a:pt x="5104" y="5120"/>
                      <a:pt x="5167" y="4963"/>
                      <a:pt x="5104" y="4837"/>
                    </a:cubicBezTo>
                    <a:cubicBezTo>
                      <a:pt x="4695" y="3702"/>
                      <a:pt x="4947" y="2411"/>
                      <a:pt x="5797" y="1529"/>
                    </a:cubicBezTo>
                    <a:cubicBezTo>
                      <a:pt x="6380" y="946"/>
                      <a:pt x="7168" y="654"/>
                      <a:pt x="7955" y="654"/>
                    </a:cubicBezTo>
                    <a:close/>
                    <a:moveTo>
                      <a:pt x="7936" y="1"/>
                    </a:moveTo>
                    <a:cubicBezTo>
                      <a:pt x="6971" y="1"/>
                      <a:pt x="6002" y="363"/>
                      <a:pt x="5262" y="1088"/>
                    </a:cubicBezTo>
                    <a:cubicBezTo>
                      <a:pt x="4285" y="2096"/>
                      <a:pt x="3939" y="3576"/>
                      <a:pt x="4380" y="4931"/>
                    </a:cubicBezTo>
                    <a:lnTo>
                      <a:pt x="126" y="9184"/>
                    </a:lnTo>
                    <a:cubicBezTo>
                      <a:pt x="32" y="9247"/>
                      <a:pt x="0" y="9342"/>
                      <a:pt x="0" y="9405"/>
                    </a:cubicBezTo>
                    <a:lnTo>
                      <a:pt x="0" y="11358"/>
                    </a:lnTo>
                    <a:cubicBezTo>
                      <a:pt x="32" y="11453"/>
                      <a:pt x="189" y="11610"/>
                      <a:pt x="379" y="11610"/>
                    </a:cubicBezTo>
                    <a:lnTo>
                      <a:pt x="2332" y="11610"/>
                    </a:lnTo>
                    <a:cubicBezTo>
                      <a:pt x="2395" y="11610"/>
                      <a:pt x="2521" y="11579"/>
                      <a:pt x="2552" y="11516"/>
                    </a:cubicBezTo>
                    <a:lnTo>
                      <a:pt x="3025" y="11043"/>
                    </a:lnTo>
                    <a:cubicBezTo>
                      <a:pt x="3119" y="10949"/>
                      <a:pt x="3151" y="10823"/>
                      <a:pt x="3119" y="10759"/>
                    </a:cubicBezTo>
                    <a:lnTo>
                      <a:pt x="3025" y="10255"/>
                    </a:lnTo>
                    <a:lnTo>
                      <a:pt x="3750" y="10161"/>
                    </a:lnTo>
                    <a:cubicBezTo>
                      <a:pt x="3907" y="10161"/>
                      <a:pt x="4002" y="10003"/>
                      <a:pt x="4065" y="9846"/>
                    </a:cubicBezTo>
                    <a:lnTo>
                      <a:pt x="4128" y="9153"/>
                    </a:lnTo>
                    <a:lnTo>
                      <a:pt x="4663" y="9216"/>
                    </a:lnTo>
                    <a:cubicBezTo>
                      <a:pt x="4726" y="9216"/>
                      <a:pt x="4852" y="9216"/>
                      <a:pt x="4915" y="9153"/>
                    </a:cubicBezTo>
                    <a:cubicBezTo>
                      <a:pt x="5010" y="9058"/>
                      <a:pt x="5041" y="8995"/>
                      <a:pt x="5041" y="8901"/>
                    </a:cubicBezTo>
                    <a:lnTo>
                      <a:pt x="5041" y="8271"/>
                    </a:lnTo>
                    <a:lnTo>
                      <a:pt x="5671" y="8271"/>
                    </a:lnTo>
                    <a:cubicBezTo>
                      <a:pt x="5734" y="8271"/>
                      <a:pt x="5829" y="8239"/>
                      <a:pt x="5892" y="8145"/>
                    </a:cubicBezTo>
                    <a:lnTo>
                      <a:pt x="6774" y="7325"/>
                    </a:lnTo>
                    <a:cubicBezTo>
                      <a:pt x="7153" y="7452"/>
                      <a:pt x="7548" y="7514"/>
                      <a:pt x="7941" y="7514"/>
                    </a:cubicBezTo>
                    <a:cubicBezTo>
                      <a:pt x="8920" y="7514"/>
                      <a:pt x="9889" y="7131"/>
                      <a:pt x="10586" y="6412"/>
                    </a:cubicBezTo>
                    <a:cubicBezTo>
                      <a:pt x="12035" y="4963"/>
                      <a:pt x="12035" y="2568"/>
                      <a:pt x="10586" y="1088"/>
                    </a:cubicBezTo>
                    <a:cubicBezTo>
                      <a:pt x="9862" y="363"/>
                      <a:pt x="8901" y="1"/>
                      <a:pt x="7936" y="1"/>
                    </a:cubicBezTo>
                    <a:close/>
                  </a:path>
                </a:pathLst>
              </a:custGeom>
              <a:grpFill/>
              <a:ln w="19050">
                <a:solidFill>
                  <a:srgbClr val="73E1CD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1953;p68">
                <a:extLst>
                  <a:ext uri="{FF2B5EF4-FFF2-40B4-BE49-F238E27FC236}">
                    <a16:creationId xmlns:a16="http://schemas.microsoft.com/office/drawing/2014/main" id="{CF1DAA1F-EE05-4880-AA2E-7F3CF50A5DB8}"/>
                  </a:ext>
                </a:extLst>
              </p:cNvPr>
              <p:cNvSpPr/>
              <p:nvPr/>
            </p:nvSpPr>
            <p:spPr>
              <a:xfrm>
                <a:off x="-32048175" y="2342775"/>
                <a:ext cx="559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041" extrusionOk="0">
                    <a:moveTo>
                      <a:pt x="1119" y="662"/>
                    </a:moveTo>
                    <a:cubicBezTo>
                      <a:pt x="1206" y="662"/>
                      <a:pt x="1292" y="694"/>
                      <a:pt x="1355" y="757"/>
                    </a:cubicBezTo>
                    <a:cubicBezTo>
                      <a:pt x="1481" y="883"/>
                      <a:pt x="1481" y="1135"/>
                      <a:pt x="1355" y="1229"/>
                    </a:cubicBezTo>
                    <a:cubicBezTo>
                      <a:pt x="1292" y="1292"/>
                      <a:pt x="1206" y="1324"/>
                      <a:pt x="1119" y="1324"/>
                    </a:cubicBezTo>
                    <a:cubicBezTo>
                      <a:pt x="1032" y="1324"/>
                      <a:pt x="946" y="1292"/>
                      <a:pt x="883" y="1229"/>
                    </a:cubicBezTo>
                    <a:cubicBezTo>
                      <a:pt x="725" y="1135"/>
                      <a:pt x="725" y="914"/>
                      <a:pt x="883" y="757"/>
                    </a:cubicBezTo>
                    <a:cubicBezTo>
                      <a:pt x="946" y="694"/>
                      <a:pt x="1032" y="662"/>
                      <a:pt x="1119" y="662"/>
                    </a:cubicBezTo>
                    <a:close/>
                    <a:moveTo>
                      <a:pt x="1115" y="1"/>
                    </a:moveTo>
                    <a:cubicBezTo>
                      <a:pt x="851" y="1"/>
                      <a:pt x="584" y="95"/>
                      <a:pt x="379" y="284"/>
                    </a:cubicBezTo>
                    <a:cubicBezTo>
                      <a:pt x="1" y="694"/>
                      <a:pt x="1" y="1355"/>
                      <a:pt x="379" y="1733"/>
                    </a:cubicBezTo>
                    <a:cubicBezTo>
                      <a:pt x="599" y="1938"/>
                      <a:pt x="867" y="2041"/>
                      <a:pt x="1127" y="2041"/>
                    </a:cubicBezTo>
                    <a:cubicBezTo>
                      <a:pt x="1387" y="2041"/>
                      <a:pt x="1639" y="1938"/>
                      <a:pt x="1828" y="1733"/>
                    </a:cubicBezTo>
                    <a:cubicBezTo>
                      <a:pt x="2238" y="1355"/>
                      <a:pt x="2238" y="694"/>
                      <a:pt x="1828" y="284"/>
                    </a:cubicBezTo>
                    <a:cubicBezTo>
                      <a:pt x="1639" y="95"/>
                      <a:pt x="1379" y="1"/>
                      <a:pt x="1115" y="1"/>
                    </a:cubicBezTo>
                    <a:close/>
                  </a:path>
                </a:pathLst>
              </a:custGeom>
              <a:grpFill/>
              <a:ln>
                <a:solidFill>
                  <a:srgbClr val="73E1CD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125;p15">
            <a:extLst>
              <a:ext uri="{FF2B5EF4-FFF2-40B4-BE49-F238E27FC236}">
                <a16:creationId xmlns:a16="http://schemas.microsoft.com/office/drawing/2014/main" id="{0725EF10-DE86-4257-95FE-5C67AD2AC4D7}"/>
              </a:ext>
            </a:extLst>
          </p:cNvPr>
          <p:cNvGrpSpPr/>
          <p:nvPr/>
        </p:nvGrpSpPr>
        <p:grpSpPr>
          <a:xfrm>
            <a:off x="4345986" y="3691773"/>
            <a:ext cx="2191875" cy="1033500"/>
            <a:chOff x="1033912" y="1243925"/>
            <a:chExt cx="2191875" cy="1033500"/>
          </a:xfrm>
        </p:grpSpPr>
        <p:sp>
          <p:nvSpPr>
            <p:cNvPr id="75" name="Google Shape;126;p15">
              <a:extLst>
                <a:ext uri="{FF2B5EF4-FFF2-40B4-BE49-F238E27FC236}">
                  <a16:creationId xmlns:a16="http://schemas.microsoft.com/office/drawing/2014/main" id="{61610929-E770-4184-9F1E-A08E63EECE66}"/>
                </a:ext>
              </a:extLst>
            </p:cNvPr>
            <p:cNvSpPr txBox="1"/>
            <p:nvPr/>
          </p:nvSpPr>
          <p:spPr>
            <a:xfrm>
              <a:off x="1033987" y="1243925"/>
              <a:ext cx="2191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latin typeface="Fira Sans"/>
                  <a:ea typeface="Fira Sans"/>
                  <a:cs typeface="Fira Sans"/>
                  <a:sym typeface="Fira Sans"/>
                </a:rPr>
                <a:t>Prenotazione Visita</a:t>
              </a:r>
            </a:p>
          </p:txBody>
        </p:sp>
        <p:sp>
          <p:nvSpPr>
            <p:cNvPr id="76" name="Google Shape;127;p15">
              <a:extLst>
                <a:ext uri="{FF2B5EF4-FFF2-40B4-BE49-F238E27FC236}">
                  <a16:creationId xmlns:a16="http://schemas.microsoft.com/office/drawing/2014/main" id="{21A9D996-E59F-43CF-A238-BE9A37A745BF}"/>
                </a:ext>
              </a:extLst>
            </p:cNvPr>
            <p:cNvSpPr txBox="1"/>
            <p:nvPr/>
          </p:nvSpPr>
          <p:spPr>
            <a:xfrm>
              <a:off x="1033912" y="1503125"/>
              <a:ext cx="21918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Fira Sans"/>
                  <a:ea typeface="Fira Sans"/>
                  <a:cs typeface="Fira Sans"/>
                  <a:sym typeface="Fira Sans"/>
                </a:rPr>
                <a:t>Dopo essersi informato su struttura e dottore, il paziente può prenotare uno slot orario di una visita specialistica.</a:t>
              </a:r>
              <a:endParaRPr sz="105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7BFF"/>
                </a:solidFill>
              </a:rPr>
              <a:t>ARCHITETTURA </a:t>
            </a:r>
            <a:r>
              <a:rPr lang="en" dirty="0">
                <a:ln>
                  <a:solidFill>
                    <a:srgbClr val="407BFF"/>
                  </a:solidFill>
                </a:ln>
                <a:solidFill>
                  <a:srgbClr val="407BFF"/>
                </a:solidFill>
              </a:rPr>
              <a:t>.</a:t>
            </a:r>
            <a:r>
              <a:rPr lang="en" dirty="0">
                <a:ln w="9525" cmpd="sng">
                  <a:solidFill>
                    <a:srgbClr val="407BFF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  <a:endParaRPr dirty="0">
              <a:ln w="9525" cmpd="sng">
                <a:solidFill>
                  <a:srgbClr val="407BFF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1877A9B-7C22-4E9D-B26E-A8F6DA3ECA2C}"/>
              </a:ext>
            </a:extLst>
          </p:cNvPr>
          <p:cNvGrpSpPr/>
          <p:nvPr/>
        </p:nvGrpSpPr>
        <p:grpSpPr>
          <a:xfrm>
            <a:off x="818265" y="1567517"/>
            <a:ext cx="1022800" cy="2115243"/>
            <a:chOff x="7826450" y="2265047"/>
            <a:chExt cx="610021" cy="1426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Google Shape;3296;p76">
              <a:extLst>
                <a:ext uri="{FF2B5EF4-FFF2-40B4-BE49-F238E27FC236}">
                  <a16:creationId xmlns:a16="http://schemas.microsoft.com/office/drawing/2014/main" id="{EB86E53A-560A-434F-8CB0-5CB528D1EB38}"/>
                </a:ext>
              </a:extLst>
            </p:cNvPr>
            <p:cNvSpPr/>
            <p:nvPr/>
          </p:nvSpPr>
          <p:spPr>
            <a:xfrm>
              <a:off x="7889402" y="3221910"/>
              <a:ext cx="4713" cy="80836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97;p76">
              <a:extLst>
                <a:ext uri="{FF2B5EF4-FFF2-40B4-BE49-F238E27FC236}">
                  <a16:creationId xmlns:a16="http://schemas.microsoft.com/office/drawing/2014/main" id="{CCDBBA52-82DB-4F96-A484-60580A7F6E58}"/>
                </a:ext>
              </a:extLst>
            </p:cNvPr>
            <p:cNvSpPr/>
            <p:nvPr/>
          </p:nvSpPr>
          <p:spPr>
            <a:xfrm>
              <a:off x="8035600" y="3254349"/>
              <a:ext cx="19132" cy="16461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99;p76">
              <a:extLst>
                <a:ext uri="{FF2B5EF4-FFF2-40B4-BE49-F238E27FC236}">
                  <a16:creationId xmlns:a16="http://schemas.microsoft.com/office/drawing/2014/main" id="{46E2EC86-3F52-4C7F-A037-1D865E609E86}"/>
                </a:ext>
              </a:extLst>
            </p:cNvPr>
            <p:cNvSpPr/>
            <p:nvPr/>
          </p:nvSpPr>
          <p:spPr>
            <a:xfrm>
              <a:off x="7879405" y="3345240"/>
              <a:ext cx="19423" cy="16461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3;p76">
              <a:extLst>
                <a:ext uri="{FF2B5EF4-FFF2-40B4-BE49-F238E27FC236}">
                  <a16:creationId xmlns:a16="http://schemas.microsoft.com/office/drawing/2014/main" id="{C4D78FC8-A52E-414F-B6CC-4ACD87A4048D}"/>
                </a:ext>
              </a:extLst>
            </p:cNvPr>
            <p:cNvSpPr/>
            <p:nvPr/>
          </p:nvSpPr>
          <p:spPr>
            <a:xfrm>
              <a:off x="7879105" y="3428186"/>
              <a:ext cx="19132" cy="16461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9;p76">
              <a:extLst>
                <a:ext uri="{FF2B5EF4-FFF2-40B4-BE49-F238E27FC236}">
                  <a16:creationId xmlns:a16="http://schemas.microsoft.com/office/drawing/2014/main" id="{EBADED01-5693-4358-BEFD-2B52E96FF111}"/>
                </a:ext>
              </a:extLst>
            </p:cNvPr>
            <p:cNvSpPr/>
            <p:nvPr/>
          </p:nvSpPr>
          <p:spPr>
            <a:xfrm>
              <a:off x="8092958" y="3144035"/>
              <a:ext cx="2952" cy="60900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0;p76">
              <a:extLst>
                <a:ext uri="{FF2B5EF4-FFF2-40B4-BE49-F238E27FC236}">
                  <a16:creationId xmlns:a16="http://schemas.microsoft.com/office/drawing/2014/main" id="{B94856C5-B52D-4FD7-B8A1-03B1D2D5CC82}"/>
                </a:ext>
              </a:extLst>
            </p:cNvPr>
            <p:cNvSpPr/>
            <p:nvPr/>
          </p:nvSpPr>
          <p:spPr>
            <a:xfrm>
              <a:off x="8102075" y="3144035"/>
              <a:ext cx="2661" cy="60900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83;p76">
              <a:extLst>
                <a:ext uri="{FF2B5EF4-FFF2-40B4-BE49-F238E27FC236}">
                  <a16:creationId xmlns:a16="http://schemas.microsoft.com/office/drawing/2014/main" id="{63B60B34-4FC6-4A20-9000-226F6802D5AE}"/>
                </a:ext>
              </a:extLst>
            </p:cNvPr>
            <p:cNvSpPr/>
            <p:nvPr/>
          </p:nvSpPr>
          <p:spPr>
            <a:xfrm>
              <a:off x="8083252" y="2516314"/>
              <a:ext cx="228863" cy="300815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84;p76">
              <a:extLst>
                <a:ext uri="{FF2B5EF4-FFF2-40B4-BE49-F238E27FC236}">
                  <a16:creationId xmlns:a16="http://schemas.microsoft.com/office/drawing/2014/main" id="{98D75CFB-5F1A-4E68-89D4-538DA465BE0F}"/>
                </a:ext>
              </a:extLst>
            </p:cNvPr>
            <p:cNvSpPr/>
            <p:nvPr/>
          </p:nvSpPr>
          <p:spPr>
            <a:xfrm>
              <a:off x="8263563" y="2677512"/>
              <a:ext cx="34723" cy="33833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85;p76">
              <a:extLst>
                <a:ext uri="{FF2B5EF4-FFF2-40B4-BE49-F238E27FC236}">
                  <a16:creationId xmlns:a16="http://schemas.microsoft.com/office/drawing/2014/main" id="{72790C54-7F59-4460-ABBC-EE300A1312F0}"/>
                </a:ext>
              </a:extLst>
            </p:cNvPr>
            <p:cNvSpPr/>
            <p:nvPr/>
          </p:nvSpPr>
          <p:spPr>
            <a:xfrm>
              <a:off x="8289160" y="2688389"/>
              <a:ext cx="15300" cy="14429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86;p76">
              <a:extLst>
                <a:ext uri="{FF2B5EF4-FFF2-40B4-BE49-F238E27FC236}">
                  <a16:creationId xmlns:a16="http://schemas.microsoft.com/office/drawing/2014/main" id="{E4ECD6BE-3617-4CB5-ACC8-A7B297D0569A}"/>
                </a:ext>
              </a:extLst>
            </p:cNvPr>
            <p:cNvSpPr/>
            <p:nvPr/>
          </p:nvSpPr>
          <p:spPr>
            <a:xfrm>
              <a:off x="8279154" y="2680744"/>
              <a:ext cx="15900" cy="11487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87;p76">
              <a:extLst>
                <a:ext uri="{FF2B5EF4-FFF2-40B4-BE49-F238E27FC236}">
                  <a16:creationId xmlns:a16="http://schemas.microsoft.com/office/drawing/2014/main" id="{4CE39097-6485-4369-A8E7-9BC647B15A3F}"/>
                </a:ext>
              </a:extLst>
            </p:cNvPr>
            <p:cNvSpPr/>
            <p:nvPr/>
          </p:nvSpPr>
          <p:spPr>
            <a:xfrm>
              <a:off x="8267686" y="2669567"/>
              <a:ext cx="16781" cy="12958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88;p76">
              <a:extLst>
                <a:ext uri="{FF2B5EF4-FFF2-40B4-BE49-F238E27FC236}">
                  <a16:creationId xmlns:a16="http://schemas.microsoft.com/office/drawing/2014/main" id="{E2D6E1C6-2D12-4950-AB05-0977771A4B92}"/>
                </a:ext>
              </a:extLst>
            </p:cNvPr>
            <p:cNvSpPr/>
            <p:nvPr/>
          </p:nvSpPr>
          <p:spPr>
            <a:xfrm>
              <a:off x="8187092" y="2716048"/>
              <a:ext cx="30010" cy="28839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89;p76">
              <a:extLst>
                <a:ext uri="{FF2B5EF4-FFF2-40B4-BE49-F238E27FC236}">
                  <a16:creationId xmlns:a16="http://schemas.microsoft.com/office/drawing/2014/main" id="{3B51E3F5-0D42-4584-B5DD-9CBBEC7BC73C}"/>
                </a:ext>
              </a:extLst>
            </p:cNvPr>
            <p:cNvSpPr/>
            <p:nvPr/>
          </p:nvSpPr>
          <p:spPr>
            <a:xfrm>
              <a:off x="8182969" y="2705160"/>
              <a:ext cx="23836" cy="25026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90;p76">
              <a:extLst>
                <a:ext uri="{FF2B5EF4-FFF2-40B4-BE49-F238E27FC236}">
                  <a16:creationId xmlns:a16="http://schemas.microsoft.com/office/drawing/2014/main" id="{4A508B38-7424-4206-A62E-2591856CB89E}"/>
                </a:ext>
              </a:extLst>
            </p:cNvPr>
            <p:cNvSpPr/>
            <p:nvPr/>
          </p:nvSpPr>
          <p:spPr>
            <a:xfrm>
              <a:off x="7882637" y="2464713"/>
              <a:ext cx="211511" cy="89265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1;p76">
              <a:extLst>
                <a:ext uri="{FF2B5EF4-FFF2-40B4-BE49-F238E27FC236}">
                  <a16:creationId xmlns:a16="http://schemas.microsoft.com/office/drawing/2014/main" id="{966CF431-72BC-462C-838C-98261E6FD55A}"/>
                </a:ext>
              </a:extLst>
            </p:cNvPr>
            <p:cNvSpPr/>
            <p:nvPr/>
          </p:nvSpPr>
          <p:spPr>
            <a:xfrm>
              <a:off x="8054723" y="3573203"/>
              <a:ext cx="138843" cy="110614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92;p76">
              <a:extLst>
                <a:ext uri="{FF2B5EF4-FFF2-40B4-BE49-F238E27FC236}">
                  <a16:creationId xmlns:a16="http://schemas.microsoft.com/office/drawing/2014/main" id="{28B95173-326C-4A09-B1AC-1FFBD8D71586}"/>
                </a:ext>
              </a:extLst>
            </p:cNvPr>
            <p:cNvSpPr/>
            <p:nvPr/>
          </p:nvSpPr>
          <p:spPr>
            <a:xfrm>
              <a:off x="8075307" y="3638100"/>
              <a:ext cx="11487" cy="10529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93;p76">
              <a:extLst>
                <a:ext uri="{FF2B5EF4-FFF2-40B4-BE49-F238E27FC236}">
                  <a16:creationId xmlns:a16="http://schemas.microsoft.com/office/drawing/2014/main" id="{D1ABEB1F-4378-4598-B85D-DB3A4C0F7206}"/>
                </a:ext>
              </a:extLst>
            </p:cNvPr>
            <p:cNvSpPr/>
            <p:nvPr/>
          </p:nvSpPr>
          <p:spPr>
            <a:xfrm>
              <a:off x="8057365" y="3667336"/>
              <a:ext cx="136501" cy="16481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94;p76">
              <a:extLst>
                <a:ext uri="{FF2B5EF4-FFF2-40B4-BE49-F238E27FC236}">
                  <a16:creationId xmlns:a16="http://schemas.microsoft.com/office/drawing/2014/main" id="{133BECF8-1D2C-4209-B275-6D8342CA5854}"/>
                </a:ext>
              </a:extLst>
            </p:cNvPr>
            <p:cNvSpPr/>
            <p:nvPr/>
          </p:nvSpPr>
          <p:spPr>
            <a:xfrm>
              <a:off x="8111201" y="3642126"/>
              <a:ext cx="12948" cy="8748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97;p76">
              <a:extLst>
                <a:ext uri="{FF2B5EF4-FFF2-40B4-BE49-F238E27FC236}">
                  <a16:creationId xmlns:a16="http://schemas.microsoft.com/office/drawing/2014/main" id="{4205C895-310A-44FA-BEED-D03B7080E8C1}"/>
                </a:ext>
              </a:extLst>
            </p:cNvPr>
            <p:cNvSpPr/>
            <p:nvPr/>
          </p:nvSpPr>
          <p:spPr>
            <a:xfrm>
              <a:off x="8107959" y="3624358"/>
              <a:ext cx="14990" cy="3416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98;p76">
              <a:extLst>
                <a:ext uri="{FF2B5EF4-FFF2-40B4-BE49-F238E27FC236}">
                  <a16:creationId xmlns:a16="http://schemas.microsoft.com/office/drawing/2014/main" id="{AC712164-2341-4C86-B91B-69A28DEBC566}"/>
                </a:ext>
              </a:extLst>
            </p:cNvPr>
            <p:cNvSpPr/>
            <p:nvPr/>
          </p:nvSpPr>
          <p:spPr>
            <a:xfrm>
              <a:off x="8101484" y="3601442"/>
              <a:ext cx="21194" cy="11632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99;p76">
              <a:extLst>
                <a:ext uri="{FF2B5EF4-FFF2-40B4-BE49-F238E27FC236}">
                  <a16:creationId xmlns:a16="http://schemas.microsoft.com/office/drawing/2014/main" id="{020DE39E-CE4E-4B79-81CB-30931527C139}"/>
                </a:ext>
              </a:extLst>
            </p:cNvPr>
            <p:cNvSpPr/>
            <p:nvPr/>
          </p:nvSpPr>
          <p:spPr>
            <a:xfrm>
              <a:off x="8119436" y="3591445"/>
              <a:ext cx="10887" cy="22074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00;p76">
              <a:extLst>
                <a:ext uri="{FF2B5EF4-FFF2-40B4-BE49-F238E27FC236}">
                  <a16:creationId xmlns:a16="http://schemas.microsoft.com/office/drawing/2014/main" id="{52D6F96A-6FA1-41CC-BA28-4F95D4169F65}"/>
                </a:ext>
              </a:extLst>
            </p:cNvPr>
            <p:cNvSpPr/>
            <p:nvPr/>
          </p:nvSpPr>
          <p:spPr>
            <a:xfrm>
              <a:off x="7847924" y="3570851"/>
              <a:ext cx="136791" cy="120611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01;p76">
              <a:extLst>
                <a:ext uri="{FF2B5EF4-FFF2-40B4-BE49-F238E27FC236}">
                  <a16:creationId xmlns:a16="http://schemas.microsoft.com/office/drawing/2014/main" id="{FFDF6D99-C83D-4585-9480-EC2E3E9BF79D}"/>
                </a:ext>
              </a:extLst>
            </p:cNvPr>
            <p:cNvSpPr/>
            <p:nvPr/>
          </p:nvSpPr>
          <p:spPr>
            <a:xfrm>
              <a:off x="7871460" y="3637820"/>
              <a:ext cx="11187" cy="10703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3;p76">
              <a:extLst>
                <a:ext uri="{FF2B5EF4-FFF2-40B4-BE49-F238E27FC236}">
                  <a16:creationId xmlns:a16="http://schemas.microsoft.com/office/drawing/2014/main" id="{F1150E52-CBFC-496D-B128-F13906435B8A}"/>
                </a:ext>
              </a:extLst>
            </p:cNvPr>
            <p:cNvSpPr/>
            <p:nvPr/>
          </p:nvSpPr>
          <p:spPr>
            <a:xfrm>
              <a:off x="7905873" y="3647933"/>
              <a:ext cx="14003" cy="7084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4;p76">
              <a:extLst>
                <a:ext uri="{FF2B5EF4-FFF2-40B4-BE49-F238E27FC236}">
                  <a16:creationId xmlns:a16="http://schemas.microsoft.com/office/drawing/2014/main" id="{26DEC29A-DF7C-450F-9E0E-723540A704DB}"/>
                </a:ext>
              </a:extLst>
            </p:cNvPr>
            <p:cNvSpPr/>
            <p:nvPr/>
          </p:nvSpPr>
          <p:spPr>
            <a:xfrm>
              <a:off x="7922644" y="3656149"/>
              <a:ext cx="10597" cy="9726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06;p76">
              <a:extLst>
                <a:ext uri="{FF2B5EF4-FFF2-40B4-BE49-F238E27FC236}">
                  <a16:creationId xmlns:a16="http://schemas.microsoft.com/office/drawing/2014/main" id="{C79ADC73-92D2-4EA0-943C-71677514DAFD}"/>
                </a:ext>
              </a:extLst>
            </p:cNvPr>
            <p:cNvSpPr/>
            <p:nvPr/>
          </p:nvSpPr>
          <p:spPr>
            <a:xfrm>
              <a:off x="7906483" y="3629361"/>
              <a:ext cx="14700" cy="3436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07;p76">
              <a:extLst>
                <a:ext uri="{FF2B5EF4-FFF2-40B4-BE49-F238E27FC236}">
                  <a16:creationId xmlns:a16="http://schemas.microsoft.com/office/drawing/2014/main" id="{686DB53F-36DF-4862-9AC2-BA51778D7C63}"/>
                </a:ext>
              </a:extLst>
            </p:cNvPr>
            <p:cNvSpPr/>
            <p:nvPr/>
          </p:nvSpPr>
          <p:spPr>
            <a:xfrm>
              <a:off x="7902641" y="3605487"/>
              <a:ext cx="20013" cy="13616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8;p76">
              <a:extLst>
                <a:ext uri="{FF2B5EF4-FFF2-40B4-BE49-F238E27FC236}">
                  <a16:creationId xmlns:a16="http://schemas.microsoft.com/office/drawing/2014/main" id="{9250E4CE-F8D2-4453-B706-46D6074360F2}"/>
                </a:ext>
              </a:extLst>
            </p:cNvPr>
            <p:cNvSpPr/>
            <p:nvPr/>
          </p:nvSpPr>
          <p:spPr>
            <a:xfrm>
              <a:off x="7920293" y="3598800"/>
              <a:ext cx="12358" cy="20894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09;p76">
              <a:extLst>
                <a:ext uri="{FF2B5EF4-FFF2-40B4-BE49-F238E27FC236}">
                  <a16:creationId xmlns:a16="http://schemas.microsoft.com/office/drawing/2014/main" id="{9A8A5536-5C3C-44D0-9418-9D4AF792F6EE}"/>
                </a:ext>
              </a:extLst>
            </p:cNvPr>
            <p:cNvSpPr/>
            <p:nvPr/>
          </p:nvSpPr>
          <p:spPr>
            <a:xfrm>
              <a:off x="7850576" y="2881649"/>
              <a:ext cx="287402" cy="746871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10;p76">
              <a:extLst>
                <a:ext uri="{FF2B5EF4-FFF2-40B4-BE49-F238E27FC236}">
                  <a16:creationId xmlns:a16="http://schemas.microsoft.com/office/drawing/2014/main" id="{4814D883-D1D3-4E68-9DC9-F962DCC7E27A}"/>
                </a:ext>
              </a:extLst>
            </p:cNvPr>
            <p:cNvSpPr/>
            <p:nvPr/>
          </p:nvSpPr>
          <p:spPr>
            <a:xfrm>
              <a:off x="7935293" y="2288815"/>
              <a:ext cx="133259" cy="254567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11;p76">
              <a:extLst>
                <a:ext uri="{FF2B5EF4-FFF2-40B4-BE49-F238E27FC236}">
                  <a16:creationId xmlns:a16="http://schemas.microsoft.com/office/drawing/2014/main" id="{5E7B9557-F91C-4D73-B6DD-77E8DAB72434}"/>
                </a:ext>
              </a:extLst>
            </p:cNvPr>
            <p:cNvSpPr/>
            <p:nvPr/>
          </p:nvSpPr>
          <p:spPr>
            <a:xfrm>
              <a:off x="7989709" y="2454833"/>
              <a:ext cx="44429" cy="21484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12;p76">
              <a:extLst>
                <a:ext uri="{FF2B5EF4-FFF2-40B4-BE49-F238E27FC236}">
                  <a16:creationId xmlns:a16="http://schemas.microsoft.com/office/drawing/2014/main" id="{D67AAE86-8A41-4AB2-B592-322A2426EF8B}"/>
                </a:ext>
              </a:extLst>
            </p:cNvPr>
            <p:cNvSpPr/>
            <p:nvPr/>
          </p:nvSpPr>
          <p:spPr>
            <a:xfrm>
              <a:off x="8044426" y="2368354"/>
              <a:ext cx="10007" cy="945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13;p76">
              <a:extLst>
                <a:ext uri="{FF2B5EF4-FFF2-40B4-BE49-F238E27FC236}">
                  <a16:creationId xmlns:a16="http://schemas.microsoft.com/office/drawing/2014/main" id="{EEFFC9B9-1FBE-403C-B086-430D58334520}"/>
                </a:ext>
              </a:extLst>
            </p:cNvPr>
            <p:cNvSpPr/>
            <p:nvPr/>
          </p:nvSpPr>
          <p:spPr>
            <a:xfrm>
              <a:off x="8037071" y="2358938"/>
              <a:ext cx="19713" cy="5100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14;p76">
              <a:extLst>
                <a:ext uri="{FF2B5EF4-FFF2-40B4-BE49-F238E27FC236}">
                  <a16:creationId xmlns:a16="http://schemas.microsoft.com/office/drawing/2014/main" id="{FB645914-A2B5-4E47-9204-8FE07B98D1FD}"/>
                </a:ext>
              </a:extLst>
            </p:cNvPr>
            <p:cNvSpPr/>
            <p:nvPr/>
          </p:nvSpPr>
          <p:spPr>
            <a:xfrm>
              <a:off x="7995593" y="2369206"/>
              <a:ext cx="9716" cy="9184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15;p76">
              <a:extLst>
                <a:ext uri="{FF2B5EF4-FFF2-40B4-BE49-F238E27FC236}">
                  <a16:creationId xmlns:a16="http://schemas.microsoft.com/office/drawing/2014/main" id="{035D6577-7AF1-496B-983F-DFD41B2997C4}"/>
                </a:ext>
              </a:extLst>
            </p:cNvPr>
            <p:cNvSpPr/>
            <p:nvPr/>
          </p:nvSpPr>
          <p:spPr>
            <a:xfrm>
              <a:off x="7985596" y="2359829"/>
              <a:ext cx="20003" cy="5381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16;p76">
              <a:extLst>
                <a:ext uri="{FF2B5EF4-FFF2-40B4-BE49-F238E27FC236}">
                  <a16:creationId xmlns:a16="http://schemas.microsoft.com/office/drawing/2014/main" id="{BEA2D892-F0B7-4B79-B3DE-52AC184A7AAD}"/>
                </a:ext>
              </a:extLst>
            </p:cNvPr>
            <p:cNvSpPr/>
            <p:nvPr/>
          </p:nvSpPr>
          <p:spPr>
            <a:xfrm>
              <a:off x="8021771" y="2360109"/>
              <a:ext cx="15900" cy="43771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17;p76">
              <a:extLst>
                <a:ext uri="{FF2B5EF4-FFF2-40B4-BE49-F238E27FC236}">
                  <a16:creationId xmlns:a16="http://schemas.microsoft.com/office/drawing/2014/main" id="{F62FDC60-2A7D-430D-9F07-9A9970C578F5}"/>
                </a:ext>
              </a:extLst>
            </p:cNvPr>
            <p:cNvSpPr/>
            <p:nvPr/>
          </p:nvSpPr>
          <p:spPr>
            <a:xfrm>
              <a:off x="8007651" y="2407481"/>
              <a:ext cx="17952" cy="15010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18;p76">
              <a:extLst>
                <a:ext uri="{FF2B5EF4-FFF2-40B4-BE49-F238E27FC236}">
                  <a16:creationId xmlns:a16="http://schemas.microsoft.com/office/drawing/2014/main" id="{98FCD0AE-3B99-4F86-88A8-2068C6E0BDD1}"/>
                </a:ext>
              </a:extLst>
            </p:cNvPr>
            <p:cNvSpPr/>
            <p:nvPr/>
          </p:nvSpPr>
          <p:spPr>
            <a:xfrm>
              <a:off x="7982354" y="2340599"/>
              <a:ext cx="24426" cy="6977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19;p76">
              <a:extLst>
                <a:ext uri="{FF2B5EF4-FFF2-40B4-BE49-F238E27FC236}">
                  <a16:creationId xmlns:a16="http://schemas.microsoft.com/office/drawing/2014/main" id="{798B06FC-059A-49F6-A5A8-938A3C0CA1BD}"/>
                </a:ext>
              </a:extLst>
            </p:cNvPr>
            <p:cNvSpPr/>
            <p:nvPr/>
          </p:nvSpPr>
          <p:spPr>
            <a:xfrm>
              <a:off x="8036771" y="2343570"/>
              <a:ext cx="18252" cy="5903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20;p76">
              <a:extLst>
                <a:ext uri="{FF2B5EF4-FFF2-40B4-BE49-F238E27FC236}">
                  <a16:creationId xmlns:a16="http://schemas.microsoft.com/office/drawing/2014/main" id="{B3C62805-D496-461C-87D5-890A78345753}"/>
                </a:ext>
              </a:extLst>
            </p:cNvPr>
            <p:cNvSpPr/>
            <p:nvPr/>
          </p:nvSpPr>
          <p:spPr>
            <a:xfrm>
              <a:off x="7914109" y="2265047"/>
              <a:ext cx="179837" cy="13204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21;p76">
              <a:extLst>
                <a:ext uri="{FF2B5EF4-FFF2-40B4-BE49-F238E27FC236}">
                  <a16:creationId xmlns:a16="http://schemas.microsoft.com/office/drawing/2014/main" id="{84CF42D6-0C4E-443C-8E5E-F4884B954A4F}"/>
                </a:ext>
              </a:extLst>
            </p:cNvPr>
            <p:cNvSpPr/>
            <p:nvPr/>
          </p:nvSpPr>
          <p:spPr>
            <a:xfrm>
              <a:off x="7967064" y="2276350"/>
              <a:ext cx="49423" cy="22645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22;p76">
              <a:extLst>
                <a:ext uri="{FF2B5EF4-FFF2-40B4-BE49-F238E27FC236}">
                  <a16:creationId xmlns:a16="http://schemas.microsoft.com/office/drawing/2014/main" id="{4166C9CC-5AA8-4AD6-AEF2-0246CAE09195}"/>
                </a:ext>
              </a:extLst>
            </p:cNvPr>
            <p:cNvSpPr/>
            <p:nvPr/>
          </p:nvSpPr>
          <p:spPr>
            <a:xfrm>
              <a:off x="7939406" y="2274105"/>
              <a:ext cx="35013" cy="47787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23;p76">
              <a:extLst>
                <a:ext uri="{FF2B5EF4-FFF2-40B4-BE49-F238E27FC236}">
                  <a16:creationId xmlns:a16="http://schemas.microsoft.com/office/drawing/2014/main" id="{BC611A8F-99AE-4739-A7AA-CD43D0A3DC20}"/>
                </a:ext>
              </a:extLst>
            </p:cNvPr>
            <p:cNvSpPr/>
            <p:nvPr/>
          </p:nvSpPr>
          <p:spPr>
            <a:xfrm>
              <a:off x="7924405" y="2310996"/>
              <a:ext cx="13539" cy="14507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24;p76">
              <a:extLst>
                <a:ext uri="{FF2B5EF4-FFF2-40B4-BE49-F238E27FC236}">
                  <a16:creationId xmlns:a16="http://schemas.microsoft.com/office/drawing/2014/main" id="{E2CB166F-5F74-4C5E-B28A-D922DEDE7DC8}"/>
                </a:ext>
              </a:extLst>
            </p:cNvPr>
            <p:cNvSpPr/>
            <p:nvPr/>
          </p:nvSpPr>
          <p:spPr>
            <a:xfrm>
              <a:off x="8018829" y="2287731"/>
              <a:ext cx="51784" cy="2356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25;p76">
              <a:extLst>
                <a:ext uri="{FF2B5EF4-FFF2-40B4-BE49-F238E27FC236}">
                  <a16:creationId xmlns:a16="http://schemas.microsoft.com/office/drawing/2014/main" id="{E6AACA95-36A0-4A69-83A7-86BE62FB910F}"/>
                </a:ext>
              </a:extLst>
            </p:cNvPr>
            <p:cNvSpPr/>
            <p:nvPr/>
          </p:nvSpPr>
          <p:spPr>
            <a:xfrm>
              <a:off x="7926796" y="2371625"/>
              <a:ext cx="24387" cy="35594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26;p76">
              <a:extLst>
                <a:ext uri="{FF2B5EF4-FFF2-40B4-BE49-F238E27FC236}">
                  <a16:creationId xmlns:a16="http://schemas.microsoft.com/office/drawing/2014/main" id="{81DE6FFA-7708-4072-90A0-1DD09DF3486A}"/>
                </a:ext>
              </a:extLst>
            </p:cNvPr>
            <p:cNvSpPr/>
            <p:nvPr/>
          </p:nvSpPr>
          <p:spPr>
            <a:xfrm>
              <a:off x="7932941" y="2379116"/>
              <a:ext cx="10887" cy="20245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27;p76">
              <a:extLst>
                <a:ext uri="{FF2B5EF4-FFF2-40B4-BE49-F238E27FC236}">
                  <a16:creationId xmlns:a16="http://schemas.microsoft.com/office/drawing/2014/main" id="{FC44115A-C2B1-4293-874C-CD28C08323EE}"/>
                </a:ext>
              </a:extLst>
            </p:cNvPr>
            <p:cNvSpPr/>
            <p:nvPr/>
          </p:nvSpPr>
          <p:spPr>
            <a:xfrm>
              <a:off x="7865286" y="2517194"/>
              <a:ext cx="278567" cy="384177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28;p76">
              <a:extLst>
                <a:ext uri="{FF2B5EF4-FFF2-40B4-BE49-F238E27FC236}">
                  <a16:creationId xmlns:a16="http://schemas.microsoft.com/office/drawing/2014/main" id="{7C3C509C-318B-4960-9663-C070D756983D}"/>
                </a:ext>
              </a:extLst>
            </p:cNvPr>
            <p:cNvSpPr/>
            <p:nvPr/>
          </p:nvSpPr>
          <p:spPr>
            <a:xfrm>
              <a:off x="7909405" y="2487446"/>
              <a:ext cx="181211" cy="6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29;p76">
              <a:extLst>
                <a:ext uri="{FF2B5EF4-FFF2-40B4-BE49-F238E27FC236}">
                  <a16:creationId xmlns:a16="http://schemas.microsoft.com/office/drawing/2014/main" id="{BCC4032B-08F3-4530-BDA1-AE964A76498B}"/>
                </a:ext>
              </a:extLst>
            </p:cNvPr>
            <p:cNvSpPr/>
            <p:nvPr/>
          </p:nvSpPr>
          <p:spPr>
            <a:xfrm>
              <a:off x="7949702" y="2767222"/>
              <a:ext cx="170324" cy="10473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30;p76">
              <a:extLst>
                <a:ext uri="{FF2B5EF4-FFF2-40B4-BE49-F238E27FC236}">
                  <a16:creationId xmlns:a16="http://schemas.microsoft.com/office/drawing/2014/main" id="{39D5BD03-CC00-4633-8FB3-8400C13F14B1}"/>
                </a:ext>
              </a:extLst>
            </p:cNvPr>
            <p:cNvSpPr/>
            <p:nvPr/>
          </p:nvSpPr>
          <p:spPr>
            <a:xfrm>
              <a:off x="7927938" y="2796932"/>
              <a:ext cx="51194" cy="742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31;p76">
              <a:extLst>
                <a:ext uri="{FF2B5EF4-FFF2-40B4-BE49-F238E27FC236}">
                  <a16:creationId xmlns:a16="http://schemas.microsoft.com/office/drawing/2014/main" id="{FD5DC61E-6762-45FC-BF25-83DA7FB2A142}"/>
                </a:ext>
              </a:extLst>
            </p:cNvPr>
            <p:cNvSpPr/>
            <p:nvPr/>
          </p:nvSpPr>
          <p:spPr>
            <a:xfrm>
              <a:off x="7892644" y="2875252"/>
              <a:ext cx="247386" cy="8797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32;p76">
              <a:extLst>
                <a:ext uri="{FF2B5EF4-FFF2-40B4-BE49-F238E27FC236}">
                  <a16:creationId xmlns:a16="http://schemas.microsoft.com/office/drawing/2014/main" id="{60902E87-3393-44F2-9D38-4D4AF498D228}"/>
                </a:ext>
              </a:extLst>
            </p:cNvPr>
            <p:cNvSpPr/>
            <p:nvPr/>
          </p:nvSpPr>
          <p:spPr>
            <a:xfrm>
              <a:off x="7912938" y="2879888"/>
              <a:ext cx="6774" cy="24126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33;p76">
              <a:extLst>
                <a:ext uri="{FF2B5EF4-FFF2-40B4-BE49-F238E27FC236}">
                  <a16:creationId xmlns:a16="http://schemas.microsoft.com/office/drawing/2014/main" id="{083F898F-BBEA-430A-B567-ED7324340B42}"/>
                </a:ext>
              </a:extLst>
            </p:cNvPr>
            <p:cNvSpPr/>
            <p:nvPr/>
          </p:nvSpPr>
          <p:spPr>
            <a:xfrm>
              <a:off x="7935583" y="2880768"/>
              <a:ext cx="3542" cy="19423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34;p76">
              <a:extLst>
                <a:ext uri="{FF2B5EF4-FFF2-40B4-BE49-F238E27FC236}">
                  <a16:creationId xmlns:a16="http://schemas.microsoft.com/office/drawing/2014/main" id="{EDFB6799-19BF-443B-856F-F22018490142}"/>
                </a:ext>
              </a:extLst>
            </p:cNvPr>
            <p:cNvSpPr/>
            <p:nvPr/>
          </p:nvSpPr>
          <p:spPr>
            <a:xfrm>
              <a:off x="7966474" y="2882239"/>
              <a:ext cx="3242" cy="23836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35;p76">
              <a:extLst>
                <a:ext uri="{FF2B5EF4-FFF2-40B4-BE49-F238E27FC236}">
                  <a16:creationId xmlns:a16="http://schemas.microsoft.com/office/drawing/2014/main" id="{5306B322-D102-40D9-8F6C-C8BAD7D0E82E}"/>
                </a:ext>
              </a:extLst>
            </p:cNvPr>
            <p:cNvSpPr/>
            <p:nvPr/>
          </p:nvSpPr>
          <p:spPr>
            <a:xfrm>
              <a:off x="7991180" y="2883420"/>
              <a:ext cx="3242" cy="20013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36;p76">
              <a:extLst>
                <a:ext uri="{FF2B5EF4-FFF2-40B4-BE49-F238E27FC236}">
                  <a16:creationId xmlns:a16="http://schemas.microsoft.com/office/drawing/2014/main" id="{BF9A6949-863B-4E65-87F1-FCCE2211EF86}"/>
                </a:ext>
              </a:extLst>
            </p:cNvPr>
            <p:cNvSpPr/>
            <p:nvPr/>
          </p:nvSpPr>
          <p:spPr>
            <a:xfrm>
              <a:off x="8023542" y="2884001"/>
              <a:ext cx="2952" cy="20313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37;p76">
              <a:extLst>
                <a:ext uri="{FF2B5EF4-FFF2-40B4-BE49-F238E27FC236}">
                  <a16:creationId xmlns:a16="http://schemas.microsoft.com/office/drawing/2014/main" id="{5F80529E-F37E-4B1C-B3AB-9A029A7D58A1}"/>
                </a:ext>
              </a:extLst>
            </p:cNvPr>
            <p:cNvSpPr/>
            <p:nvPr/>
          </p:nvSpPr>
          <p:spPr>
            <a:xfrm>
              <a:off x="8047068" y="2884001"/>
              <a:ext cx="2661" cy="15900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38;p76">
              <a:extLst>
                <a:ext uri="{FF2B5EF4-FFF2-40B4-BE49-F238E27FC236}">
                  <a16:creationId xmlns:a16="http://schemas.microsoft.com/office/drawing/2014/main" id="{90DDC005-F038-405D-AC91-E63DA5B8B4D4}"/>
                </a:ext>
              </a:extLst>
            </p:cNvPr>
            <p:cNvSpPr/>
            <p:nvPr/>
          </p:nvSpPr>
          <p:spPr>
            <a:xfrm>
              <a:off x="8075307" y="2881359"/>
              <a:ext cx="3252" cy="20603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39;p76">
              <a:extLst>
                <a:ext uri="{FF2B5EF4-FFF2-40B4-BE49-F238E27FC236}">
                  <a16:creationId xmlns:a16="http://schemas.microsoft.com/office/drawing/2014/main" id="{A9A47DF2-2CD0-4ADD-9EFC-8B895AB04CF6}"/>
                </a:ext>
              </a:extLst>
            </p:cNvPr>
            <p:cNvSpPr/>
            <p:nvPr/>
          </p:nvSpPr>
          <p:spPr>
            <a:xfrm>
              <a:off x="8098252" y="2877826"/>
              <a:ext cx="3242" cy="21194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40;p76">
              <a:extLst>
                <a:ext uri="{FF2B5EF4-FFF2-40B4-BE49-F238E27FC236}">
                  <a16:creationId xmlns:a16="http://schemas.microsoft.com/office/drawing/2014/main" id="{932EC077-1620-4636-BCA4-8DA4970C89A8}"/>
                </a:ext>
              </a:extLst>
            </p:cNvPr>
            <p:cNvSpPr/>
            <p:nvPr/>
          </p:nvSpPr>
          <p:spPr>
            <a:xfrm>
              <a:off x="8120317" y="2878126"/>
              <a:ext cx="4123" cy="2294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41;p76">
              <a:extLst>
                <a:ext uri="{FF2B5EF4-FFF2-40B4-BE49-F238E27FC236}">
                  <a16:creationId xmlns:a16="http://schemas.microsoft.com/office/drawing/2014/main" id="{7583F6D5-503E-43B8-96A2-6DE861D25A34}"/>
                </a:ext>
              </a:extLst>
            </p:cNvPr>
            <p:cNvSpPr/>
            <p:nvPr/>
          </p:nvSpPr>
          <p:spPr>
            <a:xfrm>
              <a:off x="7888231" y="2877236"/>
              <a:ext cx="10887" cy="30900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42;p76">
              <a:extLst>
                <a:ext uri="{FF2B5EF4-FFF2-40B4-BE49-F238E27FC236}">
                  <a16:creationId xmlns:a16="http://schemas.microsoft.com/office/drawing/2014/main" id="{ED8017D3-52CC-4034-97CF-9DE3EBD33E25}"/>
                </a:ext>
              </a:extLst>
            </p:cNvPr>
            <p:cNvSpPr/>
            <p:nvPr/>
          </p:nvSpPr>
          <p:spPr>
            <a:xfrm>
              <a:off x="7879695" y="2738403"/>
              <a:ext cx="129437" cy="87591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43;p76">
              <a:extLst>
                <a:ext uri="{FF2B5EF4-FFF2-40B4-BE49-F238E27FC236}">
                  <a16:creationId xmlns:a16="http://schemas.microsoft.com/office/drawing/2014/main" id="{76A269E0-C243-474D-B08C-A69465E5B5E0}"/>
                </a:ext>
              </a:extLst>
            </p:cNvPr>
            <p:cNvSpPr/>
            <p:nvPr/>
          </p:nvSpPr>
          <p:spPr>
            <a:xfrm>
              <a:off x="8108259" y="2596908"/>
              <a:ext cx="30300" cy="214744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44;p76">
              <a:extLst>
                <a:ext uri="{FF2B5EF4-FFF2-40B4-BE49-F238E27FC236}">
                  <a16:creationId xmlns:a16="http://schemas.microsoft.com/office/drawing/2014/main" id="{97E7D18F-3BCD-4DFD-B841-BCAC2DD4862B}"/>
                </a:ext>
              </a:extLst>
            </p:cNvPr>
            <p:cNvSpPr/>
            <p:nvPr/>
          </p:nvSpPr>
          <p:spPr>
            <a:xfrm>
              <a:off x="8034419" y="2583088"/>
              <a:ext cx="149895" cy="86488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45;p76">
              <a:extLst>
                <a:ext uri="{FF2B5EF4-FFF2-40B4-BE49-F238E27FC236}">
                  <a16:creationId xmlns:a16="http://schemas.microsoft.com/office/drawing/2014/main" id="{CEC211A3-8403-4167-A8EE-457B6EC25D83}"/>
                </a:ext>
              </a:extLst>
            </p:cNvPr>
            <p:cNvSpPr/>
            <p:nvPr/>
          </p:nvSpPr>
          <p:spPr>
            <a:xfrm>
              <a:off x="8122959" y="2642799"/>
              <a:ext cx="13548" cy="20013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46;p76">
              <a:extLst>
                <a:ext uri="{FF2B5EF4-FFF2-40B4-BE49-F238E27FC236}">
                  <a16:creationId xmlns:a16="http://schemas.microsoft.com/office/drawing/2014/main" id="{C1D977CF-E3C1-4346-BFAB-3C49FDD385AA}"/>
                </a:ext>
              </a:extLst>
            </p:cNvPr>
            <p:cNvSpPr/>
            <p:nvPr/>
          </p:nvSpPr>
          <p:spPr>
            <a:xfrm>
              <a:off x="8132085" y="2633092"/>
              <a:ext cx="13239" cy="16481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47;p76">
              <a:extLst>
                <a:ext uri="{FF2B5EF4-FFF2-40B4-BE49-F238E27FC236}">
                  <a16:creationId xmlns:a16="http://schemas.microsoft.com/office/drawing/2014/main" id="{3EA4EC93-A87A-446B-BE79-01DC3AB41DD3}"/>
                </a:ext>
              </a:extLst>
            </p:cNvPr>
            <p:cNvSpPr/>
            <p:nvPr/>
          </p:nvSpPr>
          <p:spPr>
            <a:xfrm>
              <a:off x="8142372" y="2623386"/>
              <a:ext cx="8836" cy="1531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48;p76">
              <a:extLst>
                <a:ext uri="{FF2B5EF4-FFF2-40B4-BE49-F238E27FC236}">
                  <a16:creationId xmlns:a16="http://schemas.microsoft.com/office/drawing/2014/main" id="{0F0A8C20-CA42-4CD1-9854-A798DC035FC3}"/>
                </a:ext>
              </a:extLst>
            </p:cNvPr>
            <p:cNvSpPr/>
            <p:nvPr/>
          </p:nvSpPr>
          <p:spPr>
            <a:xfrm>
              <a:off x="7826450" y="2541901"/>
              <a:ext cx="242692" cy="275276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49;p76">
              <a:extLst>
                <a:ext uri="{FF2B5EF4-FFF2-40B4-BE49-F238E27FC236}">
                  <a16:creationId xmlns:a16="http://schemas.microsoft.com/office/drawing/2014/main" id="{C7864BF7-9F8C-48F4-915F-73CACDC369EC}"/>
                </a:ext>
              </a:extLst>
            </p:cNvPr>
            <p:cNvSpPr/>
            <p:nvPr/>
          </p:nvSpPr>
          <p:spPr>
            <a:xfrm>
              <a:off x="7910876" y="2613389"/>
              <a:ext cx="4132" cy="78543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50;p76">
              <a:extLst>
                <a:ext uri="{FF2B5EF4-FFF2-40B4-BE49-F238E27FC236}">
                  <a16:creationId xmlns:a16="http://schemas.microsoft.com/office/drawing/2014/main" id="{10393DFA-3DEA-4DE7-BAE0-3D9657615D57}"/>
                </a:ext>
              </a:extLst>
            </p:cNvPr>
            <p:cNvSpPr/>
            <p:nvPr/>
          </p:nvSpPr>
          <p:spPr>
            <a:xfrm>
              <a:off x="7847344" y="2599850"/>
              <a:ext cx="222679" cy="217976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51;p76">
              <a:extLst>
                <a:ext uri="{FF2B5EF4-FFF2-40B4-BE49-F238E27FC236}">
                  <a16:creationId xmlns:a16="http://schemas.microsoft.com/office/drawing/2014/main" id="{F6904AB8-F233-4C1C-BC24-BEF843E97395}"/>
                </a:ext>
              </a:extLst>
            </p:cNvPr>
            <p:cNvSpPr/>
            <p:nvPr/>
          </p:nvSpPr>
          <p:spPr>
            <a:xfrm>
              <a:off x="7867047" y="2690441"/>
              <a:ext cx="47371" cy="22694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52;p76">
              <a:extLst>
                <a:ext uri="{FF2B5EF4-FFF2-40B4-BE49-F238E27FC236}">
                  <a16:creationId xmlns:a16="http://schemas.microsoft.com/office/drawing/2014/main" id="{BE6A2F9C-78A4-4C38-9077-EF9C5D4B29F2}"/>
                </a:ext>
              </a:extLst>
            </p:cNvPr>
            <p:cNvSpPr/>
            <p:nvPr/>
          </p:nvSpPr>
          <p:spPr>
            <a:xfrm>
              <a:off x="8022361" y="2617502"/>
              <a:ext cx="29129" cy="67375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53;p76">
              <a:extLst>
                <a:ext uri="{FF2B5EF4-FFF2-40B4-BE49-F238E27FC236}">
                  <a16:creationId xmlns:a16="http://schemas.microsoft.com/office/drawing/2014/main" id="{1C8C2DAE-A910-4788-A9AB-26D9F3FEDF33}"/>
                </a:ext>
              </a:extLst>
            </p:cNvPr>
            <p:cNvSpPr/>
            <p:nvPr/>
          </p:nvSpPr>
          <p:spPr>
            <a:xfrm>
              <a:off x="8044716" y="2650744"/>
              <a:ext cx="20303" cy="156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54;p76">
              <a:extLst>
                <a:ext uri="{FF2B5EF4-FFF2-40B4-BE49-F238E27FC236}">
                  <a16:creationId xmlns:a16="http://schemas.microsoft.com/office/drawing/2014/main" id="{EA62FA1E-8BFF-4063-ABDE-AF8C86FEFEC4}"/>
                </a:ext>
              </a:extLst>
            </p:cNvPr>
            <p:cNvSpPr/>
            <p:nvPr/>
          </p:nvSpPr>
          <p:spPr>
            <a:xfrm>
              <a:off x="8036771" y="2633682"/>
              <a:ext cx="21784" cy="15010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55;p76">
              <a:extLst>
                <a:ext uri="{FF2B5EF4-FFF2-40B4-BE49-F238E27FC236}">
                  <a16:creationId xmlns:a16="http://schemas.microsoft.com/office/drawing/2014/main" id="{D230717C-F3D8-4C85-BB4A-ADC52C12E4C8}"/>
                </a:ext>
              </a:extLst>
            </p:cNvPr>
            <p:cNvSpPr/>
            <p:nvPr/>
          </p:nvSpPr>
          <p:spPr>
            <a:xfrm>
              <a:off x="8028835" y="2614860"/>
              <a:ext cx="23836" cy="16771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56;p76">
              <a:extLst>
                <a:ext uri="{FF2B5EF4-FFF2-40B4-BE49-F238E27FC236}">
                  <a16:creationId xmlns:a16="http://schemas.microsoft.com/office/drawing/2014/main" id="{1A8C082E-BC2B-49B1-B419-FEFF28B7B7D4}"/>
                </a:ext>
              </a:extLst>
            </p:cNvPr>
            <p:cNvSpPr/>
            <p:nvPr/>
          </p:nvSpPr>
          <p:spPr>
            <a:xfrm>
              <a:off x="7893225" y="2526756"/>
              <a:ext cx="112675" cy="32236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57;p76">
              <a:extLst>
                <a:ext uri="{FF2B5EF4-FFF2-40B4-BE49-F238E27FC236}">
                  <a16:creationId xmlns:a16="http://schemas.microsoft.com/office/drawing/2014/main" id="{88618635-AA47-4A60-93B0-D13B0CB2CF79}"/>
                </a:ext>
              </a:extLst>
            </p:cNvPr>
            <p:cNvSpPr/>
            <p:nvPr/>
          </p:nvSpPr>
          <p:spPr>
            <a:xfrm>
              <a:off x="8003238" y="2516023"/>
              <a:ext cx="82085" cy="41207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58;p76">
              <a:extLst>
                <a:ext uri="{FF2B5EF4-FFF2-40B4-BE49-F238E27FC236}">
                  <a16:creationId xmlns:a16="http://schemas.microsoft.com/office/drawing/2014/main" id="{0F71284C-FD0F-47E2-97F1-026419B4FE7A}"/>
                </a:ext>
              </a:extLst>
            </p:cNvPr>
            <p:cNvSpPr/>
            <p:nvPr/>
          </p:nvSpPr>
          <p:spPr>
            <a:xfrm>
              <a:off x="8126781" y="2461210"/>
              <a:ext cx="309690" cy="228524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59;p76">
              <a:extLst>
                <a:ext uri="{FF2B5EF4-FFF2-40B4-BE49-F238E27FC236}">
                  <a16:creationId xmlns:a16="http://schemas.microsoft.com/office/drawing/2014/main" id="{64DACD84-E8E5-4285-A96D-54F806A1D8E7}"/>
                </a:ext>
              </a:extLst>
            </p:cNvPr>
            <p:cNvSpPr/>
            <p:nvPr/>
          </p:nvSpPr>
          <p:spPr>
            <a:xfrm>
              <a:off x="8127962" y="2487784"/>
              <a:ext cx="137672" cy="196792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60;p76">
              <a:extLst>
                <a:ext uri="{FF2B5EF4-FFF2-40B4-BE49-F238E27FC236}">
                  <a16:creationId xmlns:a16="http://schemas.microsoft.com/office/drawing/2014/main" id="{E01BB9DE-5677-4D8D-AB37-3F74C70BF3BB}"/>
                </a:ext>
              </a:extLst>
            </p:cNvPr>
            <p:cNvSpPr/>
            <p:nvPr/>
          </p:nvSpPr>
          <p:spPr>
            <a:xfrm>
              <a:off x="8265624" y="2464249"/>
              <a:ext cx="167972" cy="2354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61;p76">
              <a:extLst>
                <a:ext uri="{FF2B5EF4-FFF2-40B4-BE49-F238E27FC236}">
                  <a16:creationId xmlns:a16="http://schemas.microsoft.com/office/drawing/2014/main" id="{8C70ABAC-63DA-4EA6-AAA7-F96DACC1D9EA}"/>
                </a:ext>
              </a:extLst>
            </p:cNvPr>
            <p:cNvSpPr/>
            <p:nvPr/>
          </p:nvSpPr>
          <p:spPr>
            <a:xfrm>
              <a:off x="8340635" y="2503956"/>
              <a:ext cx="11487" cy="9919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62;p76">
              <a:extLst>
                <a:ext uri="{FF2B5EF4-FFF2-40B4-BE49-F238E27FC236}">
                  <a16:creationId xmlns:a16="http://schemas.microsoft.com/office/drawing/2014/main" id="{E5EA1203-8D32-4CE5-BD3E-24CFD0F382A0}"/>
                </a:ext>
              </a:extLst>
            </p:cNvPr>
            <p:cNvSpPr/>
            <p:nvPr/>
          </p:nvSpPr>
          <p:spPr>
            <a:xfrm>
              <a:off x="8280625" y="2607485"/>
              <a:ext cx="123562" cy="81804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63;p76">
              <a:extLst>
                <a:ext uri="{FF2B5EF4-FFF2-40B4-BE49-F238E27FC236}">
                  <a16:creationId xmlns:a16="http://schemas.microsoft.com/office/drawing/2014/main" id="{A397F5A3-FBAB-403F-838E-6019DC7FF505}"/>
                </a:ext>
              </a:extLst>
            </p:cNvPr>
            <p:cNvSpPr/>
            <p:nvPr/>
          </p:nvSpPr>
          <p:spPr>
            <a:xfrm>
              <a:off x="7878902" y="2899010"/>
              <a:ext cx="260538" cy="68642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64;p76">
              <a:extLst>
                <a:ext uri="{FF2B5EF4-FFF2-40B4-BE49-F238E27FC236}">
                  <a16:creationId xmlns:a16="http://schemas.microsoft.com/office/drawing/2014/main" id="{0831B52D-F69A-4F3B-B014-60B232E366C2}"/>
                </a:ext>
              </a:extLst>
            </p:cNvPr>
            <p:cNvSpPr/>
            <p:nvPr/>
          </p:nvSpPr>
          <p:spPr>
            <a:xfrm>
              <a:off x="7883818" y="2929717"/>
              <a:ext cx="250918" cy="26362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65;p76">
              <a:extLst>
                <a:ext uri="{FF2B5EF4-FFF2-40B4-BE49-F238E27FC236}">
                  <a16:creationId xmlns:a16="http://schemas.microsoft.com/office/drawing/2014/main" id="{5851B38D-BDB5-48E8-A62E-E969B8E2398F}"/>
                </a:ext>
              </a:extLst>
            </p:cNvPr>
            <p:cNvSpPr/>
            <p:nvPr/>
          </p:nvSpPr>
          <p:spPr>
            <a:xfrm>
              <a:off x="7884108" y="2916362"/>
              <a:ext cx="250628" cy="23729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66;p76">
              <a:extLst>
                <a:ext uri="{FF2B5EF4-FFF2-40B4-BE49-F238E27FC236}">
                  <a16:creationId xmlns:a16="http://schemas.microsoft.com/office/drawing/2014/main" id="{16B38FCE-0E18-4EB1-B071-6E0A7171CF20}"/>
                </a:ext>
              </a:extLst>
            </p:cNvPr>
            <p:cNvSpPr/>
            <p:nvPr/>
          </p:nvSpPr>
          <p:spPr>
            <a:xfrm>
              <a:off x="7887050" y="2903085"/>
              <a:ext cx="245044" cy="17555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B03759-E588-4101-9D91-299CE7330CEB}"/>
              </a:ext>
            </a:extLst>
          </p:cNvPr>
          <p:cNvSpPr/>
          <p:nvPr/>
        </p:nvSpPr>
        <p:spPr>
          <a:xfrm>
            <a:off x="4279393" y="1410605"/>
            <a:ext cx="1169320" cy="250102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7AECA0-45F0-4DE3-B101-8C651256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86" y="1595168"/>
            <a:ext cx="488865" cy="488865"/>
          </a:xfrm>
          <a:prstGeom prst="rect">
            <a:avLst/>
          </a:prstGeom>
          <a:effectLst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D8B9CC-BF4A-4F3D-B73D-D0EA8F2DC28A}"/>
              </a:ext>
            </a:extLst>
          </p:cNvPr>
          <p:cNvSpPr txBox="1"/>
          <p:nvPr/>
        </p:nvSpPr>
        <p:spPr>
          <a:xfrm>
            <a:off x="4293621" y="2158289"/>
            <a:ext cx="116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App Service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3E49335-14E8-48D8-98CC-4DDECAA8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29" y="2850130"/>
            <a:ext cx="687005" cy="570868"/>
          </a:xfrm>
          <a:prstGeom prst="rect">
            <a:avLst/>
          </a:prstGeom>
          <a:effectLst/>
        </p:spPr>
      </p:pic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F0518276-B1B2-43DA-B08E-ED6F4591CAC4}"/>
              </a:ext>
            </a:extLst>
          </p:cNvPr>
          <p:cNvSpPr txBox="1"/>
          <p:nvPr/>
        </p:nvSpPr>
        <p:spPr>
          <a:xfrm>
            <a:off x="4307849" y="3421930"/>
            <a:ext cx="116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Bot Service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CAB99C-EADC-4B34-BB78-028F0AD6EEBA}"/>
              </a:ext>
            </a:extLst>
          </p:cNvPr>
          <p:cNvSpPr txBox="1"/>
          <p:nvPr/>
        </p:nvSpPr>
        <p:spPr>
          <a:xfrm>
            <a:off x="4600702" y="1086938"/>
            <a:ext cx="58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F2B6C"/>
                </a:solidFill>
                <a:latin typeface="Fira Sans" panose="020B0503050000020004" pitchFamily="34" charset="0"/>
              </a:rPr>
              <a:t>Host</a:t>
            </a:r>
          </a:p>
        </p:txBody>
      </p:sp>
      <p:sp>
        <p:nvSpPr>
          <p:cNvPr id="129" name="Rettangolo con angoli arrotondati 128">
            <a:extLst>
              <a:ext uri="{FF2B5EF4-FFF2-40B4-BE49-F238E27FC236}">
                <a16:creationId xmlns:a16="http://schemas.microsoft.com/office/drawing/2014/main" id="{CA6BEB3F-277D-4E6C-BAFF-9C61169AC634}"/>
              </a:ext>
            </a:extLst>
          </p:cNvPr>
          <p:cNvSpPr/>
          <p:nvPr/>
        </p:nvSpPr>
        <p:spPr>
          <a:xfrm>
            <a:off x="2448042" y="1680617"/>
            <a:ext cx="1169320" cy="1980307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C1D5D01-7082-40C2-BA92-372D161D3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401" y="2285968"/>
            <a:ext cx="514414" cy="514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14EB1A89-60A3-4E1F-9C59-DA271FF80BBF}"/>
              </a:ext>
            </a:extLst>
          </p:cNvPr>
          <p:cNvSpPr txBox="1"/>
          <p:nvPr/>
        </p:nvSpPr>
        <p:spPr>
          <a:xfrm>
            <a:off x="2597351" y="1305900"/>
            <a:ext cx="84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F2B6C"/>
                </a:solidFill>
                <a:latin typeface="Fira Sans" panose="020B0503050000020004" pitchFamily="34" charset="0"/>
              </a:rPr>
              <a:t>Channel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3E39BDFC-F36C-48D6-9566-1E409DB27DE8}"/>
              </a:ext>
            </a:extLst>
          </p:cNvPr>
          <p:cNvSpPr txBox="1"/>
          <p:nvPr/>
        </p:nvSpPr>
        <p:spPr>
          <a:xfrm>
            <a:off x="2533731" y="2904550"/>
            <a:ext cx="99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Telegram</a:t>
            </a:r>
            <a:endParaRPr lang="it-IT" dirty="0">
              <a:latin typeface="Fira Sans" panose="020B0503050000020004" pitchFamily="34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F865ECE-BD27-44DA-B66E-7382C03A72AE}"/>
              </a:ext>
            </a:extLst>
          </p:cNvPr>
          <p:cNvCxnSpPr>
            <a:cxnSpLocks/>
          </p:cNvCxnSpPr>
          <p:nvPr/>
        </p:nvCxnSpPr>
        <p:spPr>
          <a:xfrm flipV="1">
            <a:off x="1799424" y="2670770"/>
            <a:ext cx="499716" cy="4461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9B0B5DCE-369C-42F5-B97E-B616277468CA}"/>
              </a:ext>
            </a:extLst>
          </p:cNvPr>
          <p:cNvCxnSpPr/>
          <p:nvPr/>
        </p:nvCxnSpPr>
        <p:spPr>
          <a:xfrm>
            <a:off x="3695595" y="2675231"/>
            <a:ext cx="504000" cy="0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B7BF507D-E4D1-449F-BB0A-8900935D471B}"/>
              </a:ext>
            </a:extLst>
          </p:cNvPr>
          <p:cNvCxnSpPr>
            <a:cxnSpLocks/>
          </p:cNvCxnSpPr>
          <p:nvPr/>
        </p:nvCxnSpPr>
        <p:spPr>
          <a:xfrm flipV="1">
            <a:off x="4881229" y="4028498"/>
            <a:ext cx="0" cy="34195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B27FCC32-6558-4EB2-8982-0F83347AF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395" y="1386131"/>
            <a:ext cx="584987" cy="584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3" name="Immagine 142">
            <a:extLst>
              <a:ext uri="{FF2B5EF4-FFF2-40B4-BE49-F238E27FC236}">
                <a16:creationId xmlns:a16="http://schemas.microsoft.com/office/drawing/2014/main" id="{B3DE2720-62E0-46A0-A6B1-A98308F6B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395" y="2379895"/>
            <a:ext cx="584987" cy="584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CD48EF-4604-4635-A057-06EF8A209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403" y="3336473"/>
            <a:ext cx="1098438" cy="576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F7DE0E5A-A744-4BA3-9735-4E921072C680}"/>
              </a:ext>
            </a:extLst>
          </p:cNvPr>
          <p:cNvCxnSpPr/>
          <p:nvPr/>
        </p:nvCxnSpPr>
        <p:spPr>
          <a:xfrm>
            <a:off x="5594740" y="1673847"/>
            <a:ext cx="50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D6C706CA-09C4-4026-8478-0C4D59D007BE}"/>
              </a:ext>
            </a:extLst>
          </p:cNvPr>
          <p:cNvCxnSpPr/>
          <p:nvPr/>
        </p:nvCxnSpPr>
        <p:spPr>
          <a:xfrm>
            <a:off x="5594740" y="2656854"/>
            <a:ext cx="50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59CB718D-4BA0-4234-9144-84BF2B21BFFF}"/>
              </a:ext>
            </a:extLst>
          </p:cNvPr>
          <p:cNvCxnSpPr>
            <a:cxnSpLocks/>
          </p:cNvCxnSpPr>
          <p:nvPr/>
        </p:nvCxnSpPr>
        <p:spPr>
          <a:xfrm flipV="1">
            <a:off x="6563873" y="1992174"/>
            <a:ext cx="0" cy="31267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45144409-4FE0-41D8-A6D4-7CDA8B4D6138}"/>
              </a:ext>
            </a:extLst>
          </p:cNvPr>
          <p:cNvCxnSpPr>
            <a:cxnSpLocks/>
          </p:cNvCxnSpPr>
          <p:nvPr/>
        </p:nvCxnSpPr>
        <p:spPr>
          <a:xfrm flipV="1">
            <a:off x="6544888" y="2993495"/>
            <a:ext cx="0" cy="31267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518DDD5-0F60-4EA9-AC3D-B1F39E0132A9}"/>
              </a:ext>
            </a:extLst>
          </p:cNvPr>
          <p:cNvCxnSpPr/>
          <p:nvPr/>
        </p:nvCxnSpPr>
        <p:spPr>
          <a:xfrm>
            <a:off x="5594740" y="3630787"/>
            <a:ext cx="50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50DA1F05-0F92-47AA-9F3F-83F907D086F9}"/>
              </a:ext>
            </a:extLst>
          </p:cNvPr>
          <p:cNvSpPr txBox="1"/>
          <p:nvPr/>
        </p:nvSpPr>
        <p:spPr>
          <a:xfrm>
            <a:off x="6837382" y="1434042"/>
            <a:ext cx="134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Function App HTTP Trigger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B21A155-47CE-402C-AE1E-1F367142ED12}"/>
              </a:ext>
            </a:extLst>
          </p:cNvPr>
          <p:cNvSpPr txBox="1"/>
          <p:nvPr/>
        </p:nvSpPr>
        <p:spPr>
          <a:xfrm>
            <a:off x="6846998" y="2444833"/>
            <a:ext cx="134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Function App Time Trigger</a:t>
            </a: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FCAAF4E8-0A80-4D14-B856-593C0F375683}"/>
              </a:ext>
            </a:extLst>
          </p:cNvPr>
          <p:cNvSpPr txBox="1"/>
          <p:nvPr/>
        </p:nvSpPr>
        <p:spPr>
          <a:xfrm>
            <a:off x="6846997" y="3372381"/>
            <a:ext cx="134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Azure Cosmos (</a:t>
            </a:r>
            <a:r>
              <a:rPr lang="it-IT" sz="1200" dirty="0" err="1">
                <a:latin typeface="Fira Sans" panose="020B0503050000020004" pitchFamily="34" charset="0"/>
              </a:rPr>
              <a:t>MongoDb</a:t>
            </a:r>
            <a:r>
              <a:rPr lang="it-IT" sz="1200" dirty="0">
                <a:latin typeface="Fira Sans" panose="020B0503050000020004" pitchFamily="34" charset="0"/>
              </a:rPr>
              <a:t>)</a:t>
            </a:r>
          </a:p>
        </p:txBody>
      </p:sp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F819CD-3762-4671-A376-BE9B67F56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497" y="4211461"/>
            <a:ext cx="903464" cy="903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A1BCF845-301D-4B87-B9FC-193BFB056B07}"/>
              </a:ext>
            </a:extLst>
          </p:cNvPr>
          <p:cNvSpPr txBox="1"/>
          <p:nvPr/>
        </p:nvSpPr>
        <p:spPr>
          <a:xfrm>
            <a:off x="3987098" y="4520811"/>
            <a:ext cx="58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LUIS</a:t>
            </a:r>
            <a:endParaRPr lang="it-IT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7BFF"/>
                </a:solidFill>
              </a:rPr>
              <a:t>ARCHITETTURA ..</a:t>
            </a:r>
            <a:endParaRPr dirty="0">
              <a:solidFill>
                <a:srgbClr val="407BFF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3CD48EF-4604-4635-A057-06EF8A20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76" y="2301259"/>
            <a:ext cx="1409047" cy="739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FCAAF4E8-0A80-4D14-B856-593C0F375683}"/>
              </a:ext>
            </a:extLst>
          </p:cNvPr>
          <p:cNvSpPr txBox="1"/>
          <p:nvPr/>
        </p:nvSpPr>
        <p:spPr>
          <a:xfrm>
            <a:off x="3867476" y="3041009"/>
            <a:ext cx="140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Azure Cosmos (</a:t>
            </a:r>
            <a:r>
              <a:rPr lang="it-IT" sz="1200" dirty="0" err="1">
                <a:latin typeface="Fira Sans" panose="020B0503050000020004" pitchFamily="34" charset="0"/>
              </a:rPr>
              <a:t>MongoDb</a:t>
            </a:r>
            <a:r>
              <a:rPr lang="it-IT" sz="1200" dirty="0">
                <a:latin typeface="Fira Sans" panose="020B0503050000020004" pitchFamily="34" charset="0"/>
              </a:rPr>
              <a:t>)</a:t>
            </a:r>
          </a:p>
        </p:txBody>
      </p: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59088219-AFD8-49D4-BF98-DBB0D16EABCC}"/>
              </a:ext>
            </a:extLst>
          </p:cNvPr>
          <p:cNvCxnSpPr>
            <a:cxnSpLocks/>
          </p:cNvCxnSpPr>
          <p:nvPr/>
        </p:nvCxnSpPr>
        <p:spPr>
          <a:xfrm flipV="1">
            <a:off x="6259133" y="3180972"/>
            <a:ext cx="1" cy="576408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C76D0554-7524-4578-8260-2B47F5ED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46" y="3857798"/>
            <a:ext cx="761729" cy="53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0D5B0687-D072-4819-8B22-1AA2C4FF2BFB}"/>
              </a:ext>
            </a:extLst>
          </p:cNvPr>
          <p:cNvSpPr txBox="1"/>
          <p:nvPr/>
        </p:nvSpPr>
        <p:spPr>
          <a:xfrm>
            <a:off x="5739283" y="4496212"/>
            <a:ext cx="103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>
                <a:latin typeface="Fira Sans" panose="020B0503050000020004" pitchFamily="34" charset="0"/>
              </a:rPr>
              <a:t>Logic</a:t>
            </a:r>
            <a:r>
              <a:rPr lang="it-IT" sz="1200" dirty="0">
                <a:latin typeface="Fira Sans" panose="020B0503050000020004" pitchFamily="34" charset="0"/>
              </a:rPr>
              <a:t> App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4AAEF6FE-19B0-4B31-90E5-C29A8190BF78}"/>
              </a:ext>
            </a:extLst>
          </p:cNvPr>
          <p:cNvCxnSpPr>
            <a:cxnSpLocks/>
          </p:cNvCxnSpPr>
          <p:nvPr/>
        </p:nvCxnSpPr>
        <p:spPr>
          <a:xfrm>
            <a:off x="5088016" y="2720742"/>
            <a:ext cx="691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0B9167DA-FF03-4367-ADB5-D03B078BAD9F}"/>
              </a:ext>
            </a:extLst>
          </p:cNvPr>
          <p:cNvSpPr txBox="1"/>
          <p:nvPr/>
        </p:nvSpPr>
        <p:spPr>
          <a:xfrm>
            <a:off x="6630074" y="2465367"/>
            <a:ext cx="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Fira Sans" panose="020B0503050000020004" pitchFamily="34" charset="0"/>
              </a:rPr>
              <a:t>Blob</a:t>
            </a:r>
          </a:p>
          <a:p>
            <a:pPr algn="ctr"/>
            <a:r>
              <a:rPr lang="it-IT" sz="1200" dirty="0">
                <a:latin typeface="Fira Sans" panose="020B0503050000020004" pitchFamily="34" charset="0"/>
              </a:rPr>
              <a:t>Storage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6B2B20E-BFBF-46D6-9CF0-0FA321044FB0}"/>
              </a:ext>
            </a:extLst>
          </p:cNvPr>
          <p:cNvCxnSpPr>
            <a:cxnSpLocks/>
          </p:cNvCxnSpPr>
          <p:nvPr/>
        </p:nvCxnSpPr>
        <p:spPr>
          <a:xfrm>
            <a:off x="3449914" y="2717837"/>
            <a:ext cx="5941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C28B3B-EE41-4557-8F07-E811F271BE58}"/>
              </a:ext>
            </a:extLst>
          </p:cNvPr>
          <p:cNvGrpSpPr/>
          <p:nvPr/>
        </p:nvGrpSpPr>
        <p:grpSpPr>
          <a:xfrm>
            <a:off x="2098303" y="1667490"/>
            <a:ext cx="1198744" cy="2240970"/>
            <a:chOff x="2098303" y="1412298"/>
            <a:chExt cx="1198744" cy="2240970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AD2C3B64-9BA0-4735-8718-764E19BB0C6F}"/>
                </a:ext>
              </a:extLst>
            </p:cNvPr>
            <p:cNvSpPr/>
            <p:nvPr/>
          </p:nvSpPr>
          <p:spPr>
            <a:xfrm>
              <a:off x="2098303" y="1412298"/>
              <a:ext cx="1169320" cy="2240970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bg2"/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1CE91101-54BA-41DC-A988-F88E043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42196" y="1596861"/>
              <a:ext cx="488865" cy="488865"/>
            </a:xfrm>
            <a:prstGeom prst="rect">
              <a:avLst/>
            </a:prstGeom>
            <a:effectLst/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698DB0C4-50C1-4C4D-94B5-884F1B35C22E}"/>
                </a:ext>
              </a:extLst>
            </p:cNvPr>
            <p:cNvSpPr txBox="1"/>
            <p:nvPr/>
          </p:nvSpPr>
          <p:spPr>
            <a:xfrm>
              <a:off x="2127727" y="2164009"/>
              <a:ext cx="1169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Fira Sans" panose="020B0503050000020004" pitchFamily="34" charset="0"/>
                </a:rPr>
                <a:t>App Service</a:t>
              </a: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95365785-6753-4404-BE2E-AB593225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0300" y="2644613"/>
              <a:ext cx="687005" cy="570868"/>
            </a:xfrm>
            <a:prstGeom prst="rect">
              <a:avLst/>
            </a:prstGeom>
            <a:effectLst/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BA3F0ED3-898E-44F2-AC51-C77BCA2B48A2}"/>
                </a:ext>
              </a:extLst>
            </p:cNvPr>
            <p:cNvSpPr txBox="1"/>
            <p:nvPr/>
          </p:nvSpPr>
          <p:spPr>
            <a:xfrm>
              <a:off x="2100571" y="3192718"/>
              <a:ext cx="1169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Fira Sans" panose="020B0503050000020004" pitchFamily="34" charset="0"/>
                </a:rPr>
                <a:t>Bot Service</a:t>
              </a: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42F62D9-1142-423B-B8C1-85D83268A57E}"/>
              </a:ext>
            </a:extLst>
          </p:cNvPr>
          <p:cNvSpPr txBox="1"/>
          <p:nvPr/>
        </p:nvSpPr>
        <p:spPr>
          <a:xfrm>
            <a:off x="2392756" y="1327348"/>
            <a:ext cx="580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1F2B6C"/>
                </a:solidFill>
                <a:latin typeface="Fira Sans" panose="020B0503050000020004" pitchFamily="34" charset="0"/>
              </a:rPr>
              <a:t>Host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FAF939-2325-48A4-B223-9E747E73D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878" y="2401672"/>
            <a:ext cx="1104509" cy="579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6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19"/>
          <p:cNvGrpSpPr/>
          <p:nvPr/>
        </p:nvGrpSpPr>
        <p:grpSpPr>
          <a:xfrm>
            <a:off x="457199" y="3305225"/>
            <a:ext cx="3375755" cy="1057250"/>
            <a:chOff x="465711" y="3305225"/>
            <a:chExt cx="3367243" cy="10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8" name="Google Shape;398;p19"/>
            <p:cNvGrpSpPr/>
            <p:nvPr/>
          </p:nvGrpSpPr>
          <p:grpSpPr>
            <a:xfrm>
              <a:off x="465711" y="3460810"/>
              <a:ext cx="2530607" cy="901665"/>
              <a:chOff x="465711" y="3460810"/>
              <a:chExt cx="2530607" cy="901665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916800" y="3460810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959868" y="3510652"/>
                <a:ext cx="1992854" cy="801987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lnTo>
                      <a:pt x="1" y="17443"/>
                    </a:lnTo>
                    <a:close/>
                  </a:path>
                </a:pathLst>
              </a:custGeom>
              <a:solidFill>
                <a:srgbClr val="73E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65711" y="3460810"/>
                <a:ext cx="901665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11" h="19611" extrusionOk="0">
                    <a:moveTo>
                      <a:pt x="19610" y="9811"/>
                    </a:moveTo>
                    <a:cubicBezTo>
                      <a:pt x="19610" y="15217"/>
                      <a:pt x="15229" y="19610"/>
                      <a:pt x="9811" y="19610"/>
                    </a:cubicBezTo>
                    <a:cubicBezTo>
                      <a:pt x="4394" y="19610"/>
                      <a:pt x="1" y="15217"/>
                      <a:pt x="1" y="9811"/>
                    </a:cubicBezTo>
                    <a:cubicBezTo>
                      <a:pt x="1" y="4394"/>
                      <a:pt x="4394" y="1"/>
                      <a:pt x="9811" y="1"/>
                    </a:cubicBezTo>
                    <a:cubicBezTo>
                      <a:pt x="15229" y="1"/>
                      <a:pt x="19610" y="4394"/>
                      <a:pt x="19610" y="9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8" name="Google Shape;415;p19">
            <a:extLst>
              <a:ext uri="{FF2B5EF4-FFF2-40B4-BE49-F238E27FC236}">
                <a16:creationId xmlns:a16="http://schemas.microsoft.com/office/drawing/2014/main" id="{4E265833-8A39-4244-BB1D-0A0ED367CC93}"/>
              </a:ext>
            </a:extLst>
          </p:cNvPr>
          <p:cNvSpPr/>
          <p:nvPr/>
        </p:nvSpPr>
        <p:spPr>
          <a:xfrm>
            <a:off x="503504" y="3498602"/>
            <a:ext cx="826629" cy="826629"/>
          </a:xfrm>
          <a:custGeom>
            <a:avLst/>
            <a:gdLst/>
            <a:ahLst/>
            <a:cxnLst/>
            <a:rect l="l" t="t" r="r" b="b"/>
            <a:pathLst>
              <a:path w="17979" h="17979" extrusionOk="0">
                <a:moveTo>
                  <a:pt x="8989" y="17979"/>
                </a:moveTo>
                <a:cubicBezTo>
                  <a:pt x="4036" y="17979"/>
                  <a:pt x="0" y="13942"/>
                  <a:pt x="0" y="8989"/>
                </a:cubicBezTo>
                <a:cubicBezTo>
                  <a:pt x="0" y="4025"/>
                  <a:pt x="4036" y="0"/>
                  <a:pt x="8989" y="0"/>
                </a:cubicBezTo>
                <a:cubicBezTo>
                  <a:pt x="13942" y="0"/>
                  <a:pt x="17979" y="4025"/>
                  <a:pt x="17979" y="8989"/>
                </a:cubicBezTo>
                <a:cubicBezTo>
                  <a:pt x="17979" y="13942"/>
                  <a:pt x="13942" y="17979"/>
                  <a:pt x="8989" y="17979"/>
                </a:cubicBezTo>
                <a:close/>
                <a:moveTo>
                  <a:pt x="8989" y="536"/>
                </a:moveTo>
                <a:cubicBezTo>
                  <a:pt x="4334" y="536"/>
                  <a:pt x="536" y="4322"/>
                  <a:pt x="536" y="8989"/>
                </a:cubicBezTo>
                <a:cubicBezTo>
                  <a:pt x="536" y="13645"/>
                  <a:pt x="4334" y="17443"/>
                  <a:pt x="8989" y="17443"/>
                </a:cubicBezTo>
                <a:cubicBezTo>
                  <a:pt x="13645" y="17443"/>
                  <a:pt x="17443" y="13645"/>
                  <a:pt x="17443" y="8989"/>
                </a:cubicBezTo>
                <a:cubicBezTo>
                  <a:pt x="17443" y="4322"/>
                  <a:pt x="13645" y="536"/>
                  <a:pt x="8989" y="53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3350030" cy="1057250"/>
            <a:chOff x="5328178" y="3305225"/>
            <a:chExt cx="3350030" cy="10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0" name="Google Shape;370;p19"/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sp>
            <p:nvSpPr>
              <p:cNvPr id="371" name="Google Shape;371;p19"/>
              <p:cNvSpPr/>
              <p:nvPr/>
            </p:nvSpPr>
            <p:spPr>
              <a:xfrm flipH="1">
                <a:off x="6147685" y="3460810"/>
                <a:ext cx="2079483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9611" extrusionOk="0">
                    <a:moveTo>
                      <a:pt x="46840" y="19610"/>
                    </a:moveTo>
                    <a:lnTo>
                      <a:pt x="1" y="19610"/>
                    </a:lnTo>
                    <a:lnTo>
                      <a:pt x="1" y="1"/>
                    </a:lnTo>
                    <a:lnTo>
                      <a:pt x="46840" y="1"/>
                    </a:lnTo>
                    <a:cubicBezTo>
                      <a:pt x="49531" y="1"/>
                      <a:pt x="51722" y="2191"/>
                      <a:pt x="51722" y="4882"/>
                    </a:cubicBezTo>
                    <a:lnTo>
                      <a:pt x="51722" y="14729"/>
                    </a:lnTo>
                    <a:cubicBezTo>
                      <a:pt x="51722" y="17431"/>
                      <a:pt x="49531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flipH="1">
                <a:off x="6191229" y="3510648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lnTo>
                      <a:pt x="0" y="17443"/>
                    </a:lnTo>
                    <a:close/>
                  </a:path>
                </a:pathLst>
              </a:custGeom>
              <a:solidFill>
                <a:srgbClr val="1F2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 flipH="1">
                <a:off x="7776037" y="3460810"/>
                <a:ext cx="902171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19611" extrusionOk="0">
                    <a:moveTo>
                      <a:pt x="19622" y="9811"/>
                    </a:moveTo>
                    <a:cubicBezTo>
                      <a:pt x="19622" y="15217"/>
                      <a:pt x="15228" y="19610"/>
                      <a:pt x="9811" y="19610"/>
                    </a:cubicBezTo>
                    <a:cubicBezTo>
                      <a:pt x="4393" y="19610"/>
                      <a:pt x="0" y="15217"/>
                      <a:pt x="0" y="9811"/>
                    </a:cubicBezTo>
                    <a:cubicBezTo>
                      <a:pt x="0" y="4394"/>
                      <a:pt x="4393" y="1"/>
                      <a:pt x="9811" y="1"/>
                    </a:cubicBezTo>
                    <a:cubicBezTo>
                      <a:pt x="15228" y="1"/>
                      <a:pt x="19622" y="4394"/>
                      <a:pt x="19622" y="98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 flipH="1">
                <a:off x="7812728" y="3498602"/>
                <a:ext cx="827733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979" extrusionOk="0">
                    <a:moveTo>
                      <a:pt x="8990" y="17979"/>
                    </a:moveTo>
                    <a:cubicBezTo>
                      <a:pt x="4037" y="17979"/>
                      <a:pt x="1" y="13942"/>
                      <a:pt x="1" y="8989"/>
                    </a:cubicBezTo>
                    <a:cubicBezTo>
                      <a:pt x="1" y="4025"/>
                      <a:pt x="4037" y="0"/>
                      <a:pt x="8990" y="0"/>
                    </a:cubicBezTo>
                    <a:cubicBezTo>
                      <a:pt x="13955" y="0"/>
                      <a:pt x="17979" y="4025"/>
                      <a:pt x="17979" y="8989"/>
                    </a:cubicBezTo>
                    <a:cubicBezTo>
                      <a:pt x="18003" y="13942"/>
                      <a:pt x="13955" y="17979"/>
                      <a:pt x="8990" y="17979"/>
                    </a:cubicBezTo>
                    <a:close/>
                    <a:moveTo>
                      <a:pt x="8990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31"/>
                      <a:pt x="8990" y="17431"/>
                    </a:cubicBezTo>
                    <a:cubicBezTo>
                      <a:pt x="13657" y="17431"/>
                      <a:pt x="17443" y="13645"/>
                      <a:pt x="17443" y="8989"/>
                    </a:cubicBezTo>
                    <a:cubicBezTo>
                      <a:pt x="17443" y="4322"/>
                      <a:pt x="13669" y="536"/>
                      <a:pt x="8990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3350030" cy="902950"/>
            <a:chOff x="5328178" y="1528475"/>
            <a:chExt cx="3350030" cy="902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9" name="Google Shape;379;p19"/>
            <p:cNvGrpSpPr/>
            <p:nvPr/>
          </p:nvGrpSpPr>
          <p:grpSpPr>
            <a:xfrm>
              <a:off x="6147780" y="1528475"/>
              <a:ext cx="2530428" cy="901666"/>
              <a:chOff x="6147780" y="1528475"/>
              <a:chExt cx="2530428" cy="901666"/>
            </a:xfrm>
          </p:grpSpPr>
          <p:sp>
            <p:nvSpPr>
              <p:cNvPr id="380" name="Google Shape;380;p19"/>
              <p:cNvSpPr/>
              <p:nvPr/>
            </p:nvSpPr>
            <p:spPr>
              <a:xfrm flipH="1">
                <a:off x="6147780" y="1528475"/>
                <a:ext cx="207938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 flipH="1">
                <a:off x="6191229" y="1578313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close/>
                  </a:path>
                </a:pathLst>
              </a:custGeom>
              <a:solidFill>
                <a:srgbClr val="829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 flipH="1">
                <a:off x="7776037" y="1528476"/>
                <a:ext cx="902171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19611" extrusionOk="0">
                    <a:moveTo>
                      <a:pt x="19622" y="9800"/>
                    </a:moveTo>
                    <a:cubicBezTo>
                      <a:pt x="19622" y="15217"/>
                      <a:pt x="15228" y="19610"/>
                      <a:pt x="9811" y="19610"/>
                    </a:cubicBezTo>
                    <a:cubicBezTo>
                      <a:pt x="4393" y="19610"/>
                      <a:pt x="0" y="15217"/>
                      <a:pt x="0" y="9800"/>
                    </a:cubicBezTo>
                    <a:cubicBezTo>
                      <a:pt x="0" y="4394"/>
                      <a:pt x="4393" y="1"/>
                      <a:pt x="9811" y="1"/>
                    </a:cubicBezTo>
                    <a:cubicBezTo>
                      <a:pt x="15228" y="1"/>
                      <a:pt x="19622" y="4394"/>
                      <a:pt x="19622" y="9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flipH="1">
                <a:off x="7812728" y="1566268"/>
                <a:ext cx="827733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979" extrusionOk="0">
                    <a:moveTo>
                      <a:pt x="8990" y="17979"/>
                    </a:moveTo>
                    <a:cubicBezTo>
                      <a:pt x="4037" y="17979"/>
                      <a:pt x="1" y="13942"/>
                      <a:pt x="1" y="8989"/>
                    </a:cubicBezTo>
                    <a:cubicBezTo>
                      <a:pt x="1" y="4025"/>
                      <a:pt x="4037" y="0"/>
                      <a:pt x="8990" y="0"/>
                    </a:cubicBezTo>
                    <a:cubicBezTo>
                      <a:pt x="13955" y="0"/>
                      <a:pt x="17979" y="4025"/>
                      <a:pt x="17979" y="8989"/>
                    </a:cubicBezTo>
                    <a:cubicBezTo>
                      <a:pt x="18003" y="13942"/>
                      <a:pt x="13955" y="17979"/>
                      <a:pt x="8990" y="17979"/>
                    </a:cubicBezTo>
                    <a:close/>
                    <a:moveTo>
                      <a:pt x="8990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90" y="17443"/>
                    </a:cubicBezTo>
                    <a:cubicBezTo>
                      <a:pt x="13657" y="17443"/>
                      <a:pt x="17443" y="13645"/>
                      <a:pt x="17443" y="8989"/>
                    </a:cubicBezTo>
                    <a:cubicBezTo>
                      <a:pt x="17443" y="4322"/>
                      <a:pt x="13669" y="536"/>
                      <a:pt x="8990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0" name="Google Shape;390;p19"/>
          <p:cNvSpPr txBox="1"/>
          <p:nvPr/>
        </p:nvSpPr>
        <p:spPr>
          <a:xfrm>
            <a:off x="6417651" y="1901495"/>
            <a:ext cx="1233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INFORMATION SECURITY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6134023" y="3844755"/>
            <a:ext cx="1800856" cy="1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SECURE NETWORK PROTOCOLS</a:t>
            </a:r>
            <a:endParaRPr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8" name="Google Shape;408;p19"/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/>
            <p:cNvGrpSpPr/>
            <p:nvPr/>
          </p:nvGrpSpPr>
          <p:grpSpPr>
            <a:xfrm>
              <a:off x="465711" y="1528475"/>
              <a:ext cx="2530607" cy="901666"/>
              <a:chOff x="465711" y="1528475"/>
              <a:chExt cx="2530607" cy="901666"/>
            </a:xfrm>
            <a:grpFill/>
          </p:grpSpPr>
          <p:sp>
            <p:nvSpPr>
              <p:cNvPr id="412" name="Google Shape;412;p19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465711" y="1528476"/>
                <a:ext cx="901665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11" h="19611" extrusionOk="0">
                    <a:moveTo>
                      <a:pt x="19610" y="9800"/>
                    </a:moveTo>
                    <a:cubicBezTo>
                      <a:pt x="19610" y="15217"/>
                      <a:pt x="15229" y="19610"/>
                      <a:pt x="9811" y="19610"/>
                    </a:cubicBezTo>
                    <a:cubicBezTo>
                      <a:pt x="4394" y="19610"/>
                      <a:pt x="1" y="15217"/>
                      <a:pt x="1" y="9800"/>
                    </a:cubicBezTo>
                    <a:cubicBezTo>
                      <a:pt x="1" y="4394"/>
                      <a:pt x="4394" y="1"/>
                      <a:pt x="9811" y="1"/>
                    </a:cubicBezTo>
                    <a:cubicBezTo>
                      <a:pt x="15229" y="1"/>
                      <a:pt x="19610" y="4394"/>
                      <a:pt x="19610" y="9800"/>
                    </a:cubicBez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503504" y="1566268"/>
                <a:ext cx="826629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7979" h="17979" extrusionOk="0">
                    <a:moveTo>
                      <a:pt x="8989" y="17979"/>
                    </a:moveTo>
                    <a:cubicBezTo>
                      <a:pt x="4036" y="17979"/>
                      <a:pt x="0" y="13942"/>
                      <a:pt x="0" y="8989"/>
                    </a:cubicBezTo>
                    <a:cubicBezTo>
                      <a:pt x="0" y="4025"/>
                      <a:pt x="4036" y="0"/>
                      <a:pt x="8989" y="0"/>
                    </a:cubicBezTo>
                    <a:cubicBezTo>
                      <a:pt x="13942" y="0"/>
                      <a:pt x="17979" y="4025"/>
                      <a:pt x="17979" y="8989"/>
                    </a:cubicBezTo>
                    <a:cubicBezTo>
                      <a:pt x="17979" y="13942"/>
                      <a:pt x="13942" y="17979"/>
                      <a:pt x="8989" y="17979"/>
                    </a:cubicBezTo>
                    <a:close/>
                    <a:moveTo>
                      <a:pt x="8989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89" y="17443"/>
                    </a:cubicBezTo>
                    <a:cubicBezTo>
                      <a:pt x="13645" y="17443"/>
                      <a:pt x="17443" y="13645"/>
                      <a:pt x="17443" y="8989"/>
                    </a:cubicBezTo>
                    <a:cubicBezTo>
                      <a:pt x="17443" y="4322"/>
                      <a:pt x="13645" y="536"/>
                      <a:pt x="8989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22" name="Google Shape;422;p19"/>
          <p:cNvSpPr txBox="1"/>
          <p:nvPr/>
        </p:nvSpPr>
        <p:spPr>
          <a:xfrm>
            <a:off x="1493307" y="1882907"/>
            <a:ext cx="1233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DESTRUCTION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5" name="Google Shape;425;p19"/>
          <p:cNvSpPr txBox="1"/>
          <p:nvPr/>
        </p:nvSpPr>
        <p:spPr>
          <a:xfrm>
            <a:off x="1484550" y="3813272"/>
            <a:ext cx="1255762" cy="2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PASSWORD SECURITY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11586;p67">
            <a:extLst>
              <a:ext uri="{FF2B5EF4-FFF2-40B4-BE49-F238E27FC236}">
                <a16:creationId xmlns:a16="http://schemas.microsoft.com/office/drawing/2014/main" id="{D0879FCB-5F44-47AE-AE65-9EB2D1D935FF}"/>
              </a:ext>
            </a:extLst>
          </p:cNvPr>
          <p:cNvGrpSpPr/>
          <p:nvPr/>
        </p:nvGrpSpPr>
        <p:grpSpPr>
          <a:xfrm>
            <a:off x="7993982" y="1778816"/>
            <a:ext cx="466372" cy="410033"/>
            <a:chOff x="-61354875" y="2322300"/>
            <a:chExt cx="316650" cy="290650"/>
          </a:xfrm>
          <a:solidFill>
            <a:schemeClr val="bg1"/>
          </a:solidFill>
        </p:grpSpPr>
        <p:sp>
          <p:nvSpPr>
            <p:cNvPr id="81" name="Google Shape;11587;p67">
              <a:extLst>
                <a:ext uri="{FF2B5EF4-FFF2-40B4-BE49-F238E27FC236}">
                  <a16:creationId xmlns:a16="http://schemas.microsoft.com/office/drawing/2014/main" id="{E1907661-E83F-491E-9BA8-223529511CE2}"/>
                </a:ext>
              </a:extLst>
            </p:cNvPr>
            <p:cNvSpPr/>
            <p:nvPr/>
          </p:nvSpPr>
          <p:spPr>
            <a:xfrm>
              <a:off x="-61354875" y="2322300"/>
              <a:ext cx="316650" cy="290650"/>
            </a:xfrm>
            <a:custGeom>
              <a:avLst/>
              <a:gdLst/>
              <a:ahLst/>
              <a:cxnLst/>
              <a:rect l="l" t="t" r="r" b="b"/>
              <a:pathLst>
                <a:path w="12666" h="11626" extrusionOk="0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88;p67">
              <a:extLst>
                <a:ext uri="{FF2B5EF4-FFF2-40B4-BE49-F238E27FC236}">
                  <a16:creationId xmlns:a16="http://schemas.microsoft.com/office/drawing/2014/main" id="{107EC5D5-D153-420E-9CF7-3AB094B9B0EA}"/>
                </a:ext>
              </a:extLst>
            </p:cNvPr>
            <p:cNvSpPr/>
            <p:nvPr/>
          </p:nvSpPr>
          <p:spPr>
            <a:xfrm>
              <a:off x="-61313925" y="2364050"/>
              <a:ext cx="234750" cy="206375"/>
            </a:xfrm>
            <a:custGeom>
              <a:avLst/>
              <a:gdLst/>
              <a:ahLst/>
              <a:cxnLst/>
              <a:rect l="l" t="t" r="r" b="b"/>
              <a:pathLst>
                <a:path w="9390" h="8255" extrusionOk="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589;p67">
              <a:extLst>
                <a:ext uri="{FF2B5EF4-FFF2-40B4-BE49-F238E27FC236}">
                  <a16:creationId xmlns:a16="http://schemas.microsoft.com/office/drawing/2014/main" id="{25B79627-A066-45C7-B1ED-F9B30E21C39C}"/>
                </a:ext>
              </a:extLst>
            </p:cNvPr>
            <p:cNvSpPr/>
            <p:nvPr/>
          </p:nvSpPr>
          <p:spPr>
            <a:xfrm>
              <a:off x="-61234375" y="2416225"/>
              <a:ext cx="104775" cy="102225"/>
            </a:xfrm>
            <a:custGeom>
              <a:avLst/>
              <a:gdLst/>
              <a:ahLst/>
              <a:cxnLst/>
              <a:rect l="l" t="t" r="r" b="b"/>
              <a:pathLst>
                <a:path w="4191" h="4089" extrusionOk="0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0981;p65">
            <a:extLst>
              <a:ext uri="{FF2B5EF4-FFF2-40B4-BE49-F238E27FC236}">
                <a16:creationId xmlns:a16="http://schemas.microsoft.com/office/drawing/2014/main" id="{73520677-2C20-4804-BDF4-5DC8966DB189}"/>
              </a:ext>
            </a:extLst>
          </p:cNvPr>
          <p:cNvGrpSpPr/>
          <p:nvPr/>
        </p:nvGrpSpPr>
        <p:grpSpPr>
          <a:xfrm>
            <a:off x="710199" y="1746215"/>
            <a:ext cx="416832" cy="440700"/>
            <a:chOff x="2705375" y="238125"/>
            <a:chExt cx="424650" cy="483125"/>
          </a:xfrm>
          <a:solidFill>
            <a:schemeClr val="bg1"/>
          </a:solidFill>
        </p:grpSpPr>
        <p:sp>
          <p:nvSpPr>
            <p:cNvPr id="85" name="Google Shape;10982;p65">
              <a:extLst>
                <a:ext uri="{FF2B5EF4-FFF2-40B4-BE49-F238E27FC236}">
                  <a16:creationId xmlns:a16="http://schemas.microsoft.com/office/drawing/2014/main" id="{B83862CF-74D4-4F24-AD33-B30A6C3C7062}"/>
                </a:ext>
              </a:extLst>
            </p:cNvPr>
            <p:cNvSpPr/>
            <p:nvPr/>
          </p:nvSpPr>
          <p:spPr>
            <a:xfrm>
              <a:off x="2705375" y="238125"/>
              <a:ext cx="424650" cy="483125"/>
            </a:xfrm>
            <a:custGeom>
              <a:avLst/>
              <a:gdLst/>
              <a:ahLst/>
              <a:cxnLst/>
              <a:rect l="l" t="t" r="r" b="b"/>
              <a:pathLst>
                <a:path w="16986" h="19325" extrusionOk="0">
                  <a:moveTo>
                    <a:pt x="10192" y="1132"/>
                  </a:moveTo>
                  <a:cubicBezTo>
                    <a:pt x="10503" y="1132"/>
                    <a:pt x="10756" y="1386"/>
                    <a:pt x="10756" y="1700"/>
                  </a:cubicBezTo>
                  <a:lnTo>
                    <a:pt x="10756" y="2265"/>
                  </a:lnTo>
                  <a:lnTo>
                    <a:pt x="6227" y="2265"/>
                  </a:lnTo>
                  <a:lnTo>
                    <a:pt x="6227" y="1700"/>
                  </a:lnTo>
                  <a:cubicBezTo>
                    <a:pt x="6227" y="1386"/>
                    <a:pt x="6481" y="1132"/>
                    <a:pt x="6795" y="1132"/>
                  </a:cubicBezTo>
                  <a:close/>
                  <a:moveTo>
                    <a:pt x="15285" y="3397"/>
                  </a:moveTo>
                  <a:cubicBezTo>
                    <a:pt x="15599" y="3397"/>
                    <a:pt x="15853" y="3651"/>
                    <a:pt x="15853" y="3965"/>
                  </a:cubicBezTo>
                  <a:lnTo>
                    <a:pt x="15853" y="4529"/>
                  </a:lnTo>
                  <a:lnTo>
                    <a:pt x="1133" y="4529"/>
                  </a:lnTo>
                  <a:lnTo>
                    <a:pt x="1133" y="3965"/>
                  </a:lnTo>
                  <a:cubicBezTo>
                    <a:pt x="1133" y="3651"/>
                    <a:pt x="1384" y="3397"/>
                    <a:pt x="1698" y="3397"/>
                  </a:cubicBezTo>
                  <a:close/>
                  <a:moveTo>
                    <a:pt x="14669" y="5661"/>
                  </a:moveTo>
                  <a:lnTo>
                    <a:pt x="13682" y="17679"/>
                  </a:lnTo>
                  <a:cubicBezTo>
                    <a:pt x="13658" y="17972"/>
                    <a:pt x="13410" y="18192"/>
                    <a:pt x="13120" y="18192"/>
                  </a:cubicBezTo>
                  <a:lnTo>
                    <a:pt x="3866" y="18192"/>
                  </a:lnTo>
                  <a:cubicBezTo>
                    <a:pt x="3573" y="18192"/>
                    <a:pt x="3325" y="17972"/>
                    <a:pt x="3301" y="17679"/>
                  </a:cubicBezTo>
                  <a:lnTo>
                    <a:pt x="2314" y="5661"/>
                  </a:lnTo>
                  <a:close/>
                  <a:moveTo>
                    <a:pt x="6795" y="0"/>
                  </a:moveTo>
                  <a:cubicBezTo>
                    <a:pt x="5856" y="0"/>
                    <a:pt x="5095" y="761"/>
                    <a:pt x="5095" y="1700"/>
                  </a:cubicBezTo>
                  <a:lnTo>
                    <a:pt x="5095" y="2265"/>
                  </a:lnTo>
                  <a:lnTo>
                    <a:pt x="1698" y="2265"/>
                  </a:lnTo>
                  <a:cubicBezTo>
                    <a:pt x="759" y="2265"/>
                    <a:pt x="1" y="3025"/>
                    <a:pt x="1" y="3965"/>
                  </a:cubicBezTo>
                  <a:lnTo>
                    <a:pt x="1" y="5097"/>
                  </a:lnTo>
                  <a:cubicBezTo>
                    <a:pt x="1" y="5408"/>
                    <a:pt x="252" y="5661"/>
                    <a:pt x="566" y="5661"/>
                  </a:cubicBezTo>
                  <a:lnTo>
                    <a:pt x="1176" y="5661"/>
                  </a:lnTo>
                  <a:lnTo>
                    <a:pt x="2172" y="17779"/>
                  </a:lnTo>
                  <a:lnTo>
                    <a:pt x="2172" y="17782"/>
                  </a:lnTo>
                  <a:cubicBezTo>
                    <a:pt x="2247" y="18655"/>
                    <a:pt x="2981" y="19325"/>
                    <a:pt x="3860" y="19325"/>
                  </a:cubicBezTo>
                  <a:cubicBezTo>
                    <a:pt x="3862" y="19325"/>
                    <a:pt x="3864" y="19325"/>
                    <a:pt x="3866" y="19324"/>
                  </a:cubicBezTo>
                  <a:lnTo>
                    <a:pt x="13120" y="19324"/>
                  </a:lnTo>
                  <a:cubicBezTo>
                    <a:pt x="13122" y="19325"/>
                    <a:pt x="13124" y="19325"/>
                    <a:pt x="13126" y="19325"/>
                  </a:cubicBezTo>
                  <a:cubicBezTo>
                    <a:pt x="14002" y="19325"/>
                    <a:pt x="14736" y="18655"/>
                    <a:pt x="14811" y="17779"/>
                  </a:cubicBezTo>
                  <a:lnTo>
                    <a:pt x="14811" y="17776"/>
                  </a:lnTo>
                  <a:lnTo>
                    <a:pt x="15808" y="5661"/>
                  </a:lnTo>
                  <a:lnTo>
                    <a:pt x="16418" y="5661"/>
                  </a:lnTo>
                  <a:cubicBezTo>
                    <a:pt x="16732" y="5661"/>
                    <a:pt x="16985" y="5408"/>
                    <a:pt x="16985" y="5097"/>
                  </a:cubicBezTo>
                  <a:lnTo>
                    <a:pt x="16985" y="3965"/>
                  </a:lnTo>
                  <a:cubicBezTo>
                    <a:pt x="16982" y="3025"/>
                    <a:pt x="16224" y="2265"/>
                    <a:pt x="15285" y="2265"/>
                  </a:cubicBezTo>
                  <a:lnTo>
                    <a:pt x="11889" y="2265"/>
                  </a:lnTo>
                  <a:lnTo>
                    <a:pt x="11889" y="1700"/>
                  </a:lnTo>
                  <a:cubicBezTo>
                    <a:pt x="11889" y="761"/>
                    <a:pt x="11128" y="0"/>
                    <a:pt x="10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10983;p65">
              <a:extLst>
                <a:ext uri="{FF2B5EF4-FFF2-40B4-BE49-F238E27FC236}">
                  <a16:creationId xmlns:a16="http://schemas.microsoft.com/office/drawing/2014/main" id="{B339235A-08DE-4948-8D8B-284E88ABC835}"/>
                </a:ext>
              </a:extLst>
            </p:cNvPr>
            <p:cNvSpPr/>
            <p:nvPr/>
          </p:nvSpPr>
          <p:spPr>
            <a:xfrm>
              <a:off x="2903525" y="407950"/>
              <a:ext cx="28350" cy="228375"/>
            </a:xfrm>
            <a:custGeom>
              <a:avLst/>
              <a:gdLst/>
              <a:ahLst/>
              <a:cxnLst/>
              <a:rect l="l" t="t" r="r" b="b"/>
              <a:pathLst>
                <a:path w="1134" h="9135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2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10984;p65">
              <a:extLst>
                <a:ext uri="{FF2B5EF4-FFF2-40B4-BE49-F238E27FC236}">
                  <a16:creationId xmlns:a16="http://schemas.microsoft.com/office/drawing/2014/main" id="{15806965-6231-4673-BC5C-C1614657B13C}"/>
                </a:ext>
              </a:extLst>
            </p:cNvPr>
            <p:cNvSpPr/>
            <p:nvPr/>
          </p:nvSpPr>
          <p:spPr>
            <a:xfrm>
              <a:off x="2988450" y="407950"/>
              <a:ext cx="28350" cy="228375"/>
            </a:xfrm>
            <a:custGeom>
              <a:avLst/>
              <a:gdLst/>
              <a:ahLst/>
              <a:cxnLst/>
              <a:rect l="l" t="t" r="r" b="b"/>
              <a:pathLst>
                <a:path w="1134" h="9135" extrusionOk="0">
                  <a:moveTo>
                    <a:pt x="566" y="1"/>
                  </a:moveTo>
                  <a:cubicBezTo>
                    <a:pt x="251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1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10985;p65">
              <a:extLst>
                <a:ext uri="{FF2B5EF4-FFF2-40B4-BE49-F238E27FC236}">
                  <a16:creationId xmlns:a16="http://schemas.microsoft.com/office/drawing/2014/main" id="{631BCBDD-92FB-4882-BF29-870674532872}"/>
                </a:ext>
              </a:extLst>
            </p:cNvPr>
            <p:cNvSpPr/>
            <p:nvPr/>
          </p:nvSpPr>
          <p:spPr>
            <a:xfrm>
              <a:off x="2818625" y="407950"/>
              <a:ext cx="28325" cy="228375"/>
            </a:xfrm>
            <a:custGeom>
              <a:avLst/>
              <a:gdLst/>
              <a:ahLst/>
              <a:cxnLst/>
              <a:rect l="l" t="t" r="r" b="b"/>
              <a:pathLst>
                <a:path w="1133" h="9135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8570"/>
                  </a:lnTo>
                  <a:cubicBezTo>
                    <a:pt x="0" y="8881"/>
                    <a:pt x="251" y="9135"/>
                    <a:pt x="565" y="9135"/>
                  </a:cubicBezTo>
                  <a:cubicBezTo>
                    <a:pt x="879" y="9135"/>
                    <a:pt x="1132" y="8881"/>
                    <a:pt x="1132" y="8570"/>
                  </a:cubicBezTo>
                  <a:lnTo>
                    <a:pt x="1132" y="568"/>
                  </a:lnTo>
                  <a:cubicBezTo>
                    <a:pt x="1132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0" name="Google Shape;307;p31">
            <a:extLst>
              <a:ext uri="{FF2B5EF4-FFF2-40B4-BE49-F238E27FC236}">
                <a16:creationId xmlns:a16="http://schemas.microsoft.com/office/drawing/2014/main" id="{C1FB63B2-B050-4555-969E-B7079D9D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368300"/>
            <a:ext cx="771842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7BFF"/>
                </a:solidFill>
              </a:rPr>
              <a:t>PRIVACY &amp; SICUREZZA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4199ADE5-D075-431C-9359-0EBCADB5CD2E}"/>
              </a:ext>
            </a:extLst>
          </p:cNvPr>
          <p:cNvSpPr txBox="1"/>
          <p:nvPr/>
        </p:nvSpPr>
        <p:spPr>
          <a:xfrm>
            <a:off x="101600" y="4928056"/>
            <a:ext cx="2096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latin typeface="Fira Sans" panose="020B0503050000020004" pitchFamily="34" charset="0"/>
              </a:rPr>
              <a:t>Riferimenti: [7]</a:t>
            </a:r>
          </a:p>
        </p:txBody>
      </p:sp>
      <p:sp>
        <p:nvSpPr>
          <p:cNvPr id="69" name="Google Shape;404;p19">
            <a:extLst>
              <a:ext uri="{FF2B5EF4-FFF2-40B4-BE49-F238E27FC236}">
                <a16:creationId xmlns:a16="http://schemas.microsoft.com/office/drawing/2014/main" id="{2ACF71F7-00CD-4B74-AA89-E8667D6F39F8}"/>
              </a:ext>
            </a:extLst>
          </p:cNvPr>
          <p:cNvSpPr/>
          <p:nvPr/>
        </p:nvSpPr>
        <p:spPr>
          <a:xfrm>
            <a:off x="614680" y="3813272"/>
            <a:ext cx="604239" cy="202397"/>
          </a:xfrm>
          <a:custGeom>
            <a:avLst/>
            <a:gdLst/>
            <a:ahLst/>
            <a:cxnLst/>
            <a:rect l="l" t="t" r="r" b="b"/>
            <a:pathLst>
              <a:path w="12073" h="3489" extrusionOk="0">
                <a:moveTo>
                  <a:pt x="10323" y="203"/>
                </a:moveTo>
                <a:cubicBezTo>
                  <a:pt x="11168" y="203"/>
                  <a:pt x="11871" y="893"/>
                  <a:pt x="11871" y="1750"/>
                </a:cubicBezTo>
                <a:cubicBezTo>
                  <a:pt x="11882" y="2596"/>
                  <a:pt x="11180" y="3298"/>
                  <a:pt x="10335" y="3298"/>
                </a:cubicBezTo>
                <a:lnTo>
                  <a:pt x="1750" y="3298"/>
                </a:lnTo>
                <a:cubicBezTo>
                  <a:pt x="893" y="3298"/>
                  <a:pt x="202" y="2596"/>
                  <a:pt x="202" y="1750"/>
                </a:cubicBezTo>
                <a:cubicBezTo>
                  <a:pt x="202" y="893"/>
                  <a:pt x="893" y="203"/>
                  <a:pt x="1750" y="203"/>
                </a:cubicBezTo>
                <a:close/>
                <a:moveTo>
                  <a:pt x="1750" y="0"/>
                </a:moveTo>
                <a:cubicBezTo>
                  <a:pt x="774" y="0"/>
                  <a:pt x="0" y="798"/>
                  <a:pt x="0" y="1750"/>
                </a:cubicBezTo>
                <a:cubicBezTo>
                  <a:pt x="0" y="2715"/>
                  <a:pt x="798" y="3489"/>
                  <a:pt x="1750" y="3489"/>
                </a:cubicBezTo>
                <a:lnTo>
                  <a:pt x="10323" y="3489"/>
                </a:lnTo>
                <a:cubicBezTo>
                  <a:pt x="11287" y="3489"/>
                  <a:pt x="12061" y="2703"/>
                  <a:pt x="12061" y="1750"/>
                </a:cubicBezTo>
                <a:cubicBezTo>
                  <a:pt x="12073" y="774"/>
                  <a:pt x="11299" y="0"/>
                  <a:pt x="10335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05;p19">
            <a:extLst>
              <a:ext uri="{FF2B5EF4-FFF2-40B4-BE49-F238E27FC236}">
                <a16:creationId xmlns:a16="http://schemas.microsoft.com/office/drawing/2014/main" id="{A804BD6B-4589-4DC0-9F3C-79FD29E1AA66}"/>
              </a:ext>
            </a:extLst>
          </p:cNvPr>
          <p:cNvSpPr/>
          <p:nvPr/>
        </p:nvSpPr>
        <p:spPr>
          <a:xfrm>
            <a:off x="872121" y="3862385"/>
            <a:ext cx="102652" cy="102393"/>
          </a:xfrm>
          <a:custGeom>
            <a:avLst/>
            <a:gdLst/>
            <a:ahLst/>
            <a:cxnLst/>
            <a:rect l="l" t="t" r="r" b="b"/>
            <a:pathLst>
              <a:path w="2227" h="2227" extrusionOk="0">
                <a:moveTo>
                  <a:pt x="1119" y="0"/>
                </a:moveTo>
                <a:cubicBezTo>
                  <a:pt x="1060" y="0"/>
                  <a:pt x="1012" y="36"/>
                  <a:pt x="1012" y="107"/>
                </a:cubicBezTo>
                <a:lnTo>
                  <a:pt x="1012" y="858"/>
                </a:lnTo>
                <a:lnTo>
                  <a:pt x="477" y="322"/>
                </a:lnTo>
                <a:cubicBezTo>
                  <a:pt x="453" y="304"/>
                  <a:pt x="426" y="295"/>
                  <a:pt x="399" y="295"/>
                </a:cubicBezTo>
                <a:cubicBezTo>
                  <a:pt x="372" y="295"/>
                  <a:pt x="346" y="304"/>
                  <a:pt x="322" y="322"/>
                </a:cubicBezTo>
                <a:cubicBezTo>
                  <a:pt x="286" y="369"/>
                  <a:pt x="286" y="429"/>
                  <a:pt x="322" y="477"/>
                </a:cubicBezTo>
                <a:lnTo>
                  <a:pt x="858" y="1012"/>
                </a:lnTo>
                <a:lnTo>
                  <a:pt x="107" y="1012"/>
                </a:lnTo>
                <a:cubicBezTo>
                  <a:pt x="48" y="1012"/>
                  <a:pt x="0" y="1060"/>
                  <a:pt x="0" y="1119"/>
                </a:cubicBezTo>
                <a:cubicBezTo>
                  <a:pt x="0" y="1179"/>
                  <a:pt x="48" y="1215"/>
                  <a:pt x="107" y="1215"/>
                </a:cubicBezTo>
                <a:lnTo>
                  <a:pt x="858" y="1215"/>
                </a:lnTo>
                <a:lnTo>
                  <a:pt x="322" y="1750"/>
                </a:lnTo>
                <a:cubicBezTo>
                  <a:pt x="286" y="1798"/>
                  <a:pt x="286" y="1858"/>
                  <a:pt x="322" y="1905"/>
                </a:cubicBezTo>
                <a:cubicBezTo>
                  <a:pt x="346" y="1917"/>
                  <a:pt x="369" y="1929"/>
                  <a:pt x="405" y="1929"/>
                </a:cubicBezTo>
                <a:cubicBezTo>
                  <a:pt x="429" y="1929"/>
                  <a:pt x="441" y="1917"/>
                  <a:pt x="477" y="1905"/>
                </a:cubicBezTo>
                <a:lnTo>
                  <a:pt x="1012" y="1369"/>
                </a:lnTo>
                <a:lnTo>
                  <a:pt x="1012" y="2131"/>
                </a:lnTo>
                <a:cubicBezTo>
                  <a:pt x="1012" y="2191"/>
                  <a:pt x="1060" y="2227"/>
                  <a:pt x="1119" y="2227"/>
                </a:cubicBezTo>
                <a:cubicBezTo>
                  <a:pt x="1179" y="2227"/>
                  <a:pt x="1215" y="2191"/>
                  <a:pt x="1215" y="2131"/>
                </a:cubicBezTo>
                <a:lnTo>
                  <a:pt x="1215" y="1369"/>
                </a:lnTo>
                <a:lnTo>
                  <a:pt x="1751" y="1905"/>
                </a:lnTo>
                <a:cubicBezTo>
                  <a:pt x="1774" y="1917"/>
                  <a:pt x="1798" y="1929"/>
                  <a:pt x="1834" y="1929"/>
                </a:cubicBezTo>
                <a:cubicBezTo>
                  <a:pt x="1858" y="1929"/>
                  <a:pt x="1870" y="1917"/>
                  <a:pt x="1905" y="1905"/>
                </a:cubicBezTo>
                <a:cubicBezTo>
                  <a:pt x="1953" y="1858"/>
                  <a:pt x="1953" y="1798"/>
                  <a:pt x="1905" y="1750"/>
                </a:cubicBezTo>
                <a:lnTo>
                  <a:pt x="1370" y="1215"/>
                </a:lnTo>
                <a:lnTo>
                  <a:pt x="2132" y="1215"/>
                </a:lnTo>
                <a:cubicBezTo>
                  <a:pt x="2191" y="1215"/>
                  <a:pt x="2227" y="1179"/>
                  <a:pt x="2227" y="1119"/>
                </a:cubicBezTo>
                <a:cubicBezTo>
                  <a:pt x="2227" y="1060"/>
                  <a:pt x="2191" y="1012"/>
                  <a:pt x="2132" y="1012"/>
                </a:cubicBezTo>
                <a:lnTo>
                  <a:pt x="1370" y="1012"/>
                </a:lnTo>
                <a:lnTo>
                  <a:pt x="1905" y="477"/>
                </a:lnTo>
                <a:cubicBezTo>
                  <a:pt x="1953" y="429"/>
                  <a:pt x="1953" y="369"/>
                  <a:pt x="1905" y="322"/>
                </a:cubicBezTo>
                <a:cubicBezTo>
                  <a:pt x="1881" y="304"/>
                  <a:pt x="1855" y="295"/>
                  <a:pt x="1828" y="295"/>
                </a:cubicBezTo>
                <a:cubicBezTo>
                  <a:pt x="1801" y="295"/>
                  <a:pt x="1774" y="304"/>
                  <a:pt x="1751" y="322"/>
                </a:cubicBezTo>
                <a:lnTo>
                  <a:pt x="1215" y="858"/>
                </a:lnTo>
                <a:lnTo>
                  <a:pt x="1215" y="107"/>
                </a:lnTo>
                <a:cubicBezTo>
                  <a:pt x="1215" y="48"/>
                  <a:pt x="1179" y="0"/>
                  <a:pt x="111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06;p19">
            <a:extLst>
              <a:ext uri="{FF2B5EF4-FFF2-40B4-BE49-F238E27FC236}">
                <a16:creationId xmlns:a16="http://schemas.microsoft.com/office/drawing/2014/main" id="{037FDA92-6D38-4B8A-B2C5-8976F5133169}"/>
              </a:ext>
            </a:extLst>
          </p:cNvPr>
          <p:cNvSpPr/>
          <p:nvPr/>
        </p:nvSpPr>
        <p:spPr>
          <a:xfrm>
            <a:off x="728861" y="3862380"/>
            <a:ext cx="102697" cy="102393"/>
          </a:xfrm>
          <a:custGeom>
            <a:avLst/>
            <a:gdLst/>
            <a:ahLst/>
            <a:cxnLst/>
            <a:rect l="l" t="t" r="r" b="b"/>
            <a:pathLst>
              <a:path w="2228" h="2227" extrusionOk="0">
                <a:moveTo>
                  <a:pt x="1108" y="0"/>
                </a:moveTo>
                <a:cubicBezTo>
                  <a:pt x="1049" y="0"/>
                  <a:pt x="1013" y="36"/>
                  <a:pt x="1013" y="107"/>
                </a:cubicBezTo>
                <a:lnTo>
                  <a:pt x="1013" y="858"/>
                </a:lnTo>
                <a:lnTo>
                  <a:pt x="477" y="322"/>
                </a:lnTo>
                <a:cubicBezTo>
                  <a:pt x="453" y="304"/>
                  <a:pt x="426" y="295"/>
                  <a:pt x="400" y="295"/>
                </a:cubicBezTo>
                <a:cubicBezTo>
                  <a:pt x="373" y="295"/>
                  <a:pt x="346" y="304"/>
                  <a:pt x="322" y="322"/>
                </a:cubicBezTo>
                <a:cubicBezTo>
                  <a:pt x="275" y="369"/>
                  <a:pt x="275" y="429"/>
                  <a:pt x="322" y="477"/>
                </a:cubicBezTo>
                <a:lnTo>
                  <a:pt x="858" y="1012"/>
                </a:lnTo>
                <a:lnTo>
                  <a:pt x="96" y="1012"/>
                </a:lnTo>
                <a:cubicBezTo>
                  <a:pt x="36" y="1012"/>
                  <a:pt x="1" y="1060"/>
                  <a:pt x="1" y="1119"/>
                </a:cubicBezTo>
                <a:cubicBezTo>
                  <a:pt x="1" y="1179"/>
                  <a:pt x="36" y="1215"/>
                  <a:pt x="96" y="1215"/>
                </a:cubicBezTo>
                <a:lnTo>
                  <a:pt x="858" y="1215"/>
                </a:lnTo>
                <a:lnTo>
                  <a:pt x="322" y="1750"/>
                </a:lnTo>
                <a:cubicBezTo>
                  <a:pt x="275" y="1798"/>
                  <a:pt x="275" y="1858"/>
                  <a:pt x="322" y="1905"/>
                </a:cubicBezTo>
                <a:cubicBezTo>
                  <a:pt x="334" y="1917"/>
                  <a:pt x="370" y="1929"/>
                  <a:pt x="394" y="1929"/>
                </a:cubicBezTo>
                <a:cubicBezTo>
                  <a:pt x="429" y="1929"/>
                  <a:pt x="441" y="1917"/>
                  <a:pt x="477" y="1905"/>
                </a:cubicBezTo>
                <a:lnTo>
                  <a:pt x="1013" y="1369"/>
                </a:lnTo>
                <a:lnTo>
                  <a:pt x="1013" y="2131"/>
                </a:lnTo>
                <a:cubicBezTo>
                  <a:pt x="1013" y="2191"/>
                  <a:pt x="1049" y="2227"/>
                  <a:pt x="1108" y="2227"/>
                </a:cubicBezTo>
                <a:cubicBezTo>
                  <a:pt x="1168" y="2227"/>
                  <a:pt x="1215" y="2191"/>
                  <a:pt x="1215" y="2131"/>
                </a:cubicBezTo>
                <a:lnTo>
                  <a:pt x="1215" y="1369"/>
                </a:lnTo>
                <a:lnTo>
                  <a:pt x="1751" y="1905"/>
                </a:lnTo>
                <a:cubicBezTo>
                  <a:pt x="1763" y="1917"/>
                  <a:pt x="1799" y="1929"/>
                  <a:pt x="1822" y="1929"/>
                </a:cubicBezTo>
                <a:cubicBezTo>
                  <a:pt x="1858" y="1929"/>
                  <a:pt x="1870" y="1917"/>
                  <a:pt x="1906" y="1905"/>
                </a:cubicBezTo>
                <a:cubicBezTo>
                  <a:pt x="1941" y="1858"/>
                  <a:pt x="1941" y="1798"/>
                  <a:pt x="1906" y="1750"/>
                </a:cubicBezTo>
                <a:lnTo>
                  <a:pt x="1370" y="1215"/>
                </a:lnTo>
                <a:lnTo>
                  <a:pt x="2120" y="1215"/>
                </a:lnTo>
                <a:cubicBezTo>
                  <a:pt x="2180" y="1215"/>
                  <a:pt x="2227" y="1179"/>
                  <a:pt x="2227" y="1119"/>
                </a:cubicBezTo>
                <a:cubicBezTo>
                  <a:pt x="2215" y="1060"/>
                  <a:pt x="2168" y="1012"/>
                  <a:pt x="2120" y="1012"/>
                </a:cubicBezTo>
                <a:lnTo>
                  <a:pt x="1370" y="1012"/>
                </a:lnTo>
                <a:lnTo>
                  <a:pt x="1906" y="477"/>
                </a:lnTo>
                <a:cubicBezTo>
                  <a:pt x="1941" y="429"/>
                  <a:pt x="1941" y="369"/>
                  <a:pt x="1906" y="322"/>
                </a:cubicBezTo>
                <a:cubicBezTo>
                  <a:pt x="1882" y="304"/>
                  <a:pt x="1855" y="295"/>
                  <a:pt x="1828" y="295"/>
                </a:cubicBezTo>
                <a:cubicBezTo>
                  <a:pt x="1802" y="295"/>
                  <a:pt x="1775" y="304"/>
                  <a:pt x="1751" y="322"/>
                </a:cubicBezTo>
                <a:lnTo>
                  <a:pt x="1215" y="858"/>
                </a:lnTo>
                <a:lnTo>
                  <a:pt x="1215" y="107"/>
                </a:lnTo>
                <a:cubicBezTo>
                  <a:pt x="1215" y="48"/>
                  <a:pt x="1168" y="0"/>
                  <a:pt x="1108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07;p19">
            <a:extLst>
              <a:ext uri="{FF2B5EF4-FFF2-40B4-BE49-F238E27FC236}">
                <a16:creationId xmlns:a16="http://schemas.microsoft.com/office/drawing/2014/main" id="{F6F1FB5F-51F9-4574-ACB5-CF414A05BC4D}"/>
              </a:ext>
            </a:extLst>
          </p:cNvPr>
          <p:cNvSpPr/>
          <p:nvPr/>
        </p:nvSpPr>
        <p:spPr>
          <a:xfrm>
            <a:off x="1015889" y="3862385"/>
            <a:ext cx="103251" cy="102393"/>
          </a:xfrm>
          <a:custGeom>
            <a:avLst/>
            <a:gdLst/>
            <a:ahLst/>
            <a:cxnLst/>
            <a:rect l="l" t="t" r="r" b="b"/>
            <a:pathLst>
              <a:path w="2240" h="2227" extrusionOk="0">
                <a:moveTo>
                  <a:pt x="1120" y="0"/>
                </a:moveTo>
                <a:cubicBezTo>
                  <a:pt x="1060" y="0"/>
                  <a:pt x="1013" y="36"/>
                  <a:pt x="1013" y="107"/>
                </a:cubicBezTo>
                <a:lnTo>
                  <a:pt x="1013" y="858"/>
                </a:lnTo>
                <a:lnTo>
                  <a:pt x="477" y="322"/>
                </a:lnTo>
                <a:cubicBezTo>
                  <a:pt x="459" y="304"/>
                  <a:pt x="435" y="295"/>
                  <a:pt x="410" y="295"/>
                </a:cubicBezTo>
                <a:cubicBezTo>
                  <a:pt x="385" y="295"/>
                  <a:pt x="358" y="304"/>
                  <a:pt x="334" y="322"/>
                </a:cubicBezTo>
                <a:cubicBezTo>
                  <a:pt x="286" y="369"/>
                  <a:pt x="286" y="429"/>
                  <a:pt x="334" y="477"/>
                </a:cubicBezTo>
                <a:lnTo>
                  <a:pt x="870" y="1012"/>
                </a:lnTo>
                <a:lnTo>
                  <a:pt x="108" y="1012"/>
                </a:lnTo>
                <a:cubicBezTo>
                  <a:pt x="48" y="1012"/>
                  <a:pt x="1" y="1060"/>
                  <a:pt x="1" y="1119"/>
                </a:cubicBezTo>
                <a:cubicBezTo>
                  <a:pt x="1" y="1179"/>
                  <a:pt x="48" y="1215"/>
                  <a:pt x="108" y="1215"/>
                </a:cubicBezTo>
                <a:lnTo>
                  <a:pt x="870" y="1215"/>
                </a:lnTo>
                <a:lnTo>
                  <a:pt x="334" y="1750"/>
                </a:lnTo>
                <a:cubicBezTo>
                  <a:pt x="286" y="1798"/>
                  <a:pt x="286" y="1858"/>
                  <a:pt x="334" y="1905"/>
                </a:cubicBezTo>
                <a:cubicBezTo>
                  <a:pt x="346" y="1917"/>
                  <a:pt x="382" y="1929"/>
                  <a:pt x="406" y="1929"/>
                </a:cubicBezTo>
                <a:cubicBezTo>
                  <a:pt x="441" y="1929"/>
                  <a:pt x="453" y="1917"/>
                  <a:pt x="477" y="1905"/>
                </a:cubicBezTo>
                <a:lnTo>
                  <a:pt x="1013" y="1369"/>
                </a:lnTo>
                <a:lnTo>
                  <a:pt x="1013" y="2131"/>
                </a:lnTo>
                <a:cubicBezTo>
                  <a:pt x="1013" y="2191"/>
                  <a:pt x="1060" y="2227"/>
                  <a:pt x="1120" y="2227"/>
                </a:cubicBezTo>
                <a:cubicBezTo>
                  <a:pt x="1179" y="2227"/>
                  <a:pt x="1227" y="2191"/>
                  <a:pt x="1227" y="2131"/>
                </a:cubicBezTo>
                <a:lnTo>
                  <a:pt x="1227" y="1369"/>
                </a:lnTo>
                <a:lnTo>
                  <a:pt x="1763" y="1905"/>
                </a:lnTo>
                <a:cubicBezTo>
                  <a:pt x="1775" y="1917"/>
                  <a:pt x="1810" y="1929"/>
                  <a:pt x="1834" y="1929"/>
                </a:cubicBezTo>
                <a:cubicBezTo>
                  <a:pt x="1870" y="1929"/>
                  <a:pt x="1882" y="1917"/>
                  <a:pt x="1906" y="1905"/>
                </a:cubicBezTo>
                <a:cubicBezTo>
                  <a:pt x="1953" y="1858"/>
                  <a:pt x="1953" y="1798"/>
                  <a:pt x="1906" y="1750"/>
                </a:cubicBezTo>
                <a:lnTo>
                  <a:pt x="1370" y="1215"/>
                </a:lnTo>
                <a:lnTo>
                  <a:pt x="2132" y="1215"/>
                </a:lnTo>
                <a:cubicBezTo>
                  <a:pt x="2191" y="1215"/>
                  <a:pt x="2239" y="1179"/>
                  <a:pt x="2239" y="1119"/>
                </a:cubicBezTo>
                <a:cubicBezTo>
                  <a:pt x="2239" y="1060"/>
                  <a:pt x="2191" y="1012"/>
                  <a:pt x="2132" y="1012"/>
                </a:cubicBezTo>
                <a:lnTo>
                  <a:pt x="1370" y="1012"/>
                </a:lnTo>
                <a:lnTo>
                  <a:pt x="1906" y="477"/>
                </a:lnTo>
                <a:cubicBezTo>
                  <a:pt x="1953" y="429"/>
                  <a:pt x="1953" y="369"/>
                  <a:pt x="1906" y="322"/>
                </a:cubicBezTo>
                <a:cubicBezTo>
                  <a:pt x="1888" y="304"/>
                  <a:pt x="1864" y="295"/>
                  <a:pt x="1839" y="295"/>
                </a:cubicBezTo>
                <a:cubicBezTo>
                  <a:pt x="1813" y="295"/>
                  <a:pt x="1787" y="304"/>
                  <a:pt x="1763" y="322"/>
                </a:cubicBezTo>
                <a:lnTo>
                  <a:pt x="1227" y="858"/>
                </a:lnTo>
                <a:lnTo>
                  <a:pt x="1227" y="107"/>
                </a:lnTo>
                <a:cubicBezTo>
                  <a:pt x="1227" y="48"/>
                  <a:pt x="1179" y="0"/>
                  <a:pt x="112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75;p19">
            <a:extLst>
              <a:ext uri="{FF2B5EF4-FFF2-40B4-BE49-F238E27FC236}">
                <a16:creationId xmlns:a16="http://schemas.microsoft.com/office/drawing/2014/main" id="{CD235D53-2D21-4CBD-9600-5DB43FD094CE}"/>
              </a:ext>
            </a:extLst>
          </p:cNvPr>
          <p:cNvSpPr/>
          <p:nvPr/>
        </p:nvSpPr>
        <p:spPr>
          <a:xfrm flipH="1">
            <a:off x="7942433" y="3660209"/>
            <a:ext cx="567730" cy="498074"/>
          </a:xfrm>
          <a:custGeom>
            <a:avLst/>
            <a:gdLst/>
            <a:ahLst/>
            <a:cxnLst/>
            <a:rect l="l" t="t" r="r" b="b"/>
            <a:pathLst>
              <a:path w="12348" h="10833" extrusionOk="0">
                <a:moveTo>
                  <a:pt x="5168" y="295"/>
                </a:moveTo>
                <a:cubicBezTo>
                  <a:pt x="4489" y="664"/>
                  <a:pt x="3929" y="1391"/>
                  <a:pt x="3536" y="2343"/>
                </a:cubicBezTo>
                <a:lnTo>
                  <a:pt x="1941" y="2343"/>
                </a:lnTo>
                <a:cubicBezTo>
                  <a:pt x="2393" y="1748"/>
                  <a:pt x="2965" y="1224"/>
                  <a:pt x="3656" y="843"/>
                </a:cubicBezTo>
                <a:cubicBezTo>
                  <a:pt x="4132" y="569"/>
                  <a:pt x="4644" y="390"/>
                  <a:pt x="5168" y="295"/>
                </a:cubicBezTo>
                <a:close/>
                <a:moveTo>
                  <a:pt x="6061" y="236"/>
                </a:moveTo>
                <a:lnTo>
                  <a:pt x="6061" y="2355"/>
                </a:lnTo>
                <a:lnTo>
                  <a:pt x="3763" y="2355"/>
                </a:lnTo>
                <a:cubicBezTo>
                  <a:pt x="4287" y="1105"/>
                  <a:pt x="5120" y="295"/>
                  <a:pt x="6061" y="236"/>
                </a:cubicBezTo>
                <a:close/>
                <a:moveTo>
                  <a:pt x="6251" y="236"/>
                </a:moveTo>
                <a:cubicBezTo>
                  <a:pt x="7180" y="295"/>
                  <a:pt x="8025" y="1105"/>
                  <a:pt x="8537" y="2355"/>
                </a:cubicBezTo>
                <a:lnTo>
                  <a:pt x="6251" y="2355"/>
                </a:lnTo>
                <a:lnTo>
                  <a:pt x="6251" y="236"/>
                </a:lnTo>
                <a:close/>
                <a:moveTo>
                  <a:pt x="7144" y="295"/>
                </a:moveTo>
                <a:lnTo>
                  <a:pt x="7144" y="295"/>
                </a:lnTo>
                <a:cubicBezTo>
                  <a:pt x="8406" y="545"/>
                  <a:pt x="9585" y="1260"/>
                  <a:pt x="10383" y="2355"/>
                </a:cubicBezTo>
                <a:lnTo>
                  <a:pt x="8763" y="2355"/>
                </a:lnTo>
                <a:cubicBezTo>
                  <a:pt x="8382" y="1403"/>
                  <a:pt x="7799" y="664"/>
                  <a:pt x="7144" y="295"/>
                </a:cubicBezTo>
                <a:close/>
                <a:moveTo>
                  <a:pt x="3465" y="2569"/>
                </a:moveTo>
                <a:cubicBezTo>
                  <a:pt x="3167" y="3367"/>
                  <a:pt x="2989" y="4320"/>
                  <a:pt x="2977" y="5332"/>
                </a:cubicBezTo>
                <a:lnTo>
                  <a:pt x="965" y="5332"/>
                </a:lnTo>
                <a:cubicBezTo>
                  <a:pt x="977" y="4355"/>
                  <a:pt x="1274" y="3391"/>
                  <a:pt x="1810" y="2569"/>
                </a:cubicBezTo>
                <a:close/>
                <a:moveTo>
                  <a:pt x="6061" y="2569"/>
                </a:moveTo>
                <a:lnTo>
                  <a:pt x="6061" y="5332"/>
                </a:lnTo>
                <a:lnTo>
                  <a:pt x="3179" y="5332"/>
                </a:lnTo>
                <a:cubicBezTo>
                  <a:pt x="3191" y="4308"/>
                  <a:pt x="3382" y="3355"/>
                  <a:pt x="3679" y="2569"/>
                </a:cubicBezTo>
                <a:close/>
                <a:moveTo>
                  <a:pt x="8632" y="2569"/>
                </a:moveTo>
                <a:cubicBezTo>
                  <a:pt x="8930" y="3367"/>
                  <a:pt x="9109" y="4320"/>
                  <a:pt x="9120" y="5332"/>
                </a:cubicBezTo>
                <a:lnTo>
                  <a:pt x="6251" y="5332"/>
                </a:lnTo>
                <a:lnTo>
                  <a:pt x="6251" y="2569"/>
                </a:lnTo>
                <a:close/>
                <a:moveTo>
                  <a:pt x="10525" y="2569"/>
                </a:moveTo>
                <a:cubicBezTo>
                  <a:pt x="10597" y="2676"/>
                  <a:pt x="10668" y="2796"/>
                  <a:pt x="10728" y="2903"/>
                </a:cubicBezTo>
                <a:cubicBezTo>
                  <a:pt x="11156" y="3689"/>
                  <a:pt x="11371" y="4522"/>
                  <a:pt x="11371" y="5332"/>
                </a:cubicBezTo>
                <a:lnTo>
                  <a:pt x="9335" y="5332"/>
                </a:lnTo>
                <a:cubicBezTo>
                  <a:pt x="9311" y="4320"/>
                  <a:pt x="9132" y="3367"/>
                  <a:pt x="8835" y="2569"/>
                </a:cubicBezTo>
                <a:close/>
                <a:moveTo>
                  <a:pt x="2977" y="5546"/>
                </a:moveTo>
                <a:cubicBezTo>
                  <a:pt x="2989" y="6558"/>
                  <a:pt x="3167" y="7510"/>
                  <a:pt x="3465" y="8308"/>
                </a:cubicBezTo>
                <a:lnTo>
                  <a:pt x="1846" y="8308"/>
                </a:lnTo>
                <a:cubicBezTo>
                  <a:pt x="1751" y="8177"/>
                  <a:pt x="1679" y="8058"/>
                  <a:pt x="1584" y="7915"/>
                </a:cubicBezTo>
                <a:cubicBezTo>
                  <a:pt x="1191" y="7165"/>
                  <a:pt x="977" y="6344"/>
                  <a:pt x="965" y="5546"/>
                </a:cubicBezTo>
                <a:close/>
                <a:moveTo>
                  <a:pt x="6061" y="5546"/>
                </a:moveTo>
                <a:lnTo>
                  <a:pt x="6061" y="8308"/>
                </a:lnTo>
                <a:lnTo>
                  <a:pt x="3679" y="8308"/>
                </a:lnTo>
                <a:cubicBezTo>
                  <a:pt x="3382" y="7510"/>
                  <a:pt x="3191" y="6558"/>
                  <a:pt x="3179" y="5546"/>
                </a:cubicBezTo>
                <a:close/>
                <a:moveTo>
                  <a:pt x="9120" y="5546"/>
                </a:moveTo>
                <a:cubicBezTo>
                  <a:pt x="9109" y="6570"/>
                  <a:pt x="8930" y="7522"/>
                  <a:pt x="8632" y="8308"/>
                </a:cubicBezTo>
                <a:lnTo>
                  <a:pt x="6251" y="8308"/>
                </a:lnTo>
                <a:lnTo>
                  <a:pt x="6251" y="5546"/>
                </a:lnTo>
                <a:close/>
                <a:moveTo>
                  <a:pt x="11371" y="5546"/>
                </a:moveTo>
                <a:cubicBezTo>
                  <a:pt x="11335" y="6522"/>
                  <a:pt x="11037" y="7499"/>
                  <a:pt x="10490" y="8308"/>
                </a:cubicBezTo>
                <a:lnTo>
                  <a:pt x="8835" y="8308"/>
                </a:lnTo>
                <a:cubicBezTo>
                  <a:pt x="9132" y="7510"/>
                  <a:pt x="9311" y="6558"/>
                  <a:pt x="9335" y="5546"/>
                </a:cubicBezTo>
                <a:close/>
                <a:moveTo>
                  <a:pt x="3536" y="8522"/>
                </a:moveTo>
                <a:cubicBezTo>
                  <a:pt x="3894" y="9404"/>
                  <a:pt x="4406" y="10094"/>
                  <a:pt x="5013" y="10487"/>
                </a:cubicBezTo>
                <a:cubicBezTo>
                  <a:pt x="3834" y="10201"/>
                  <a:pt x="2751" y="9534"/>
                  <a:pt x="1989" y="8522"/>
                </a:cubicBezTo>
                <a:close/>
                <a:moveTo>
                  <a:pt x="10359" y="8522"/>
                </a:moveTo>
                <a:cubicBezTo>
                  <a:pt x="9906" y="9106"/>
                  <a:pt x="9347" y="9606"/>
                  <a:pt x="8680" y="9975"/>
                </a:cubicBezTo>
                <a:cubicBezTo>
                  <a:pt x="8228" y="10237"/>
                  <a:pt x="7751" y="10392"/>
                  <a:pt x="7275" y="10499"/>
                </a:cubicBezTo>
                <a:cubicBezTo>
                  <a:pt x="7882" y="10118"/>
                  <a:pt x="8406" y="9415"/>
                  <a:pt x="8775" y="8522"/>
                </a:cubicBezTo>
                <a:close/>
                <a:moveTo>
                  <a:pt x="6061" y="8522"/>
                </a:moveTo>
                <a:lnTo>
                  <a:pt x="6061" y="10618"/>
                </a:lnTo>
                <a:cubicBezTo>
                  <a:pt x="5965" y="10618"/>
                  <a:pt x="5858" y="10618"/>
                  <a:pt x="5775" y="10606"/>
                </a:cubicBezTo>
                <a:cubicBezTo>
                  <a:pt x="4953" y="10427"/>
                  <a:pt x="4227" y="9642"/>
                  <a:pt x="3763" y="8522"/>
                </a:cubicBezTo>
                <a:close/>
                <a:moveTo>
                  <a:pt x="8537" y="8522"/>
                </a:moveTo>
                <a:cubicBezTo>
                  <a:pt x="8061" y="9642"/>
                  <a:pt x="7346" y="10427"/>
                  <a:pt x="6513" y="10606"/>
                </a:cubicBezTo>
                <a:cubicBezTo>
                  <a:pt x="6442" y="10606"/>
                  <a:pt x="6358" y="10606"/>
                  <a:pt x="6251" y="10618"/>
                </a:cubicBezTo>
                <a:lnTo>
                  <a:pt x="6251" y="8522"/>
                </a:lnTo>
                <a:close/>
                <a:moveTo>
                  <a:pt x="6161" y="1"/>
                </a:moveTo>
                <a:cubicBezTo>
                  <a:pt x="5283" y="1"/>
                  <a:pt x="4393" y="214"/>
                  <a:pt x="3572" y="664"/>
                </a:cubicBezTo>
                <a:cubicBezTo>
                  <a:pt x="953" y="2093"/>
                  <a:pt x="0" y="5391"/>
                  <a:pt x="1429" y="7999"/>
                </a:cubicBezTo>
                <a:cubicBezTo>
                  <a:pt x="2334" y="9665"/>
                  <a:pt x="4001" y="10642"/>
                  <a:pt x="5763" y="10785"/>
                </a:cubicBezTo>
                <a:cubicBezTo>
                  <a:pt x="5894" y="10808"/>
                  <a:pt x="6025" y="10832"/>
                  <a:pt x="6156" y="10832"/>
                </a:cubicBezTo>
                <a:cubicBezTo>
                  <a:pt x="6275" y="10832"/>
                  <a:pt x="6418" y="10808"/>
                  <a:pt x="6537" y="10785"/>
                </a:cubicBezTo>
                <a:cubicBezTo>
                  <a:pt x="7287" y="10737"/>
                  <a:pt x="8061" y="10511"/>
                  <a:pt x="8775" y="10130"/>
                </a:cubicBezTo>
                <a:cubicBezTo>
                  <a:pt x="11383" y="8713"/>
                  <a:pt x="12347" y="5427"/>
                  <a:pt x="10906" y="2807"/>
                </a:cubicBezTo>
                <a:cubicBezTo>
                  <a:pt x="9928" y="1013"/>
                  <a:pt x="8071" y="1"/>
                  <a:pt x="6161" y="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EEEE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2030819" y="1392150"/>
            <a:ext cx="5411972" cy="2359200"/>
          </a:xfrm>
          <a:prstGeom prst="roundRect">
            <a:avLst>
              <a:gd name="adj" fmla="val 1184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2596294" y="2285400"/>
            <a:ext cx="42810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07BFF"/>
                </a:solidFill>
              </a:rPr>
              <a:t>PERCHÉ USARE MICROSOFT AZURE?</a:t>
            </a:r>
            <a:endParaRPr sz="2800" dirty="0">
              <a:solidFill>
                <a:srgbClr val="407B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60255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33693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7131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1605300" y="1524463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6917700" y="1524463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>
            <a:off x="879901" y="2252684"/>
            <a:ext cx="2075700" cy="420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</a:rPr>
              <a:t>Economico</a:t>
            </a:r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2"/>
          </p:nvPr>
        </p:nvSpPr>
        <p:spPr>
          <a:xfrm>
            <a:off x="877949" y="2606298"/>
            <a:ext cx="2075700" cy="10698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1"/>
                </a:solidFill>
                <a:latin typeface="Fira Sans" panose="020B0503050000020004" pitchFamily="34" charset="0"/>
              </a:rPr>
              <a:t>Molto più conveniente rispetto ai competitor</a:t>
            </a:r>
            <a:r>
              <a:rPr lang="it-IT" sz="12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. </a:t>
            </a:r>
            <a:r>
              <a:rPr lang="it-IT" sz="1200" b="0" i="0" dirty="0">
                <a:solidFill>
                  <a:srgbClr val="F8F9FA"/>
                </a:solidFill>
                <a:effectLst/>
                <a:latin typeface="Fira Sans" panose="020B0503050000020004" pitchFamily="34" charset="0"/>
              </a:rPr>
              <a:t>Combina gli sconti e le offerte per ridurre i costi per il cloud.</a:t>
            </a:r>
            <a:endParaRPr sz="12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3"/>
          </p:nvPr>
        </p:nvSpPr>
        <p:spPr>
          <a:xfrm>
            <a:off x="3535126" y="2252684"/>
            <a:ext cx="2075700" cy="420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</a:rPr>
              <a:t>Sicuro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4"/>
          </p:nvPr>
        </p:nvSpPr>
        <p:spPr>
          <a:xfrm>
            <a:off x="3452213" y="2606574"/>
            <a:ext cx="2239574" cy="10698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1"/>
                </a:solidFill>
                <a:latin typeface="Fira Sans" panose="020B0503050000020004" pitchFamily="34" charset="0"/>
              </a:rPr>
              <a:t>C</a:t>
            </a:r>
            <a:r>
              <a:rPr lang="it-IT" sz="12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onsente di avere massime garanzie sulla sicurezza dei dati e sulla loro continua disponibilità ed accessibilità.</a:t>
            </a:r>
            <a:endParaRPr sz="105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5"/>
          </p:nvPr>
        </p:nvSpPr>
        <p:spPr>
          <a:xfrm>
            <a:off x="6190351" y="2252684"/>
            <a:ext cx="2075700" cy="420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Flessibile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6"/>
          </p:nvPr>
        </p:nvSpPr>
        <p:spPr>
          <a:xfrm>
            <a:off x="6125483" y="2606574"/>
            <a:ext cx="2240549" cy="10698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lt1"/>
                </a:solidFill>
                <a:latin typeface="Fira Sans" panose="020B0503050000020004" pitchFamily="34" charset="0"/>
              </a:rPr>
              <a:t>Grazie al supporto di molti linguaggi di programmazione e  framework, semplifica lo </a:t>
            </a:r>
            <a:r>
              <a:rPr lang="it-IT" sz="1200" b="0" i="0" dirty="0">
                <a:solidFill>
                  <a:srgbClr val="F8F9FA"/>
                </a:solidFill>
                <a:effectLst/>
                <a:latin typeface="Fira Sans" panose="020B0503050000020004" pitchFamily="34" charset="0"/>
              </a:rPr>
              <a:t>sviluppo e la distribuzione delle applicazioni.</a:t>
            </a:r>
            <a:endParaRPr sz="1200" dirty="0">
              <a:solidFill>
                <a:schemeClr val="lt1"/>
              </a:solidFill>
              <a:latin typeface="Fira Sans" panose="020B0503050000020004" pitchFamily="34" charset="0"/>
            </a:endParaRPr>
          </a:p>
        </p:txBody>
      </p:sp>
      <p:sp>
        <p:nvSpPr>
          <p:cNvPr id="56" name="Google Shape;238;p29">
            <a:extLst>
              <a:ext uri="{FF2B5EF4-FFF2-40B4-BE49-F238E27FC236}">
                <a16:creationId xmlns:a16="http://schemas.microsoft.com/office/drawing/2014/main" id="{A7C18714-AA55-4A19-BCC3-173561C46F40}"/>
              </a:ext>
            </a:extLst>
          </p:cNvPr>
          <p:cNvSpPr/>
          <p:nvPr/>
        </p:nvSpPr>
        <p:spPr>
          <a:xfrm>
            <a:off x="4267591" y="1524463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6C0F192-B143-478E-B261-4E0CCF1D5CA3}"/>
              </a:ext>
            </a:extLst>
          </p:cNvPr>
          <p:cNvGrpSpPr/>
          <p:nvPr/>
        </p:nvGrpSpPr>
        <p:grpSpPr>
          <a:xfrm>
            <a:off x="4421641" y="1670672"/>
            <a:ext cx="317750" cy="367281"/>
            <a:chOff x="2306388" y="1600450"/>
            <a:chExt cx="587900" cy="707550"/>
          </a:xfrm>
          <a:noFill/>
        </p:grpSpPr>
        <p:sp>
          <p:nvSpPr>
            <p:cNvPr id="58" name="Google Shape;3955;p42">
              <a:extLst>
                <a:ext uri="{FF2B5EF4-FFF2-40B4-BE49-F238E27FC236}">
                  <a16:creationId xmlns:a16="http://schemas.microsoft.com/office/drawing/2014/main" id="{00938CE2-F9D6-4A3C-8CCE-22C614030330}"/>
                </a:ext>
              </a:extLst>
            </p:cNvPr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57;p42">
              <a:extLst>
                <a:ext uri="{FF2B5EF4-FFF2-40B4-BE49-F238E27FC236}">
                  <a16:creationId xmlns:a16="http://schemas.microsoft.com/office/drawing/2014/main" id="{1CA14782-F506-468F-B945-A73EA8624A2B}"/>
                </a:ext>
              </a:extLst>
            </p:cNvPr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1766;p67">
            <a:extLst>
              <a:ext uri="{FF2B5EF4-FFF2-40B4-BE49-F238E27FC236}">
                <a16:creationId xmlns:a16="http://schemas.microsoft.com/office/drawing/2014/main" id="{F61D7C5B-0C89-4F88-A636-4D397791F818}"/>
              </a:ext>
            </a:extLst>
          </p:cNvPr>
          <p:cNvGrpSpPr/>
          <p:nvPr/>
        </p:nvGrpSpPr>
        <p:grpSpPr>
          <a:xfrm>
            <a:off x="1718154" y="1628100"/>
            <a:ext cx="425414" cy="409755"/>
            <a:chOff x="2508825" y="2318350"/>
            <a:chExt cx="297750" cy="295400"/>
          </a:xfrm>
          <a:solidFill>
            <a:srgbClr val="E7F7FF"/>
          </a:solidFill>
        </p:grpSpPr>
        <p:sp>
          <p:nvSpPr>
            <p:cNvPr id="64" name="Google Shape;11767;p67">
              <a:extLst>
                <a:ext uri="{FF2B5EF4-FFF2-40B4-BE49-F238E27FC236}">
                  <a16:creationId xmlns:a16="http://schemas.microsoft.com/office/drawing/2014/main" id="{0062C444-1B62-4AAC-833A-C55EBC9C5C44}"/>
                </a:ext>
              </a:extLst>
            </p:cNvPr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Google Shape;11768;p67">
              <a:extLst>
                <a:ext uri="{FF2B5EF4-FFF2-40B4-BE49-F238E27FC236}">
                  <a16:creationId xmlns:a16="http://schemas.microsoft.com/office/drawing/2014/main" id="{259862A3-BCAE-4916-8019-C93C8D791B22}"/>
                </a:ext>
              </a:extLst>
            </p:cNvPr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oogle Shape;11600;p67">
            <a:extLst>
              <a:ext uri="{FF2B5EF4-FFF2-40B4-BE49-F238E27FC236}">
                <a16:creationId xmlns:a16="http://schemas.microsoft.com/office/drawing/2014/main" id="{545786B8-EF3A-4BA0-B58B-7C700879D12B}"/>
              </a:ext>
            </a:extLst>
          </p:cNvPr>
          <p:cNvGrpSpPr/>
          <p:nvPr/>
        </p:nvGrpSpPr>
        <p:grpSpPr>
          <a:xfrm>
            <a:off x="7004287" y="1641420"/>
            <a:ext cx="421559" cy="380360"/>
            <a:chOff x="-64774725" y="1916550"/>
            <a:chExt cx="319000" cy="314400"/>
          </a:xfrm>
          <a:solidFill>
            <a:srgbClr val="E7F7FF"/>
          </a:solidFill>
        </p:grpSpPr>
        <p:sp>
          <p:nvSpPr>
            <p:cNvPr id="67" name="Google Shape;11601;p67">
              <a:extLst>
                <a:ext uri="{FF2B5EF4-FFF2-40B4-BE49-F238E27FC236}">
                  <a16:creationId xmlns:a16="http://schemas.microsoft.com/office/drawing/2014/main" id="{46A4EDFA-75D3-479C-A19C-3C2DE7413577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02;p67">
              <a:extLst>
                <a:ext uri="{FF2B5EF4-FFF2-40B4-BE49-F238E27FC236}">
                  <a16:creationId xmlns:a16="http://schemas.microsoft.com/office/drawing/2014/main" id="{577A07F2-7F06-40E8-9612-AEBCFF78D83E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07;p31">
            <a:extLst>
              <a:ext uri="{FF2B5EF4-FFF2-40B4-BE49-F238E27FC236}">
                <a16:creationId xmlns:a16="http://schemas.microsoft.com/office/drawing/2014/main" id="{B64C9F7E-FCD0-4DD8-972B-FF02E9609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368300"/>
            <a:ext cx="771842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7BFF"/>
                </a:solidFill>
              </a:rPr>
              <a:t>MOTIVAZIONI</a:t>
            </a:r>
            <a:endParaRPr dirty="0">
              <a:solidFill>
                <a:srgbClr val="407BFF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38C182D-0138-4135-BC93-8BF460EC9490}"/>
              </a:ext>
            </a:extLst>
          </p:cNvPr>
          <p:cNvSpPr txBox="1"/>
          <p:nvPr/>
        </p:nvSpPr>
        <p:spPr>
          <a:xfrm>
            <a:off x="101600" y="4928056"/>
            <a:ext cx="2096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latin typeface="Fira Sans" panose="020B0503050000020004" pitchFamily="34" charset="0"/>
              </a:rPr>
              <a:t>Riferimenti: [8]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823308" y="1830475"/>
            <a:ext cx="2313296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407BFF"/>
                </a:solidFill>
              </a:rPr>
              <a:t>SVILUPPI</a:t>
            </a:r>
            <a:br>
              <a:rPr lang="en" sz="3200" dirty="0">
                <a:solidFill>
                  <a:srgbClr val="407BFF"/>
                </a:solidFill>
              </a:rPr>
            </a:br>
            <a:r>
              <a:rPr lang="en" sz="3200" dirty="0">
                <a:solidFill>
                  <a:srgbClr val="407BFF"/>
                </a:solidFill>
              </a:rPr>
              <a:t>FUTURI</a:t>
            </a:r>
            <a:endParaRPr sz="3200" dirty="0">
              <a:solidFill>
                <a:srgbClr val="407BFF"/>
              </a:solidFill>
            </a:endParaRPr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1"/>
          </p:nvPr>
        </p:nvSpPr>
        <p:spPr>
          <a:xfrm>
            <a:off x="4212094" y="931553"/>
            <a:ext cx="4347115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</a:pPr>
            <a:endParaRPr lang="it-IT" dirty="0">
              <a:latin typeface="Fira Sans" panose="020B0503050000020004" pitchFamily="34" charset="0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it-IT" dirty="0">
                <a:latin typeface="Fira Sans" panose="020B0503050000020004" pitchFamily="34" charset="0"/>
              </a:rPr>
              <a:t>Collegare il bot a più piattaforme come Facebook e altri.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endParaRPr lang="it-IT" dirty="0">
              <a:latin typeface="Fira Sans" panose="020B0503050000020004" pitchFamily="34" charset="0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it-IT" dirty="0">
                <a:latin typeface="Fira Sans" panose="020B0503050000020004" pitchFamily="34" charset="0"/>
              </a:rPr>
              <a:t>Migliorare l’esperienza di utilizzo, rendendo il bot ancora più semplice e intuitivo.</a:t>
            </a:r>
            <a:endParaRPr dirty="0">
              <a:latin typeface="Fira Sans" panose="020B0503050000020004" pitchFamily="34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 panose="020B0503050000020004" pitchFamily="34" charset="0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" dirty="0">
                <a:latin typeface="Fira Sans" panose="020B0503050000020004" pitchFamily="34" charset="0"/>
              </a:rPr>
              <a:t>Migliorare l’intelligenza, in modo da riuscire a rispondere in maniera precisa alle esigenze del paziente.</a:t>
            </a:r>
            <a:endParaRPr dirty="0">
              <a:latin typeface="Fira Sans" panose="020B0503050000020004" pitchFamily="34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 panose="020B0503050000020004" pitchFamily="34" charset="0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" dirty="0">
                <a:latin typeface="Fira Sans" panose="020B0503050000020004" pitchFamily="34" charset="0"/>
              </a:rPr>
              <a:t>Introdurre la possibilità di pagamento del ticket sanitario, riducendo ulteriormente </a:t>
            </a:r>
            <a:r>
              <a:rPr lang="it-IT" dirty="0">
                <a:latin typeface="Fira Sans" panose="020B0503050000020004" pitchFamily="34" charset="0"/>
              </a:rPr>
              <a:t>i tempi di attesa.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Technology Advances by Slidesgo">
  <a:themeElements>
    <a:clrScheme name="Simple Light">
      <a:dk1>
        <a:srgbClr val="1F2B6C"/>
      </a:dk1>
      <a:lt1>
        <a:srgbClr val="FFFFFF"/>
      </a:lt1>
      <a:dk2>
        <a:srgbClr val="000000"/>
      </a:dk2>
      <a:lt2>
        <a:srgbClr val="EEEEEE"/>
      </a:lt2>
      <a:accent1>
        <a:srgbClr val="E7F7FF"/>
      </a:accent1>
      <a:accent2>
        <a:srgbClr val="159FED"/>
      </a:accent2>
      <a:accent3>
        <a:srgbClr val="73E1CD"/>
      </a:accent3>
      <a:accent4>
        <a:srgbClr val="8292E8"/>
      </a:accent4>
      <a:accent5>
        <a:srgbClr val="8292E8"/>
      </a:accent5>
      <a:accent6>
        <a:srgbClr val="1F2B6C"/>
      </a:accent6>
      <a:hlink>
        <a:srgbClr val="1F2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488</Words>
  <Application>Microsoft Office PowerPoint</Application>
  <PresentationFormat>Presentazione su schermo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Nunito Sans</vt:lpstr>
      <vt:lpstr>Arial</vt:lpstr>
      <vt:lpstr>Montserrat</vt:lpstr>
      <vt:lpstr>Fira Sans</vt:lpstr>
      <vt:lpstr>Medical Technology Advances by Slidesgo</vt:lpstr>
      <vt:lpstr>MYHEALTHCAREBOT</vt:lpstr>
      <vt:lpstr>Presentazione standard di PowerPoint</vt:lpstr>
      <vt:lpstr>Presentazione standard di PowerPoint</vt:lpstr>
      <vt:lpstr>ARCHITETTURA ..</vt:lpstr>
      <vt:lpstr>ARCHITETTURA ..</vt:lpstr>
      <vt:lpstr>PRIVACY &amp; SICUREZZA</vt:lpstr>
      <vt:lpstr>PERCHÉ USARE MICROSOFT AZURE?</vt:lpstr>
      <vt:lpstr>MOTIVAZIONI</vt:lpstr>
      <vt:lpstr>SVILUPPI FUTURI</vt:lpstr>
      <vt:lpstr>GRAZIE PER L’ATTENZIONE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MyHealthcareBot</dc:title>
  <dc:creator>Francesco Parisi</dc:creator>
  <cp:lastModifiedBy>FRANCESCO PARISI</cp:lastModifiedBy>
  <cp:revision>177</cp:revision>
  <dcterms:modified xsi:type="dcterms:W3CDTF">2021-10-30T12:26:37Z</dcterms:modified>
</cp:coreProperties>
</file>