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  <p:sldId id="268" r:id="rId11"/>
    <p:sldId id="269" r:id="rId12"/>
    <p:sldId id="272" r:id="rId13"/>
    <p:sldId id="273" r:id="rId14"/>
    <p:sldId id="274" r:id="rId15"/>
    <p:sldId id="271" r:id="rId16"/>
    <p:sldId id="270" r:id="rId17"/>
    <p:sldId id="275" r:id="rId18"/>
    <p:sldId id="276" r:id="rId19"/>
    <p:sldId id="277" r:id="rId20"/>
    <p:sldId id="283" r:id="rId21"/>
    <p:sldId id="278" r:id="rId22"/>
    <p:sldId id="279" r:id="rId23"/>
    <p:sldId id="280" r:id="rId24"/>
    <p:sldId id="281" r:id="rId25"/>
    <p:sldId id="282" r:id="rId26"/>
    <p:sldId id="284" r:id="rId27"/>
    <p:sldId id="297" r:id="rId28"/>
    <p:sldId id="285" r:id="rId29"/>
    <p:sldId id="286" r:id="rId30"/>
    <p:sldId id="290" r:id="rId31"/>
    <p:sldId id="287" r:id="rId32"/>
    <p:sldId id="288" r:id="rId33"/>
    <p:sldId id="291" r:id="rId34"/>
    <p:sldId id="289" r:id="rId35"/>
    <p:sldId id="293" r:id="rId36"/>
    <p:sldId id="295" r:id="rId37"/>
    <p:sldId id="292" r:id="rId38"/>
    <p:sldId id="296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4138" y="4211393"/>
            <a:ext cx="8090119" cy="74840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it-IT" sz="1600" b="1" dirty="0"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it-IT" sz="1600" b="1" i="1" dirty="0">
                <a:latin typeface="Montserrat"/>
                <a:ea typeface="Montserrat"/>
                <a:cs typeface="Montserrat"/>
                <a:sym typeface="Montserrat"/>
              </a:rPr>
              <a:t>aurea Triennale in Informatica - Università </a:t>
            </a:r>
            <a:r>
              <a:rPr lang="it-IT" sz="1600" b="1" i="1" dirty="0" smtClean="0">
                <a:latin typeface="Montserrat"/>
                <a:ea typeface="Montserrat"/>
                <a:cs typeface="Montserrat"/>
                <a:sym typeface="Montserrat"/>
              </a:rPr>
              <a:t>degli studi di </a:t>
            </a:r>
            <a:r>
              <a:rPr lang="it-IT" sz="1600" b="1" i="1" dirty="0">
                <a:latin typeface="Montserrat"/>
                <a:ea typeface="Montserrat"/>
                <a:cs typeface="Montserrat"/>
                <a:sym typeface="Montserrat"/>
              </a:rPr>
              <a:t>Salerno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it-IT" sz="1600" b="1" i="1" dirty="0">
                <a:latin typeface="Montserrat"/>
                <a:ea typeface="Montserrat"/>
                <a:cs typeface="Montserrat"/>
                <a:sym typeface="Montserrat"/>
              </a:rPr>
              <a:t>Corso di Ingegneria del Software - Prof. Andrea de Lucia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42" y="1265683"/>
            <a:ext cx="5051914" cy="2010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ottotitolo 2"/>
          <p:cNvSpPr txBox="1">
            <a:spLocks/>
          </p:cNvSpPr>
          <p:nvPr/>
        </p:nvSpPr>
        <p:spPr>
          <a:xfrm>
            <a:off x="4848081" y="5075708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848081" y="5200684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5631556" y="5675528"/>
            <a:ext cx="4755281" cy="1182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it-IT" sz="1400" b="1" dirty="0" smtClean="0">
                <a:latin typeface="Montserrat"/>
                <a:ea typeface="Montserrat"/>
                <a:cs typeface="Montserrat"/>
                <a:sym typeface="Montserrat"/>
              </a:rPr>
              <a:t>Francesco Parisi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it-IT" sz="1400" b="1" dirty="0" smtClean="0">
                <a:latin typeface="Montserrat"/>
                <a:ea typeface="Montserrat"/>
                <a:cs typeface="Montserrat"/>
                <a:sym typeface="Montserrat"/>
              </a:rPr>
              <a:t>Matteo Maiorano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it-IT" sz="1400" b="1" dirty="0" smtClean="0">
                <a:latin typeface="Montserrat"/>
                <a:ea typeface="Montserrat"/>
                <a:cs typeface="Montserrat"/>
                <a:sym typeface="Montserrat"/>
              </a:rPr>
              <a:t>Marco La </a:t>
            </a:r>
            <a:r>
              <a:rPr lang="it-IT" sz="1400" b="1" dirty="0" err="1" smtClean="0">
                <a:latin typeface="Montserrat"/>
                <a:ea typeface="Montserrat"/>
                <a:cs typeface="Montserrat"/>
                <a:sym typeface="Montserrat"/>
              </a:rPr>
              <a:t>Cortiglia</a:t>
            </a:r>
            <a:endParaRPr lang="it-IT" sz="14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it-IT" b="1" i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" y="5782614"/>
            <a:ext cx="1889892" cy="9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048001" y="3385232"/>
            <a:ext cx="845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endParaRPr lang="it-IT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Tratteremo il System Design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</a:rPr>
              <a:t>SDD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2311400" y="1955799"/>
            <a:ext cx="87503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8" name="Google Shape;373;p40"/>
          <p:cNvSpPr txBox="1"/>
          <p:nvPr/>
        </p:nvSpPr>
        <p:spPr>
          <a:xfrm>
            <a:off x="1729008" y="1707249"/>
            <a:ext cx="2515425" cy="14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Criteri di </a:t>
            </a:r>
            <a:r>
              <a:rPr lang="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Tempo di risposta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Memoria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74;p40"/>
          <p:cNvSpPr txBox="1"/>
          <p:nvPr/>
        </p:nvSpPr>
        <p:spPr>
          <a:xfrm>
            <a:off x="5288783" y="1707249"/>
            <a:ext cx="2416800" cy="25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Criteri di affidabilità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Robustezza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Affidabilità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Sicurezza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75;p40"/>
          <p:cNvSpPr txBox="1"/>
          <p:nvPr/>
        </p:nvSpPr>
        <p:spPr>
          <a:xfrm>
            <a:off x="8749933" y="1712698"/>
            <a:ext cx="25290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Criteri di costi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Costo di sviluppo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76;p40"/>
          <p:cNvSpPr txBox="1"/>
          <p:nvPr/>
        </p:nvSpPr>
        <p:spPr>
          <a:xfrm>
            <a:off x="7126933" y="3819088"/>
            <a:ext cx="2887500" cy="212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Criteri di manutenzione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Estendibilità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Adattabilità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377;p40"/>
          <p:cNvSpPr txBox="1"/>
          <p:nvPr/>
        </p:nvSpPr>
        <p:spPr>
          <a:xfrm>
            <a:off x="3517682" y="3832892"/>
            <a:ext cx="21705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Criteri di usabilità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Usabilità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Design Goal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Decomposizione in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layer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32" y="1234582"/>
            <a:ext cx="5282864" cy="5438855"/>
          </a:xfrm>
          <a:prstGeom prst="rect">
            <a:avLst/>
          </a:prstGeom>
        </p:spPr>
      </p:pic>
      <p:sp>
        <p:nvSpPr>
          <p:cNvPr id="8" name="Google Shape;373;p40"/>
          <p:cNvSpPr txBox="1"/>
          <p:nvPr/>
        </p:nvSpPr>
        <p:spPr>
          <a:xfrm>
            <a:off x="1284508" y="1758049"/>
            <a:ext cx="2995392" cy="14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Architettura Three-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tier</a:t>
            </a:r>
            <a:endParaRPr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Presentation Layer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Application Logic Layer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Storage Layer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7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Deployment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71" y="1221938"/>
            <a:ext cx="6756785" cy="50899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Mapping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Hardware/Software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87" y="2412999"/>
            <a:ext cx="1854541" cy="18545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72" y="2412999"/>
            <a:ext cx="2274782" cy="1854541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V="1">
            <a:off x="5422900" y="3346619"/>
            <a:ext cx="27129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Gestione dati persistenti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74" y="920705"/>
            <a:ext cx="10036586" cy="57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Controllo degli Accessi e Sicurezza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73" y="1657544"/>
            <a:ext cx="6352381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Start-up                           Terminazione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0" y="1731779"/>
            <a:ext cx="4303867" cy="2287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9" y="3804483"/>
            <a:ext cx="4292043" cy="2287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19" y="1765300"/>
            <a:ext cx="4399412" cy="233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Google Shape;467;p48"/>
          <p:cNvCxnSpPr/>
          <p:nvPr/>
        </p:nvCxnSpPr>
        <p:spPr>
          <a:xfrm flipH="1">
            <a:off x="6738364" y="1304287"/>
            <a:ext cx="12000" cy="49822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63;p48"/>
          <p:cNvSpPr txBox="1"/>
          <p:nvPr/>
        </p:nvSpPr>
        <p:spPr>
          <a:xfrm>
            <a:off x="5371023" y="2541397"/>
            <a:ext cx="1245335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Studente</a:t>
            </a:r>
            <a:endParaRPr dirty="0"/>
          </a:p>
        </p:txBody>
      </p:sp>
      <p:sp>
        <p:nvSpPr>
          <p:cNvPr id="11" name="Google Shape;463;p48"/>
          <p:cNvSpPr txBox="1"/>
          <p:nvPr/>
        </p:nvSpPr>
        <p:spPr>
          <a:xfrm>
            <a:off x="4863114" y="4776836"/>
            <a:ext cx="1292786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Gestore</a:t>
            </a:r>
            <a:endParaRPr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</a:rPr>
              <a:t>O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</a:rPr>
              <a:t>DD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048001" y="3385232"/>
            <a:ext cx="845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endParaRPr lang="it-IT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Tratteremo l’ Object Design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cxnSp>
        <p:nvCxnSpPr>
          <p:cNvPr id="6" name="Connettore 1 5"/>
          <p:cNvCxnSpPr/>
          <p:nvPr/>
        </p:nvCxnSpPr>
        <p:spPr>
          <a:xfrm flipH="1">
            <a:off x="2311400" y="1955799"/>
            <a:ext cx="87503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Componenti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oogle Shape;50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6661" y="3051176"/>
            <a:ext cx="1398525" cy="60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58" y="1424132"/>
            <a:ext cx="1313012" cy="113224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50" y="1486318"/>
            <a:ext cx="1070063" cy="10700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92" y="2628908"/>
            <a:ext cx="1337081" cy="1337081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12" y="4457290"/>
            <a:ext cx="1171817" cy="1171817"/>
          </a:xfrm>
          <a:prstGeom prst="rect">
            <a:avLst/>
          </a:prstGeom>
        </p:spPr>
      </p:pic>
      <p:sp>
        <p:nvSpPr>
          <p:cNvPr id="16" name="Google Shape;514;p52"/>
          <p:cNvSpPr txBox="1"/>
          <p:nvPr/>
        </p:nvSpPr>
        <p:spPr>
          <a:xfrm>
            <a:off x="2059472" y="5495493"/>
            <a:ext cx="3147487" cy="8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sz="1400" dirty="0">
                <a:latin typeface="Montserrat"/>
                <a:ea typeface="Montserrat"/>
                <a:cs typeface="Montserrat"/>
                <a:sym typeface="Montserrat"/>
              </a:rPr>
              <a:t>Classi e interfacce Java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sz="1400" dirty="0">
                <a:latin typeface="Montserrat"/>
                <a:ea typeface="Montserrat"/>
                <a:cs typeface="Montserrat"/>
                <a:sym typeface="Montserrat"/>
              </a:rPr>
              <a:t>Pagine lato Server (JSP)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sz="1400" dirty="0">
                <a:latin typeface="Montserrat"/>
                <a:ea typeface="Montserrat"/>
                <a:cs typeface="Montserrat"/>
                <a:sym typeface="Montserrat"/>
              </a:rPr>
              <a:t>JavaScript: con file .js dedicati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93" y="4382507"/>
            <a:ext cx="2287309" cy="132138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93" y="1424132"/>
            <a:ext cx="1789076" cy="920260"/>
          </a:xfrm>
          <a:prstGeom prst="rect">
            <a:avLst/>
          </a:prstGeom>
        </p:spPr>
      </p:pic>
      <p:sp>
        <p:nvSpPr>
          <p:cNvPr id="21" name="Google Shape;514;p52"/>
          <p:cNvSpPr txBox="1"/>
          <p:nvPr/>
        </p:nvSpPr>
        <p:spPr>
          <a:xfrm>
            <a:off x="9272797" y="5554324"/>
            <a:ext cx="1890503" cy="4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519;p52"/>
          <p:cNvSpPr txBox="1"/>
          <p:nvPr/>
        </p:nvSpPr>
        <p:spPr>
          <a:xfrm>
            <a:off x="5405363" y="5566905"/>
            <a:ext cx="2946162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CSS: file </a:t>
            </a: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.css </a:t>
            </a:r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dedicati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61" y="3965989"/>
            <a:ext cx="2715004" cy="168616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</a:rPr>
              <a:t>RAD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048001" y="3708398"/>
            <a:ext cx="845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 il primo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documento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ratteremo il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Requirement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Analisys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  <p:cxnSp>
        <p:nvCxnSpPr>
          <p:cNvPr id="10" name="Connettore 1 9"/>
          <p:cNvCxnSpPr/>
          <p:nvPr/>
        </p:nvCxnSpPr>
        <p:spPr>
          <a:xfrm flipH="1">
            <a:off x="2311400" y="1955799"/>
            <a:ext cx="87503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8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Design Pattern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10" y="3406370"/>
            <a:ext cx="2993506" cy="2245130"/>
          </a:xfrm>
          <a:prstGeom prst="rect">
            <a:avLst/>
          </a:prstGeom>
        </p:spPr>
      </p:pic>
      <p:sp>
        <p:nvSpPr>
          <p:cNvPr id="7" name="Google Shape;531;p53"/>
          <p:cNvSpPr txBox="1"/>
          <p:nvPr/>
        </p:nvSpPr>
        <p:spPr>
          <a:xfrm>
            <a:off x="2801094" y="2202770"/>
            <a:ext cx="2921539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24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SINGLETON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it" dirty="0" smtClean="0">
                <a:latin typeface="Montserrat"/>
                <a:ea typeface="Montserrat"/>
                <a:cs typeface="Montserrat"/>
                <a:sym typeface="Montserrat"/>
              </a:rPr>
              <a:t>ConnessioneDB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729007" y="942346"/>
            <a:ext cx="9328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22222"/>
                </a:solidFill>
                <a:latin typeface="Arial" panose="020B0604020202020204" pitchFamily="34" charset="0"/>
              </a:rPr>
              <a:t>Il singleton è </a:t>
            </a:r>
            <a:r>
              <a:rPr lang="it-IT" dirty="0" smtClean="0">
                <a:solidFill>
                  <a:srgbClr val="222222"/>
                </a:solidFill>
                <a:latin typeface="Arial" panose="020B0604020202020204" pitchFamily="34" charset="0"/>
              </a:rPr>
              <a:t>un design pattern </a:t>
            </a:r>
            <a:r>
              <a:rPr lang="it-IT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creazionale</a:t>
            </a:r>
            <a:r>
              <a:rPr lang="it-IT" dirty="0" smtClean="0">
                <a:solidFill>
                  <a:srgbClr val="222222"/>
                </a:solidFill>
                <a:latin typeface="Arial" panose="020B0604020202020204" pitchFamily="34" charset="0"/>
              </a:rPr>
              <a:t> che </a:t>
            </a:r>
            <a:r>
              <a:rPr lang="it-IT" dirty="0">
                <a:solidFill>
                  <a:srgbClr val="222222"/>
                </a:solidFill>
                <a:latin typeface="Arial" panose="020B0604020202020204" pitchFamily="34" charset="0"/>
              </a:rPr>
              <a:t>ha lo scopo di garantire che di una determinata classe venga creata </a:t>
            </a:r>
            <a:r>
              <a:rPr lang="it-IT" i="1" dirty="0">
                <a:solidFill>
                  <a:srgbClr val="222222"/>
                </a:solidFill>
                <a:latin typeface="Arial" panose="020B0604020202020204" pitchFamily="34" charset="0"/>
              </a:rPr>
              <a:t>una e una sola</a:t>
            </a:r>
            <a:r>
              <a:rPr lang="it-IT" dirty="0">
                <a:solidFill>
                  <a:srgbClr val="222222"/>
                </a:solidFill>
                <a:latin typeface="Arial" panose="020B0604020202020204" pitchFamily="34" charset="0"/>
              </a:rPr>
              <a:t> istanza, e di fornire un punto di accesso globale a tale istanza.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69" y="2005240"/>
            <a:ext cx="2916431" cy="45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Packages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(1/4)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Class 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0" y="1246992"/>
            <a:ext cx="5887287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9" y="4377252"/>
            <a:ext cx="3644641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ackage Diagra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59" y="4377252"/>
            <a:ext cx="3644641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Package Diagram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59" y="4377252"/>
            <a:ext cx="3644641" cy="20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13" name="Google Shape;573;p58"/>
          <p:cNvSpPr txBox="1"/>
          <p:nvPr/>
        </p:nvSpPr>
        <p:spPr>
          <a:xfrm>
            <a:off x="1447800" y="2324817"/>
            <a:ext cx="2247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it" sz="18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ackage </a:t>
            </a:r>
            <a:r>
              <a:rPr lang="it" sz="18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18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63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Packages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(2/4)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6146" name="Picture 2" descr="Package Diagra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24810"/>
            <a:ext cx="6079774" cy="26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573;p58"/>
          <p:cNvSpPr txBox="1"/>
          <p:nvPr/>
        </p:nvSpPr>
        <p:spPr>
          <a:xfrm>
            <a:off x="1447800" y="2324817"/>
            <a:ext cx="2247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it" sz="18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ackage Account</a:t>
            </a:r>
            <a:endParaRPr sz="18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336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Packages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(3/4)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05" y="802782"/>
            <a:ext cx="5970495" cy="609807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8" name="Google Shape;573;p58"/>
          <p:cNvSpPr txBox="1"/>
          <p:nvPr/>
        </p:nvSpPr>
        <p:spPr>
          <a:xfrm>
            <a:off x="1447800" y="2324817"/>
            <a:ext cx="2247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it" sz="18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ackage Documenti</a:t>
            </a:r>
            <a:endParaRPr sz="18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038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Packages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(4/4)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39" y="1199111"/>
            <a:ext cx="7419049" cy="3061211"/>
          </a:xfrm>
          <a:prstGeom prst="rect">
            <a:avLst/>
          </a:prstGeom>
        </p:spPr>
      </p:pic>
      <p:sp>
        <p:nvSpPr>
          <p:cNvPr id="8" name="Google Shape;573;p58"/>
          <p:cNvSpPr txBox="1"/>
          <p:nvPr/>
        </p:nvSpPr>
        <p:spPr>
          <a:xfrm>
            <a:off x="1422400" y="2324816"/>
            <a:ext cx="183503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it" sz="18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ackage Ordini</a:t>
            </a:r>
            <a:endParaRPr sz="18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378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Implementazione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71" y="1739900"/>
            <a:ext cx="2459769" cy="3838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90" y="1739900"/>
            <a:ext cx="4589009" cy="3841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4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</a:rPr>
              <a:t>TEST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48001" y="3385232"/>
            <a:ext cx="845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endParaRPr lang="it-IT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Tratteremo i documenti relativi al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Connettore 1 7"/>
          <p:cNvCxnSpPr/>
          <p:nvPr/>
        </p:nvCxnSpPr>
        <p:spPr>
          <a:xfrm flipH="1">
            <a:off x="2311400" y="1955799"/>
            <a:ext cx="87503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3" y="3226495"/>
            <a:ext cx="2837657" cy="193551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53" y="5401889"/>
            <a:ext cx="1131155" cy="1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Testing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729008" y="1305755"/>
            <a:ext cx="966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La piattaforma </a:t>
            </a:r>
            <a:r>
              <a:rPr lang="it-IT" b="1" kern="50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urNote</a:t>
            </a:r>
            <a:r>
              <a:rPr lang="it-IT" b="1" kern="5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s</a:t>
            </a:r>
            <a:r>
              <a:rPr lang="it-IT" kern="5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 </a:t>
            </a: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nasce per la necessità di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agevolare </a:t>
            </a: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gli studenti nella ricerca di contenuti validi e verificati.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L</a:t>
            </a: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’obiettivo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è quello di fornire un punto di incontro tra lo studente, permettendogli di risparmiare tempo nella ricerca, e la piattaforma, dove si potrà gestire in modo preciso e sicuro le varie richieste di pubblicazione inviate dagli studenti.</a:t>
            </a:r>
            <a:endParaRPr lang="it-IT" kern="50" dirty="0">
              <a:effectLst/>
              <a:latin typeface="Times New Roman" panose="02020603050405020304" pitchFamily="18" charset="0"/>
              <a:ea typeface="Lucida Sans Unicode" panose="020B0602030504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729008" y="3764138"/>
            <a:ext cx="40149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 documenti analizzati saranno :</a:t>
            </a: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Case </a:t>
            </a:r>
            <a:r>
              <a:rPr lang="it-IT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Specification</a:t>
            </a:r>
            <a:endParaRPr lang="it-IT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lang="it-IT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711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06828" y="1300091"/>
            <a:ext cx="10032642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Siamo partiti con l’identificare gli attributi necessari per sviluppare e tenere traccia di ogni Test Case, ossia :</a:t>
            </a:r>
          </a:p>
          <a:p>
            <a:pPr marL="457200" lvl="0" indent="-317500">
              <a:spcBef>
                <a:spcPts val="1600"/>
              </a:spcBef>
              <a:buSzPts val="1400"/>
              <a:buFont typeface="Wingdings" panose="05000000000000000000" pitchFamily="2" charset="2"/>
              <a:buChar char="v"/>
            </a:pPr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Test Case </a:t>
            </a:r>
            <a:r>
              <a:rPr lang="it-IT" dirty="0" err="1"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lang="it-IT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buSzPts val="1400"/>
              <a:buFont typeface="Wingdings" panose="05000000000000000000" pitchFamily="2" charset="2"/>
              <a:buChar char="v"/>
            </a:pPr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Case Id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Condizione di entrata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Flusso di eventi</a:t>
            </a:r>
            <a:endParaRPr lang="it-IT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Oracolo</a:t>
            </a:r>
            <a:endParaRPr lang="it-IT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Log</a:t>
            </a:r>
            <a:endParaRPr lang="it-IT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Case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Specification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06828" y="4307395"/>
            <a:ext cx="10032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it-IT" dirty="0" smtClean="0">
                <a:latin typeface="Montserrat"/>
                <a:ea typeface="Montserrat"/>
                <a:cs typeface="Montserrat"/>
                <a:sym typeface="Montserrat"/>
              </a:rPr>
              <a:t>Per </a:t>
            </a:r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ogni input vi sarà una tabella che descriverà le scelte per ogni classe di equivalenza e, infine, vi sarà una tabella che riassumerà tutte le possibili </a:t>
            </a:r>
            <a:r>
              <a:rPr lang="it-IT" dirty="0" err="1">
                <a:latin typeface="Montserrat"/>
                <a:ea typeface="Montserrat"/>
                <a:cs typeface="Montserrat"/>
                <a:sym typeface="Montserrat"/>
              </a:rPr>
              <a:t>comibinazioni</a:t>
            </a:r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 di errore (e non) per il Test Case.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Plan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Google Shape;631;p65"/>
          <p:cNvSpPr txBox="1">
            <a:spLocks/>
          </p:cNvSpPr>
          <p:nvPr/>
        </p:nvSpPr>
        <p:spPr>
          <a:xfrm>
            <a:off x="2166364" y="1176269"/>
            <a:ext cx="9144000" cy="626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</a:pPr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Funzionalità da testare</a:t>
            </a:r>
            <a:endParaRPr lang="it-IT" sz="14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78" y="2651403"/>
            <a:ext cx="6228571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80114" y="12701"/>
            <a:ext cx="10018713" cy="139834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Sistema Proposto</a:t>
            </a:r>
            <a:r>
              <a:rPr lang="it-IT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it-IT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it-IT" dirty="0"/>
          </a:p>
        </p:txBody>
      </p:sp>
      <p:pic>
        <p:nvPicPr>
          <p:cNvPr id="6" name="Google Shape;28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33691" y="2414344"/>
            <a:ext cx="2159999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282;p28"/>
          <p:cNvSpPr txBox="1"/>
          <p:nvPr/>
        </p:nvSpPr>
        <p:spPr>
          <a:xfrm>
            <a:off x="5576237" y="2349343"/>
            <a:ext cx="2026470" cy="67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dirty="0">
                <a:latin typeface="Montserrat"/>
                <a:ea typeface="Montserrat"/>
                <a:cs typeface="Montserrat"/>
                <a:sym typeface="Montserrat"/>
              </a:rPr>
              <a:t>Raggruppati per tipo di </a:t>
            </a:r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utente</a:t>
            </a:r>
          </a:p>
        </p:txBody>
      </p:sp>
      <p:sp>
        <p:nvSpPr>
          <p:cNvPr id="11" name="Google Shape;277;p28"/>
          <p:cNvSpPr txBox="1"/>
          <p:nvPr/>
        </p:nvSpPr>
        <p:spPr>
          <a:xfrm>
            <a:off x="2760822" y="1779343"/>
            <a:ext cx="858335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 smtClean="0">
                <a:latin typeface="Montserrat"/>
                <a:ea typeface="Montserrat"/>
                <a:cs typeface="Montserrat"/>
                <a:sym typeface="Montserrat"/>
              </a:rPr>
              <a:t>Utenti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280;p28"/>
          <p:cNvSpPr txBox="1"/>
          <p:nvPr/>
        </p:nvSpPr>
        <p:spPr>
          <a:xfrm>
            <a:off x="8358370" y="1818943"/>
            <a:ext cx="2910643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Montserrat"/>
                <a:ea typeface="Montserrat"/>
                <a:cs typeface="Montserrat"/>
                <a:sym typeface="Montserrat"/>
              </a:rPr>
              <a:t>Requisiti non </a:t>
            </a:r>
            <a:r>
              <a:rPr lang="it" b="1" dirty="0" smtClean="0">
                <a:latin typeface="Montserrat"/>
                <a:ea typeface="Montserrat"/>
                <a:cs typeface="Montserrat"/>
                <a:sym typeface="Montserrat"/>
              </a:rPr>
              <a:t>Funzionali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79;p28"/>
          <p:cNvSpPr txBox="1"/>
          <p:nvPr/>
        </p:nvSpPr>
        <p:spPr>
          <a:xfrm>
            <a:off x="5402551" y="1818943"/>
            <a:ext cx="2373841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Montserrat"/>
                <a:ea typeface="Montserrat"/>
                <a:cs typeface="Montserrat"/>
                <a:sym typeface="Montserrat"/>
              </a:rPr>
              <a:t>Requisiti </a:t>
            </a:r>
            <a:r>
              <a:rPr lang="it" b="1" dirty="0" smtClean="0">
                <a:latin typeface="Montserrat"/>
                <a:ea typeface="Montserrat"/>
                <a:cs typeface="Montserrat"/>
                <a:sym typeface="Montserrat"/>
              </a:rPr>
              <a:t>Funzionali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85" y="3431593"/>
            <a:ext cx="1080000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66" y="3431593"/>
            <a:ext cx="1082931" cy="108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AutoShape 2" descr="Risultati immagini per us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52" y="2460631"/>
            <a:ext cx="2635677" cy="215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08" y="4919918"/>
            <a:ext cx="1206126" cy="110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Plan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Google Shape;631;p65"/>
          <p:cNvSpPr txBox="1">
            <a:spLocks/>
          </p:cNvSpPr>
          <p:nvPr/>
        </p:nvSpPr>
        <p:spPr>
          <a:xfrm>
            <a:off x="2166364" y="1176269"/>
            <a:ext cx="9144000" cy="626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</a:pPr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ESEMPIO : TC_1.2 Registrazione Studente</a:t>
            </a:r>
            <a:endParaRPr lang="it-IT" sz="14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40" y="2509628"/>
            <a:ext cx="5619048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Plan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Google Shape;639;p66"/>
          <p:cNvSpPr txBox="1">
            <a:spLocks/>
          </p:cNvSpPr>
          <p:nvPr/>
        </p:nvSpPr>
        <p:spPr>
          <a:xfrm>
            <a:off x="2985513" y="1365159"/>
            <a:ext cx="7505700" cy="626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/>
              <a:buNone/>
            </a:pPr>
            <a:r>
              <a:rPr lang="it-IT" sz="1400" dirty="0" smtClean="0">
                <a:latin typeface="Montserrat"/>
                <a:ea typeface="Montserrat"/>
                <a:cs typeface="Montserrat"/>
                <a:sym typeface="Montserrat"/>
              </a:rPr>
              <a:t>Per ogni test case </a:t>
            </a:r>
            <a:r>
              <a:rPr lang="it-IT" sz="1400" dirty="0" err="1" smtClean="0">
                <a:latin typeface="Montserrat"/>
                <a:ea typeface="Montserrat"/>
                <a:cs typeface="Montserrat"/>
                <a:sym typeface="Montserrat"/>
              </a:rPr>
              <a:t>plan</a:t>
            </a:r>
            <a:r>
              <a:rPr lang="it-IT" sz="1400" dirty="0" smtClean="0">
                <a:latin typeface="Montserrat"/>
                <a:ea typeface="Montserrat"/>
                <a:cs typeface="Montserrat"/>
                <a:sym typeface="Montserrat"/>
              </a:rPr>
              <a:t> vi sarà un test case </a:t>
            </a:r>
            <a:r>
              <a:rPr lang="it-IT" sz="1400" dirty="0" err="1" smtClean="0">
                <a:latin typeface="Montserrat"/>
                <a:ea typeface="Montserrat"/>
                <a:cs typeface="Montserrat"/>
                <a:sym typeface="Montserrat"/>
              </a:rPr>
              <a:t>specification</a:t>
            </a:r>
            <a:r>
              <a:rPr lang="it-IT" sz="1400" dirty="0" smtClean="0">
                <a:latin typeface="Montserrat"/>
                <a:ea typeface="Montserrat"/>
                <a:cs typeface="Montserrat"/>
                <a:sym typeface="Montserrat"/>
              </a:rPr>
              <a:t> che descriverà alcune delle combinazioni possibili per quello use case.</a:t>
            </a:r>
            <a:endParaRPr lang="it-IT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68" y="2436473"/>
            <a:ext cx="5676190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di Unità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537705" y="1493948"/>
            <a:ext cx="84013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La strategia utilizzata per il </a:t>
            </a:r>
            <a:r>
              <a:rPr lang="it-IT" dirty="0" err="1"/>
              <a:t>testing</a:t>
            </a:r>
            <a:r>
              <a:rPr lang="it-IT" dirty="0"/>
              <a:t>  di unità si baserà sulla tecnica Black-Box, attraverso il </a:t>
            </a:r>
            <a:r>
              <a:rPr lang="it-IT" dirty="0" err="1"/>
              <a:t>framework</a:t>
            </a:r>
            <a:r>
              <a:rPr lang="it-IT" dirty="0"/>
              <a:t> </a:t>
            </a:r>
            <a:r>
              <a:rPr lang="it-IT" dirty="0" err="1"/>
              <a:t>JUnit</a:t>
            </a:r>
            <a:r>
              <a:rPr lang="it-IT" dirty="0"/>
              <a:t>.</a:t>
            </a:r>
          </a:p>
          <a:p>
            <a:r>
              <a:rPr lang="it-IT" dirty="0"/>
              <a:t>Questa scelta strutturerà il </a:t>
            </a:r>
            <a:r>
              <a:rPr lang="it-IT" dirty="0" err="1"/>
              <a:t>testing</a:t>
            </a:r>
            <a:r>
              <a:rPr lang="it-IT" dirty="0"/>
              <a:t> unitario in un’analisi Input/</a:t>
            </a:r>
            <a:r>
              <a:rPr lang="it-IT" dirty="0" err="1"/>
              <a:t>Ouput</a:t>
            </a:r>
            <a:r>
              <a:rPr lang="it-IT" dirty="0"/>
              <a:t> delle singole componenti. </a:t>
            </a:r>
          </a:p>
          <a:p>
            <a:r>
              <a:rPr lang="it-IT" dirty="0"/>
              <a:t>Tali classi serviranno a definire le categorie per poter utilizzare, come </a:t>
            </a:r>
            <a:r>
              <a:rPr lang="it-IT" dirty="0" err="1"/>
              <a:t>testing</a:t>
            </a:r>
            <a:r>
              <a:rPr lang="it-IT" dirty="0"/>
              <a:t> funzionale, il </a:t>
            </a: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quindi per ogni classe di equivalenza verranno individuati dei vincoli a cui saranno associate delle scelte specifiche. I risultati del </a:t>
            </a:r>
            <a:r>
              <a:rPr lang="it-IT" dirty="0" err="1"/>
              <a:t>testing</a:t>
            </a:r>
            <a:r>
              <a:rPr lang="it-IT" dirty="0"/>
              <a:t> verranno analizzati e usati per correggere gli errori che causano il fallimento del sistema. 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3" y="4329810"/>
            <a:ext cx="4468401" cy="2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di Integrazione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537705" y="1841677"/>
            <a:ext cx="84013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La strategia adottata per il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testing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di integrazione è quella di tipo “Big-Bang”, che vede effettuato prima il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testing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individuale delle componenti per poi effettuarlo insieme, come un unico sistema. </a:t>
            </a:r>
            <a:endParaRPr lang="it-IT" kern="50" dirty="0" smtClean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endParaRPr lang="it-IT" kern="50" dirty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endParaRPr lang="it-IT" kern="50" dirty="0" smtClean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endParaRPr lang="it-IT" kern="50" dirty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endParaRPr lang="it-IT" kern="50" dirty="0" smtClean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La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seguente strategia, che come è ben noto, risulta semplice ma costosa per quanto riguarda l’individuazione di una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failure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, si è rivelata la migliore per il nostro sistema. 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di Sistema 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927539" y="3944442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 documenti analizzati saranno :</a:t>
            </a: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it-IT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Execution</a:t>
            </a: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Report</a:t>
            </a: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 Test Report</a:t>
            </a: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it-IT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Incident</a:t>
            </a: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Report</a:t>
            </a:r>
          </a:p>
          <a:p>
            <a:pPr marL="457200" lvl="0" indent="-317500">
              <a:lnSpc>
                <a:spcPct val="15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it-IT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r>
              <a:rPr lang="it-IT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Report</a:t>
            </a:r>
            <a:endParaRPr lang="it-IT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927539" y="1757705"/>
            <a:ext cx="9469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Lo scopo, in quest’ultima fase di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testing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,è quello di dimostrare che il Sistema soddisfi effettivamente i requisiti descritti nel documento di analisi dei requisiti(RAD). </a:t>
            </a:r>
            <a:endParaRPr lang="it-IT" kern="50" dirty="0" smtClean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endParaRPr lang="it-IT" kern="50" dirty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Verranno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testate le funzionalità più importanti, usate maggiormente e con maggior probabilità di fallimento. Trattandosi di un sistema web-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based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, per effettuare il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testing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di Sistema, verrà utilizzato il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tool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Selenium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, che si occupa di simulare l’interazione con il sistema dal punto di vista dell’utente.</a:t>
            </a:r>
            <a:endParaRPr lang="it-IT" kern="50" dirty="0">
              <a:effectLst/>
              <a:latin typeface="Times New Roman" panose="02020603050405020304" pitchFamily="18" charset="0"/>
              <a:ea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Risultati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JUnit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70" name="Picture 2" descr="acco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5" y="1982825"/>
            <a:ext cx="3475258" cy="20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1160716" y="1282767"/>
            <a:ext cx="261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Sottosistema Account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1" name="Picture 3" descr="documen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2" y="1982825"/>
            <a:ext cx="3475258" cy="200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/>
          <p:cNvSpPr/>
          <p:nvPr/>
        </p:nvSpPr>
        <p:spPr>
          <a:xfrm>
            <a:off x="4840643" y="1272357"/>
            <a:ext cx="28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Sottosistema Documenti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3" name="Picture 5" descr="od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93" y="2019157"/>
            <a:ext cx="3475258" cy="196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tangolo 10"/>
          <p:cNvSpPr/>
          <p:nvPr/>
        </p:nvSpPr>
        <p:spPr>
          <a:xfrm>
            <a:off x="9072834" y="1310017"/>
            <a:ext cx="237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Sottosistema Ordini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4" name="Picture 6" descr="mod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5" y="4692485"/>
            <a:ext cx="3530634" cy="20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tangolo 12"/>
          <p:cNvSpPr/>
          <p:nvPr/>
        </p:nvSpPr>
        <p:spPr>
          <a:xfrm>
            <a:off x="3173637" y="4209739"/>
            <a:ext cx="23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Sottosistema Model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5" name="Picture 7" descr="be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87" y="4692485"/>
            <a:ext cx="3530634" cy="202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tangolo 14"/>
          <p:cNvSpPr/>
          <p:nvPr/>
        </p:nvSpPr>
        <p:spPr>
          <a:xfrm>
            <a:off x="7365226" y="4209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Sottosistema Bean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Coverage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08" y="1971209"/>
            <a:ext cx="9457143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59628" y="29514"/>
            <a:ext cx="9750736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425700" lv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Risultati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Selenium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46" name="Picture 2" descr="Screenshot (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42" y="2331066"/>
            <a:ext cx="5170037" cy="303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8" y="2331066"/>
            <a:ext cx="4287380" cy="3037667"/>
          </a:xfrm>
          <a:prstGeom prst="rect">
            <a:avLst/>
          </a:prstGeom>
        </p:spPr>
      </p:pic>
      <p:sp>
        <p:nvSpPr>
          <p:cNvPr id="8" name="Google Shape;631;p65"/>
          <p:cNvSpPr txBox="1">
            <a:spLocks/>
          </p:cNvSpPr>
          <p:nvPr/>
        </p:nvSpPr>
        <p:spPr>
          <a:xfrm>
            <a:off x="2166364" y="1253537"/>
            <a:ext cx="9144000" cy="626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</a:pPr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ESEMPIO : TC_1.2 Registrazione Studente</a:t>
            </a:r>
            <a:endParaRPr lang="it-IT" sz="14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64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Report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91932" y="1030749"/>
            <a:ext cx="3005071" cy="548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Gestione Account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 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TC_1.2.8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TC_1.2.10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TC_1.2.12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spcAft>
                <a:spcPts val="0"/>
              </a:spcAft>
            </a:pPr>
            <a:r>
              <a:rPr lang="it-IT" b="1" i="1" kern="5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 </a:t>
            </a:r>
            <a:endParaRPr lang="it-IT" b="1" i="1" kern="50" dirty="0" smtClean="0">
              <a:solidFill>
                <a:srgbClr val="000000"/>
              </a:solidFill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pPr marL="90170">
              <a:spcAft>
                <a:spcPts val="0"/>
              </a:spcAft>
            </a:pP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Gestione Documenti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sz="2400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 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TC_1.3.4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TC_1.3.12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TC_1.5.2</a:t>
            </a:r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2400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 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Gestione Ordini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sz="2400" b="1" i="1" kern="50" dirty="0">
                <a:solidFill>
                  <a:srgbClr val="44546A"/>
                </a:solidFill>
                <a:latin typeface="Calibri" panose="020F0502020204030204" pitchFamily="34" charset="0"/>
                <a:ea typeface="Lucida Sans Unicode" panose="020B0602030504020204" pitchFamily="34" charset="0"/>
              </a:rPr>
              <a:t> </a:t>
            </a:r>
            <a:endParaRPr lang="it-IT" sz="1600" kern="50" dirty="0"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TC_1.6.4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997003" y="23200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I Test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case eseguiti hanno permesso l’individuazione di errori. Il </a:t>
            </a:r>
            <a:r>
              <a:rPr lang="it-IT" kern="50" dirty="0" err="1">
                <a:latin typeface="Calibri" panose="020F0502020204030204" pitchFamily="34" charset="0"/>
                <a:ea typeface="Lucida Sans Unicode" panose="020B0602030504020204" pitchFamily="34" charset="0"/>
              </a:rPr>
              <a:t>testing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 ha quindi avuto esito positivo, in quanto è riuscito a “distruggere” il sistema e di conseguenza a rilevare errori e correggerli prima di consegnare il software al cliente</a:t>
            </a: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it-IT" kern="50" dirty="0">
              <a:latin typeface="Calibri" panose="020F0502020204030204" pitchFamily="34" charset="0"/>
              <a:ea typeface="Lucida Sans Unicode" panose="020B0602030504020204" pitchFamily="34" charset="0"/>
            </a:endParaRPr>
          </a:p>
          <a:p>
            <a:pPr>
              <a:spcAft>
                <a:spcPts val="0"/>
              </a:spcAft>
            </a:pPr>
            <a:r>
              <a:rPr lang="it-IT" kern="50" dirty="0" smtClean="0">
                <a:latin typeface="Calibri" panose="020F0502020204030204" pitchFamily="34" charset="0"/>
                <a:ea typeface="Lucida Sans Unicode" panose="020B0602030504020204" pitchFamily="34" charset="0"/>
              </a:rPr>
              <a:t> </a:t>
            </a:r>
            <a:r>
              <a:rPr lang="it-IT" kern="50" dirty="0">
                <a:latin typeface="Calibri" panose="020F0502020204030204" pitchFamily="34" charset="0"/>
                <a:ea typeface="Lucida Sans Unicode" panose="020B0602030504020204" pitchFamily="34" charset="0"/>
              </a:rPr>
              <a:t>La valutazione dell’implementazione è positiva, in quanto gli errori rintracciati hanno riguardato aspetti facilmente correggibili.</a:t>
            </a:r>
            <a:endParaRPr lang="it-IT" kern="50" dirty="0">
              <a:effectLst/>
              <a:latin typeface="Times New Roman" panose="02020603050405020304" pitchFamily="18" charset="0"/>
              <a:ea typeface="Lucida Sans Unicode" panose="020B0602030504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8802" y="1639348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b="1" dirty="0" smtClean="0">
                <a:solidFill>
                  <a:schemeClr val="accent1">
                    <a:lumMod val="50000"/>
                  </a:schemeClr>
                </a:solidFill>
              </a:rPr>
              <a:t> GRAZIE PER L’ATTENZIONE!</a:t>
            </a:r>
            <a:endParaRPr lang="it-IT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15" y="14211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484310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Modello di Sistema - Scenario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42" y="802782"/>
            <a:ext cx="3903448" cy="592821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84310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Modello di Sistema - Use Case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37" y="1408381"/>
            <a:ext cx="5542857" cy="42952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29008" y="0"/>
            <a:ext cx="10018713" cy="802782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Modello di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Sistema - Use Case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Use Case 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70" y="1016226"/>
            <a:ext cx="3971790" cy="566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Modelli Dinamici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Sequence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430"/>
            <a:ext cx="12192000" cy="40901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05" y="1562100"/>
            <a:ext cx="7071209" cy="3822700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Modello ad Oggetti – Class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29008" y="0"/>
            <a:ext cx="10018713" cy="802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Modelli Dinamici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Statechart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52" y="1643062"/>
            <a:ext cx="6186623" cy="346233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56" y="65596"/>
            <a:ext cx="619929" cy="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ersonalizzato 5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2CDF3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1055</TotalTime>
  <Words>778</Words>
  <Application>Microsoft Office PowerPoint</Application>
  <PresentationFormat>Widescreen</PresentationFormat>
  <Paragraphs>146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Calibri</vt:lpstr>
      <vt:lpstr>Corbel</vt:lpstr>
      <vt:lpstr>Courier New</vt:lpstr>
      <vt:lpstr>Lucida Sans Unicode</vt:lpstr>
      <vt:lpstr>Montserrat</vt:lpstr>
      <vt:lpstr>Times New Roman</vt:lpstr>
      <vt:lpstr>Wingdings</vt:lpstr>
      <vt:lpstr>Parallasse</vt:lpstr>
      <vt:lpstr>Presentazione standard di PowerPoint</vt:lpstr>
      <vt:lpstr>RAD</vt:lpstr>
      <vt:lpstr>Sistema Proposto </vt:lpstr>
      <vt:lpstr>Presentazione standard di PowerPoint</vt:lpstr>
      <vt:lpstr>Presentazione standard di PowerPoint</vt:lpstr>
      <vt:lpstr>Modello di Sistema - Use Case Diagram</vt:lpstr>
      <vt:lpstr>Presentazione standard di PowerPoint</vt:lpstr>
      <vt:lpstr>Presentazione standard di PowerPoint</vt:lpstr>
      <vt:lpstr>Presentazione standard di PowerPoint</vt:lpstr>
      <vt:lpstr>SDD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</vt:lpstr>
      <vt:lpstr>Presentazione standard di PowerPoint</vt:lpstr>
      <vt:lpstr>Presentazione standard di PowerPoint</vt:lpstr>
      <vt:lpstr>ODD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Parisi</dc:creator>
  <cp:lastModifiedBy>Francesco Parisi</cp:lastModifiedBy>
  <cp:revision>54</cp:revision>
  <dcterms:created xsi:type="dcterms:W3CDTF">2019-02-09T09:52:20Z</dcterms:created>
  <dcterms:modified xsi:type="dcterms:W3CDTF">2019-02-11T19:32:22Z</dcterms:modified>
</cp:coreProperties>
</file>