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98" r:id="rId5"/>
    <p:sldId id="299" r:id="rId6"/>
    <p:sldId id="301" r:id="rId7"/>
    <p:sldId id="300" r:id="rId8"/>
    <p:sldId id="302" r:id="rId9"/>
    <p:sldId id="303" r:id="rId10"/>
    <p:sldId id="309" r:id="rId11"/>
    <p:sldId id="304" r:id="rId12"/>
    <p:sldId id="305" r:id="rId13"/>
    <p:sldId id="325" r:id="rId14"/>
    <p:sldId id="307" r:id="rId15"/>
    <p:sldId id="308" r:id="rId16"/>
    <p:sldId id="310" r:id="rId17"/>
    <p:sldId id="311" r:id="rId18"/>
    <p:sldId id="312" r:id="rId19"/>
    <p:sldId id="314" r:id="rId20"/>
    <p:sldId id="316" r:id="rId21"/>
    <p:sldId id="317" r:id="rId22"/>
    <p:sldId id="318" r:id="rId23"/>
    <p:sldId id="315" r:id="rId24"/>
    <p:sldId id="320" r:id="rId25"/>
    <p:sldId id="319" r:id="rId26"/>
    <p:sldId id="322" r:id="rId27"/>
    <p:sldId id="321" r:id="rId28"/>
    <p:sldId id="313" r:id="rId29"/>
    <p:sldId id="323" r:id="rId30"/>
    <p:sldId id="32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1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1040-D57D-4E53-8544-95E9B36AF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07DDA-766A-476F-B66F-BE55D4893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55073-5D9E-40D6-B0C2-E29694C7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07EEC-D148-4506-A51F-98B6E1B0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F4043-5898-4720-8E6E-5462DB5D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0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9CFA-8A7A-4CD5-AAD2-529E0633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13D9A-B3F1-478B-A289-CEC92C5F8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ADED4-330F-4045-94B5-1E701533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B6D71-A46C-47EA-91C1-61A9BAFC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1A308-137C-4689-BFBF-B56798F3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6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A54E0-898B-4257-B839-F5D02B576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A72AE-61E0-4474-ACBA-88B6CFE1A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895FA-3385-4720-956B-994E7E5C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9D32B-2D2A-4FE1-9708-6B25851D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03928-472C-4249-BD28-ECAC5062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4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9FF8-0823-4ADA-BD39-AFDFCC90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F2B37-C951-4D9B-9BBF-347F5CFCD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E6488-3634-4C68-9C48-5F7DCDCC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DF2BA-16FE-4D4F-A500-F8AC62AA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13488-A15F-4050-8184-B5DE1492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0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B809-DD82-40DE-885C-CFD4315D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BA84E-2134-4C87-943B-5C5177322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66D5-AC02-4C02-8D99-33D10148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E5741-D225-4BC0-A7FB-309E9B2C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F9AFD-A48B-45C0-B4DD-D03AAA69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7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23C4-51F5-48BA-A454-1E4E81A1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8B41D-FBD4-4509-9459-BDC434A9E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C82F4-EC1F-483B-B9B9-2BD3DCF66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8D377-0BBB-4D94-B84A-034C3DF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4297F-AF25-401F-BC66-55344258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D5A1D-4455-4288-ADB0-8740C06E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2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8AFF-AEF8-412E-82B5-FD59399C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D3022-C65D-4A7A-9980-99EAD2E80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56FB3-3B88-4160-B3F6-0CB3BD1CA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ADF12-4513-434D-A086-75E8DFB7C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35500-9EFB-49CC-BEDB-01EBF7C2B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7DB00-3185-494D-9488-BBC3C591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3E495-82A6-40E8-82A2-2187C4B7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5E339-8ACF-49E4-9A9D-9966A3C1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8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00E7-C420-4E8A-9984-E42B6CFA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C40BC-E30C-4F3F-8431-FD0D7DEF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A5B8D-5284-4898-844C-EB043ED7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D3321-6073-4C8B-9EE8-B9A81FE6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9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15D6C-6DA2-4150-9767-D2EBCCAD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DDA68-67BF-4C08-A8CA-D30E2C8E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D1F76-B515-464E-B82E-DD6DB82A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0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AE72-44B2-45A4-8987-92DB8827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20470-957B-44D4-A613-D0FFD9686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83488-7571-41DD-B961-D6BDA3356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9D324-AA47-4EB7-B7DC-0AACCA45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C5625-DACA-4C8F-BBD2-F89B44F8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A6131-1D91-45D1-999D-CA159670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DBA8-0A8C-4D0B-8C57-3A57EDA4A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598CE-83C4-4C69-8F45-F3DACBB41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43307-0236-411B-A83A-6DDE06EC6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AD014-5CC4-4912-A853-375ADE38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AB904-4758-4E71-B122-A10BB3DA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14929-4AEF-4BA2-8A64-C934079E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A3765-8097-4DBB-ADBC-9E7E6851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6729B-8F56-415F-A0C1-1D58D4243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5EF09-19DC-4305-86C3-DEC898C84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2A86B-2019-43B2-AF3A-DCDE994BE14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B6F8C-EDDD-4827-89BC-B5ED3BA4A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AB307-5E62-47E7-9DAA-CC325E4C5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0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2691/making-sense-of-principal-component-analysis-eigenvectors-eigenvalues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2691/making-sense-of-principal-component-analysis-eigenvectors-eigenvalues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7239-0A50-4346-AE2C-CF87636D6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pt. 1:</a:t>
            </a:r>
            <a:br>
              <a:rPr lang="en-US" dirty="0"/>
            </a:br>
            <a:r>
              <a:rPr lang="en-US" dirty="0"/>
              <a:t>Unsupervised</a:t>
            </a:r>
            <a:br>
              <a:rPr lang="en-US" dirty="0"/>
            </a:br>
            <a:br>
              <a:rPr lang="en-US" dirty="0"/>
            </a:br>
            <a:r>
              <a:rPr lang="en-US" sz="4000" b="1" dirty="0"/>
              <a:t>ACE 592 SAE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74A1D4-4169-47E4-8CCD-27B4D7679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54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5B8A-38CD-4311-9555-C9B4E6EF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Photo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52134-762E-45AC-847A-FBCDD87C2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given photo, its likely that not every pixel matters.</a:t>
            </a:r>
          </a:p>
          <a:p>
            <a:endParaRPr lang="en-US" dirty="0"/>
          </a:p>
          <a:p>
            <a:r>
              <a:rPr lang="en-US" dirty="0"/>
              <a:t>Doing PCA on a photo will summarize several pixels into a reduced number of components.</a:t>
            </a:r>
          </a:p>
          <a:p>
            <a:endParaRPr lang="en-US" dirty="0"/>
          </a:p>
          <a:p>
            <a:r>
              <a:rPr lang="en-US" dirty="0"/>
              <a:t>Classifying on these components can be just as effective and much more efficient!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7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0649-333D-405D-8B73-B08064BD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Economics Example: Asset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C2D46-6883-43EC-8785-2F336D918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Demography and Public Health, it is popular to use PCA with a data set of assets to produce an “asset index.”</a:t>
            </a:r>
          </a:p>
          <a:p>
            <a:endParaRPr lang="en-US" dirty="0"/>
          </a:p>
          <a:p>
            <a:r>
              <a:rPr lang="en-US" dirty="0"/>
              <a:t>The result will be some components which are correlated with variables in the data, and may or may not be interpretable.</a:t>
            </a:r>
          </a:p>
          <a:p>
            <a:endParaRPr lang="en-US" dirty="0"/>
          </a:p>
          <a:p>
            <a:r>
              <a:rPr lang="en-US" dirty="0"/>
              <a:t>This can be used to “rank” households based on the amount of assets they have.</a:t>
            </a:r>
          </a:p>
        </p:txBody>
      </p:sp>
    </p:spTree>
    <p:extLst>
      <p:ext uri="{BB962C8B-B14F-4D97-AF65-F5344CB8AC3E}">
        <p14:creationId xmlns:p14="http://schemas.microsoft.com/office/powerpoint/2010/main" val="42805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5218-95C3-47AD-A7CB-5223F195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D7D8-6D86-4AE5-BA4C-D9735B488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principal hyperparameter in PCA is </a:t>
            </a:r>
            <a:r>
              <a:rPr lang="en-US" b="1" dirty="0"/>
              <a:t>the number of components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Recall that the first will explain the most variance, and the second the second most. The components will explain less and less as they increase.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should we choose?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5218-95C3-47AD-A7CB-5223F195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D7D8-6D86-4AE5-BA4C-D9735B488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principal hyperparameter in PCA is </a:t>
            </a:r>
            <a:r>
              <a:rPr lang="en-US" b="1" dirty="0"/>
              <a:t>the number of components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Recall that the first will explain the most variance, and the second the second most. The components will explain less and less as they increase.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should we choose?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number of components that explains “enough of the data.”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87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5218-95C3-47AD-A7CB-5223F195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D7D8-6D86-4AE5-BA4C-D9735B488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22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Heuristics for Selection: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 threshold of explained variance.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 </a:t>
            </a:r>
            <a:r>
              <a:rPr lang="en-US" i="1" dirty="0"/>
              <a:t>keep the number of components that explains 70% of the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Good for when you are putting PCA components into a model, for example.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E86B7-7ED5-495B-909B-A671045F3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785" y="1690688"/>
            <a:ext cx="5134692" cy="334374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BE4744-543C-441B-8EA8-D8BA091B44F0}"/>
              </a:ext>
            </a:extLst>
          </p:cNvPr>
          <p:cNvSpPr txBox="1">
            <a:spLocks/>
          </p:cNvSpPr>
          <p:nvPr/>
        </p:nvSpPr>
        <p:spPr>
          <a:xfrm>
            <a:off x="7675517" y="5001560"/>
            <a:ext cx="39354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“elbow rule”: choose where the gains start to level out.</a:t>
            </a:r>
          </a:p>
        </p:txBody>
      </p:sp>
    </p:spTree>
    <p:extLst>
      <p:ext uri="{BB962C8B-B14F-4D97-AF65-F5344CB8AC3E}">
        <p14:creationId xmlns:p14="http://schemas.microsoft.com/office/powerpoint/2010/main" val="311883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AC2EEBA-4010-4893-8D69-1C81C73C9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869" y="681037"/>
            <a:ext cx="5551811" cy="44485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3C5218-95C3-47AD-A7CB-5223F195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D7D8-6D86-4AE5-BA4C-D9735B488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223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Heuristics for Selection: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A threshold of eigenvalues.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 </a:t>
            </a:r>
            <a:r>
              <a:rPr lang="en-US" i="1" dirty="0"/>
              <a:t>Keep components that have eigenvalues more than 1, or the </a:t>
            </a:r>
          </a:p>
          <a:p>
            <a:pPr marL="0" indent="0">
              <a:buNone/>
            </a:pPr>
            <a:r>
              <a:rPr lang="en-US" i="1" dirty="0"/>
              <a:t>“Kaiser Criterion.”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rule is more for keeping the components that “matter the most.”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4F490A-6118-43F0-9D88-F8ECA3EFCEE4}"/>
              </a:ext>
            </a:extLst>
          </p:cNvPr>
          <p:cNvSpPr txBox="1">
            <a:spLocks/>
          </p:cNvSpPr>
          <p:nvPr/>
        </p:nvSpPr>
        <p:spPr>
          <a:xfrm>
            <a:off x="7418342" y="5201585"/>
            <a:ext cx="39354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“elbow rule”: but this time upside down!</a:t>
            </a:r>
          </a:p>
        </p:txBody>
      </p:sp>
    </p:spTree>
    <p:extLst>
      <p:ext uri="{BB962C8B-B14F-4D97-AF65-F5344CB8AC3E}">
        <p14:creationId xmlns:p14="http://schemas.microsoft.com/office/powerpoint/2010/main" val="778293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7776-F765-4619-942D-8D1B8A87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C9E0-7BD2-484C-9EA2-9C1B32649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9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6651-8F5E-4A9F-9613-BB375CE6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97D35-7A23-4ABF-B6B6-B698C89DF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to determine implicit groupings in data based on correlations in features. </a:t>
            </a:r>
          </a:p>
          <a:p>
            <a:endParaRPr lang="en-US" dirty="0"/>
          </a:p>
          <a:p>
            <a:r>
              <a:rPr lang="en-US" dirty="0"/>
              <a:t>Determines K clusters from N observations where each observation belongs to the cluster with the </a:t>
            </a:r>
            <a:r>
              <a:rPr lang="en-US" b="1" i="1" dirty="0"/>
              <a:t>nearest mean, or cluster centroid</a:t>
            </a:r>
            <a:r>
              <a:rPr lang="en-US" i="1" dirty="0"/>
              <a:t>.</a:t>
            </a:r>
          </a:p>
          <a:p>
            <a:endParaRPr lang="en-US" i="1" dirty="0"/>
          </a:p>
          <a:p>
            <a:r>
              <a:rPr lang="en-US" dirty="0"/>
              <a:t>Minimizes within-cluster </a:t>
            </a:r>
            <a:r>
              <a:rPr lang="en-US" b="1" i="1" dirty="0"/>
              <a:t>squared Euclidean distances.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9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0FA6-67A8-4173-BC80-F0B69443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Basically Works (Lloyd’s algorithm)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5E5D9-2EBC-48C0-B61C-E1CBB6DA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Assign K initial centroid points.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Assign each observation to the centroid which is the closest (minimum Euclidean distance).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Recalculate the means for each cluster.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Repeat 2 and 3 until the means stop moving.</a:t>
            </a:r>
          </a:p>
        </p:txBody>
      </p:sp>
    </p:spTree>
    <p:extLst>
      <p:ext uri="{BB962C8B-B14F-4D97-AF65-F5344CB8AC3E}">
        <p14:creationId xmlns:p14="http://schemas.microsoft.com/office/powerpoint/2010/main" val="95968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0FA6-67A8-4173-BC80-F0B69443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Basically Works (Lloyd’s algorithm)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BDB070AC-F39A-4AD8-94A8-400CEB1EF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690688"/>
            <a:ext cx="8285338" cy="4660503"/>
          </a:xfrm>
        </p:spPr>
      </p:pic>
    </p:spTree>
    <p:extLst>
      <p:ext uri="{BB962C8B-B14F-4D97-AF65-F5344CB8AC3E}">
        <p14:creationId xmlns:p14="http://schemas.microsoft.com/office/powerpoint/2010/main" val="100920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19D7-6C44-4B2F-B889-8961803E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F5786-5BBC-4696-930D-744027F88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Most of us know what supervised machine learning is, but what is “unsupervised learning”?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Essentially, it is inference for data that is </a:t>
            </a:r>
            <a:r>
              <a:rPr lang="en-US" b="1" i="1" dirty="0"/>
              <a:t>not labeled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amounts to attempting to learn latent patterns or variables in the data rather than predict explicit labels.</a:t>
            </a:r>
          </a:p>
        </p:txBody>
      </p:sp>
    </p:spTree>
    <p:extLst>
      <p:ext uri="{BB962C8B-B14F-4D97-AF65-F5344CB8AC3E}">
        <p14:creationId xmlns:p14="http://schemas.microsoft.com/office/powerpoint/2010/main" val="655400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0FA6-67A8-4173-BC80-F0B69443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Basically Works (Lloyd’s algorithm)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406CB-2E00-4449-92F5-40F08D36F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is </a:t>
            </a:r>
            <a:r>
              <a:rPr lang="en-US" b="1" dirty="0"/>
              <a:t>not guaranteed to reach the minimum.</a:t>
            </a:r>
          </a:p>
          <a:p>
            <a:endParaRPr lang="en-US" b="1" dirty="0"/>
          </a:p>
          <a:p>
            <a:r>
              <a:rPr lang="en-US" dirty="0"/>
              <a:t>There are several variations of this method:</a:t>
            </a:r>
          </a:p>
          <a:p>
            <a:pPr marL="914400" indent="-227013">
              <a:buNone/>
            </a:pPr>
            <a:r>
              <a:rPr lang="en-US" dirty="0"/>
              <a:t>- K-medians clustering (uses medians).</a:t>
            </a:r>
          </a:p>
          <a:p>
            <a:pPr marL="914400" indent="-227013">
              <a:buNone/>
            </a:pPr>
            <a:r>
              <a:rPr lang="en-US" dirty="0"/>
              <a:t>- K-</a:t>
            </a:r>
            <a:r>
              <a:rPr lang="en-US" dirty="0" err="1"/>
              <a:t>mediods</a:t>
            </a:r>
            <a:r>
              <a:rPr lang="en-US" dirty="0"/>
              <a:t> clustering (uses </a:t>
            </a:r>
            <a:r>
              <a:rPr lang="en-US" dirty="0" err="1"/>
              <a:t>mediod</a:t>
            </a:r>
            <a:r>
              <a:rPr lang="en-US" dirty="0"/>
              <a:t> points that are actually in the data).</a:t>
            </a:r>
          </a:p>
          <a:p>
            <a:pPr marL="914400" indent="-227013">
              <a:buNone/>
            </a:pPr>
            <a:r>
              <a:rPr lang="en-US" dirty="0"/>
              <a:t>- Gaussian mixture models (generalized version of K-means).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80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33E9-330A-4195-9B75-A69AE6DC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9E568-361B-4843-8C34-19977B872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Econometrica</a:t>
            </a:r>
            <a:r>
              <a:rPr lang="en-US" dirty="0"/>
              <a:t> paper by Bonhomme and Manresa applies a clustering algorithm to reduce the number of fixed effects necessary in a model.</a:t>
            </a:r>
          </a:p>
          <a:p>
            <a:endParaRPr lang="en-US" dirty="0"/>
          </a:p>
          <a:p>
            <a:r>
              <a:rPr lang="en-US" dirty="0"/>
              <a:t>They refer to this as a “group fixed effects estimator.”</a:t>
            </a:r>
          </a:p>
          <a:p>
            <a:endParaRPr lang="en-US" dirty="0"/>
          </a:p>
          <a:p>
            <a:r>
              <a:rPr lang="en-US" dirty="0"/>
              <a:t>They benchmark this method against Mixture Distributions, a more widely used method in economics.</a:t>
            </a:r>
          </a:p>
        </p:txBody>
      </p:sp>
    </p:spTree>
    <p:extLst>
      <p:ext uri="{BB962C8B-B14F-4D97-AF65-F5344CB8AC3E}">
        <p14:creationId xmlns:p14="http://schemas.microsoft.com/office/powerpoint/2010/main" val="2825521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CCCF-2CA1-490E-AACA-559253D0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Data Exploration with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3B73-40B8-4E87-9EBC-2C5CDFC26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clustering algorithm is fairly useful for trying to understand the implicit patterns in our data.</a:t>
            </a:r>
          </a:p>
          <a:p>
            <a:endParaRPr lang="en-US" dirty="0"/>
          </a:p>
          <a:p>
            <a:r>
              <a:rPr lang="en-US" dirty="0"/>
              <a:t>PCA is often used as a first step to reduce the dimensions of the data. The clustering algorithm is then applied to find groups.</a:t>
            </a:r>
          </a:p>
          <a:p>
            <a:endParaRPr lang="en-US" dirty="0"/>
          </a:p>
          <a:p>
            <a:r>
              <a:rPr lang="en-US" dirty="0"/>
              <a:t>The groups may or may not be economically meaningful, but it can be a good starting point.</a:t>
            </a:r>
          </a:p>
        </p:txBody>
      </p:sp>
    </p:spTree>
    <p:extLst>
      <p:ext uri="{BB962C8B-B14F-4D97-AF65-F5344CB8AC3E}">
        <p14:creationId xmlns:p14="http://schemas.microsoft.com/office/powerpoint/2010/main" val="344858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9748-922B-4826-ACC2-38EAFB20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Hyperparameter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A0656-C47E-4D8E-8E55-32C370E3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main hyperparameter that must be chosen is the number of clusters.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know which number is the best?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60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9748-922B-4826-ACC2-38EAFB20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Hyperparameter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A0656-C47E-4D8E-8E55-32C370E3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main hyperparameter that must be chosen is the number of clusters.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know which number is the best?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 is likely to not be helpful, whereas K=N is equivalent to what we already have.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i="1" dirty="0"/>
              <a:t>We need just enough clusters to see groupings.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17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A36D-05E1-4C49-82FA-EDD25795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for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3EE2E-C5BC-43B3-AFF4-1D6775063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/>
              <a:t>Heuristic #1: Choose the K at the elbow of the average silhouette score.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Silhoutte</a:t>
            </a:r>
            <a:r>
              <a:rPr lang="en-US" dirty="0"/>
              <a:t> score measures the distance between points and their cluster centers.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Obs</a:t>
            </a:r>
            <a:r>
              <a:rPr lang="en-US" dirty="0"/>
              <a:t> have positive values if they are closest to their assigned cluster, negative if closer to another cluster.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ED04306-08AB-4747-B0B6-C0FAAF559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4" y="1598498"/>
            <a:ext cx="5243329" cy="350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38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A36D-05E1-4C49-82FA-EDD25795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for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3EE2E-C5BC-43B3-AFF4-1D6775063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/>
              <a:t>Heuristic #2: Choose the K at the elbow of the within-sum of squared distances (called “inertia”).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Inertia </a:t>
            </a:r>
            <a:r>
              <a:rPr lang="en-US" dirty="0"/>
              <a:t>is essentially the function being minimized. In theory, this should be smallest for the optimal number.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/>
              <a:t>Because K-means doesn’t always find the minimum</a:t>
            </a:r>
            <a:r>
              <a:rPr lang="en-US" b="1" i="1" dirty="0"/>
              <a:t>, it won’t always decrease monotonically.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A06C65B-4C6B-44A1-A216-804A6C3C1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1645443"/>
            <a:ext cx="5179074" cy="356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36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3832-83F6-4E6D-B6BA-6DDD087F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Clustering Methods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2154FB1-70C4-4838-A12C-531B275CE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1637052"/>
            <a:ext cx="8172449" cy="4864553"/>
          </a:xfrm>
        </p:spPr>
      </p:pic>
    </p:spTree>
    <p:extLst>
      <p:ext uri="{BB962C8B-B14F-4D97-AF65-F5344CB8AC3E}">
        <p14:creationId xmlns:p14="http://schemas.microsoft.com/office/powerpoint/2010/main" val="2120665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9BF6-9F40-4E5E-8847-93D03013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6D5A-E3AF-420F-A9A0-28403324A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It does well for </a:t>
            </a:r>
            <a:r>
              <a:rPr lang="en-US" b="1" i="1" dirty="0"/>
              <a:t>compactness</a:t>
            </a:r>
            <a:r>
              <a:rPr lang="en-US" dirty="0"/>
              <a:t>, but not well for </a:t>
            </a:r>
            <a:r>
              <a:rPr lang="en-US" b="1" i="1" dirty="0"/>
              <a:t>connectivity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cases in which there is high connectivity, </a:t>
            </a:r>
            <a:r>
              <a:rPr lang="en-US" b="1" i="1" dirty="0"/>
              <a:t>Spectral Clustering </a:t>
            </a:r>
            <a:r>
              <a:rPr lang="en-US" dirty="0"/>
              <a:t>or </a:t>
            </a:r>
            <a:r>
              <a:rPr lang="en-US" b="1" i="1" dirty="0"/>
              <a:t>Hierarchical Clustering </a:t>
            </a:r>
            <a:r>
              <a:rPr lang="en-US" dirty="0"/>
              <a:t>is a better option.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8D35D-F7F2-4722-902F-11164A216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596" y="1027906"/>
            <a:ext cx="3568057" cy="245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4F3D3D-E33A-4F94-85D7-B867239D3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596" y="3550828"/>
            <a:ext cx="3476779" cy="25485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E989C4-2AF1-4E81-AB53-250A6579C6C3}"/>
              </a:ext>
            </a:extLst>
          </p:cNvPr>
          <p:cNvSpPr txBox="1"/>
          <p:nvPr/>
        </p:nvSpPr>
        <p:spPr>
          <a:xfrm>
            <a:off x="8321894" y="658574"/>
            <a:ext cx="1882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for K-means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8A223-7E60-42E7-8B81-EA1604E79C80}"/>
              </a:ext>
            </a:extLst>
          </p:cNvPr>
          <p:cNvSpPr txBox="1"/>
          <p:nvPr/>
        </p:nvSpPr>
        <p:spPr>
          <a:xfrm>
            <a:off x="8272791" y="6123543"/>
            <a:ext cx="172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 for K-means</a:t>
            </a:r>
          </a:p>
        </p:txBody>
      </p:sp>
    </p:spTree>
    <p:extLst>
      <p:ext uri="{BB962C8B-B14F-4D97-AF65-F5344CB8AC3E}">
        <p14:creationId xmlns:p14="http://schemas.microsoft.com/office/powerpoint/2010/main" val="1125778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EA6955-442D-46D5-A31F-CF1985802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748" y="3571875"/>
            <a:ext cx="4420217" cy="3400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F371C6-7F46-4672-8358-CA6E0C45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Imposing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DEB1B-52B4-4CFF-B13E-2CC916F75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Some methods can allow you to impose constraints such as </a:t>
            </a:r>
            <a:r>
              <a:rPr lang="en-US" b="1" i="1" dirty="0"/>
              <a:t>Hierarchical Clustering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helps if you have a priori information about the shape.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D4483-F70D-4D10-B9FE-283419DF7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01" y="365125"/>
            <a:ext cx="4401164" cy="341995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AC2899-A754-4D27-9A0B-B4C4ED2EADD0}"/>
              </a:ext>
            </a:extLst>
          </p:cNvPr>
          <p:cNvSpPr txBox="1">
            <a:spLocks/>
          </p:cNvSpPr>
          <p:nvPr/>
        </p:nvSpPr>
        <p:spPr>
          <a:xfrm>
            <a:off x="7058025" y="230188"/>
            <a:ext cx="5257800" cy="449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No constraints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FE9F7C-3741-4F35-BCB0-7B93854AA08C}"/>
              </a:ext>
            </a:extLst>
          </p:cNvPr>
          <p:cNvSpPr txBox="1">
            <a:spLocks/>
          </p:cNvSpPr>
          <p:nvPr/>
        </p:nvSpPr>
        <p:spPr>
          <a:xfrm>
            <a:off x="6923748" y="3470525"/>
            <a:ext cx="5257800" cy="449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Shape constraints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2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19D7-6C44-4B2F-B889-8961803E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Algorithms We Will Go Over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835E9-3E29-4491-AEA2-B9EE925D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600" i="1" dirty="0"/>
              <a:t>Principal Component Analysis</a:t>
            </a:r>
          </a:p>
          <a:p>
            <a:pPr marL="1201738" indent="-287338">
              <a:buNone/>
            </a:pPr>
            <a:r>
              <a:rPr lang="en-US" sz="3600" i="1" dirty="0"/>
              <a:t>- </a:t>
            </a:r>
            <a:r>
              <a:rPr lang="en-US" sz="3600" dirty="0"/>
              <a:t>For learning the implicit “components” of a data set.</a:t>
            </a:r>
            <a:endParaRPr lang="en-US" sz="3600" i="1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i="1" dirty="0"/>
              <a:t>2. K-Means Clustering</a:t>
            </a:r>
          </a:p>
          <a:p>
            <a:pPr marL="0" indent="0">
              <a:buNone/>
            </a:pPr>
            <a:r>
              <a:rPr lang="en-US" sz="3600" i="1" dirty="0"/>
              <a:t>	- </a:t>
            </a:r>
            <a:r>
              <a:rPr lang="en-US" sz="3600" dirty="0"/>
              <a:t>For discovering groupings in the variable space.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162289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9372-0365-43F4-B8DD-0A7B68EF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354B2-B634-4E72-BB3E-6B1A42935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0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9994-610A-4293-AA35-28BEB482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1D829-9EA5-44CB-A5EB-465CA882D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 an orthogonal, linear transformation that translates the data into a new coordinate system.</a:t>
            </a:r>
          </a:p>
          <a:p>
            <a:endParaRPr lang="en-US" dirty="0"/>
          </a:p>
          <a:p>
            <a:r>
              <a:rPr lang="en-US" dirty="0"/>
              <a:t>In this coordinate system, the </a:t>
            </a:r>
            <a:r>
              <a:rPr lang="en-US" b="1" dirty="0"/>
              <a:t>first component</a:t>
            </a:r>
            <a:r>
              <a:rPr lang="en-US" dirty="0"/>
              <a:t> explains the most variance, the </a:t>
            </a:r>
            <a:r>
              <a:rPr lang="en-US" b="1" dirty="0"/>
              <a:t>second component </a:t>
            </a:r>
            <a:r>
              <a:rPr lang="en-US" dirty="0"/>
              <a:t>explains the second most amount of variance, etc.</a:t>
            </a:r>
          </a:p>
          <a:p>
            <a:endParaRPr lang="en-US" dirty="0"/>
          </a:p>
          <a:p>
            <a:r>
              <a:rPr lang="en-US" dirty="0"/>
              <a:t>The new dimensions of the system are linear combinations of existing variables.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7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5DEE-45C4-43DD-A1A9-652CFBE7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PCA chooses the components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C5B5CA11-7DED-488F-8073-77E507C62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020" y="1524000"/>
            <a:ext cx="9525000" cy="3810000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D63352-319A-424D-BBF3-F694D6854C4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148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 a given set of data, it tries to find a line/plane where:</a:t>
            </a:r>
          </a:p>
          <a:p>
            <a:pPr marL="514350" indent="-514350">
              <a:buAutoNum type="arabicPeriod"/>
            </a:pPr>
            <a:r>
              <a:rPr lang="en-US" dirty="0"/>
              <a:t>Errors are minimized (like OLS).</a:t>
            </a:r>
          </a:p>
          <a:p>
            <a:pPr marL="514350" indent="-514350">
              <a:buAutoNum type="arabicPeriod"/>
            </a:pPr>
            <a:r>
              <a:rPr lang="en-US" dirty="0"/>
              <a:t>Variation is maximized (red dots on the line are as spread out as possible).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PCA is </a:t>
            </a:r>
            <a:r>
              <a:rPr lang="en-US" b="1" dirty="0"/>
              <a:t>also trying to maximize the variation the component explains</a:t>
            </a:r>
            <a:r>
              <a:rPr lang="en-US" dirty="0"/>
              <a:t>!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6F0D30-48F2-4BFB-BB7C-3FA1C6B8476B}"/>
              </a:ext>
            </a:extLst>
          </p:cNvPr>
          <p:cNvSpPr txBox="1"/>
          <p:nvPr/>
        </p:nvSpPr>
        <p:spPr>
          <a:xfrm>
            <a:off x="8060924" y="5424256"/>
            <a:ext cx="375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taken from </a:t>
            </a:r>
            <a:r>
              <a:rPr lang="en-US" dirty="0">
                <a:hlinkClick r:id="rId3"/>
              </a:rPr>
              <a:t>this very cool explanation from Stack 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6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5DEE-45C4-43DD-A1A9-652CFBE7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and Linear Algebra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C5B5CA11-7DED-488F-8073-77E507C62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020" y="1524000"/>
            <a:ext cx="9525000" cy="3810000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D63352-319A-424D-BBF3-F694D6854C4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148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Using spectral decomposition, we can always make a </a:t>
            </a:r>
            <a:r>
              <a:rPr lang="en-US" i="1" dirty="0"/>
              <a:t>new orthogonal coordinate </a:t>
            </a:r>
            <a:r>
              <a:rPr lang="en-US" dirty="0"/>
              <a:t>system for any square symmetric matrix. The result is given by its </a:t>
            </a:r>
            <a:r>
              <a:rPr lang="en-US" b="1" i="1" dirty="0"/>
              <a:t>eigenvectors.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we do this to the covariance matrix of the data, </a:t>
            </a:r>
            <a:r>
              <a:rPr lang="en-US" b="1" dirty="0"/>
              <a:t>the eigenvectors are equivalent to the principal components.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Notice that at the magenta lines the new “frame” would make the points uncorrelated.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6F0D30-48F2-4BFB-BB7C-3FA1C6B8476B}"/>
              </a:ext>
            </a:extLst>
          </p:cNvPr>
          <p:cNvSpPr txBox="1"/>
          <p:nvPr/>
        </p:nvSpPr>
        <p:spPr>
          <a:xfrm>
            <a:off x="8060924" y="5424256"/>
            <a:ext cx="375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taken from </a:t>
            </a:r>
            <a:r>
              <a:rPr lang="en-US" dirty="0">
                <a:hlinkClick r:id="rId3"/>
              </a:rPr>
              <a:t>this very cool explanation from Stack 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2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98B0-0368-4B26-B130-7D917516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086D9-BAFD-461D-96C7-D7526E396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components can be found by Singular Value Decomposition or other methods of finding eigenvectors.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PCA components will be orthogonal </a:t>
            </a:r>
            <a:r>
              <a:rPr lang="en-US" dirty="0"/>
              <a:t>to one another (a property of eigenvectors of symmetric matrices).</a:t>
            </a:r>
          </a:p>
          <a:p>
            <a:endParaRPr lang="en-US" dirty="0"/>
          </a:p>
          <a:p>
            <a:r>
              <a:rPr lang="en-US" dirty="0"/>
              <a:t>PCA components will be linear combinations of all the variables in the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9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27B6-D2AB-47AE-AE29-364281C8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4CEB-5586-4FB0-BEFE-D13F4BC7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PCA, we can express large numbers of features concisely in a way that maximizes explained variance.</a:t>
            </a:r>
          </a:p>
          <a:p>
            <a:endParaRPr lang="en-US" dirty="0"/>
          </a:p>
          <a:p>
            <a:r>
              <a:rPr lang="en-US" dirty="0"/>
              <a:t>We can use this to reduce the dimensionality of a dataset.</a:t>
            </a:r>
          </a:p>
          <a:p>
            <a:endParaRPr lang="en-US" dirty="0"/>
          </a:p>
          <a:p>
            <a:r>
              <a:rPr lang="en-US" dirty="0"/>
              <a:t>We can construct “indices” that represent several different variables on aggregate.</a:t>
            </a:r>
          </a:p>
        </p:txBody>
      </p:sp>
    </p:spTree>
    <p:extLst>
      <p:ext uri="{BB962C8B-B14F-4D97-AF65-F5344CB8AC3E}">
        <p14:creationId xmlns:p14="http://schemas.microsoft.com/office/powerpoint/2010/main" val="103254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389B-3CC3-45F5-834F-8ED9F6D3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Downside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F14D0-9460-4D38-BF50-0C4970A4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PCA components do not have clear “units.” They can be included as control variables, but seldom have an interpretation in a regression model.</a:t>
            </a:r>
          </a:p>
          <a:p>
            <a:endParaRPr lang="en-US" dirty="0"/>
          </a:p>
          <a:p>
            <a:r>
              <a:rPr lang="en-US" dirty="0"/>
              <a:t>The eigenvectors may be related to variables in the data in any way, and not necessarily in a way that makes them interpretable.</a:t>
            </a:r>
          </a:p>
          <a:p>
            <a:endParaRPr lang="en-US" dirty="0"/>
          </a:p>
          <a:p>
            <a:r>
              <a:rPr lang="en-US" dirty="0"/>
              <a:t>Because of the above, PCA is a great first step for a prediction model or clustering model. Whether it actually tells you useful things about the data is variable.</a:t>
            </a:r>
          </a:p>
        </p:txBody>
      </p:sp>
    </p:spTree>
    <p:extLst>
      <p:ext uri="{BB962C8B-B14F-4D97-AF65-F5344CB8AC3E}">
        <p14:creationId xmlns:p14="http://schemas.microsoft.com/office/powerpoint/2010/main" val="184955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1373</Words>
  <Application>Microsoft Office PowerPoint</Application>
  <PresentationFormat>Widescreen</PresentationFormat>
  <Paragraphs>171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Machine Learning pt. 1: Unsupervised  ACE 592 SAE</vt:lpstr>
      <vt:lpstr>Unsupervised Machine Learning</vt:lpstr>
      <vt:lpstr>Two Algorithms We Will Go Over</vt:lpstr>
      <vt:lpstr>Principal Component Analysis (PCA)</vt:lpstr>
      <vt:lpstr>How PCA chooses the components</vt:lpstr>
      <vt:lpstr>PCA and Linear Algebra</vt:lpstr>
      <vt:lpstr>What this means</vt:lpstr>
      <vt:lpstr>Why do we care?</vt:lpstr>
      <vt:lpstr>The Downside</vt:lpstr>
      <vt:lpstr>Example: Photo Classification</vt:lpstr>
      <vt:lpstr>Economics Example: Asset Indices</vt:lpstr>
      <vt:lpstr>PCA Hyperparameters</vt:lpstr>
      <vt:lpstr>PCA Hyperparameters</vt:lpstr>
      <vt:lpstr>PCA Hyperparameters</vt:lpstr>
      <vt:lpstr>PCA Hyperparameters</vt:lpstr>
      <vt:lpstr>Application of PCA</vt:lpstr>
      <vt:lpstr>K-Means Clustering</vt:lpstr>
      <vt:lpstr>How it Basically Works (Lloyd’s algorithm)</vt:lpstr>
      <vt:lpstr>How it Basically Works (Lloyd’s algorithm)</vt:lpstr>
      <vt:lpstr>How it Basically Works (Lloyd’s algorithm)</vt:lpstr>
      <vt:lpstr>Example: Dimension Reduction</vt:lpstr>
      <vt:lpstr>Example: Data Exploration with PCA</vt:lpstr>
      <vt:lpstr>K-Means Hyperparameter</vt:lpstr>
      <vt:lpstr>K-Means Hyperparameter</vt:lpstr>
      <vt:lpstr>Heuristics for Selection</vt:lpstr>
      <vt:lpstr>Heuristics for Selection</vt:lpstr>
      <vt:lpstr>Alternative Clustering Methods</vt:lpstr>
      <vt:lpstr>Weaknesses of K-means</vt:lpstr>
      <vt:lpstr>Imposing Constraints</vt:lpstr>
      <vt:lpstr>Application of K-means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and  Data Storage ACE 592 SAE</dc:title>
  <dc:creator>Hutchins, Jared</dc:creator>
  <cp:lastModifiedBy>Hutchins, Jared</cp:lastModifiedBy>
  <cp:revision>34</cp:revision>
  <dcterms:created xsi:type="dcterms:W3CDTF">2021-04-19T20:45:49Z</dcterms:created>
  <dcterms:modified xsi:type="dcterms:W3CDTF">2023-04-06T20:47:06Z</dcterms:modified>
</cp:coreProperties>
</file>