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2CE67-0EEA-18C0-F714-568E714D70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EAF5C-42CB-60E3-EF70-5C91DB66D4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F360C-E6CD-6430-5712-A7170920A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71CAE-37AC-47AE-BFEE-2A560614DB2C}" type="datetimeFigureOut">
              <a:rPr lang="it-IT" smtClean="0"/>
              <a:t>30/12/2023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459F4-FCA7-AC7F-3441-3442F0485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651FC-99D9-F382-5DF0-6353DD9C6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2AF4-179E-4C27-8E6A-02D0584768B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7444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F5831-9F2D-FD9E-BC9D-B608B6062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3ADF52-C9BF-B924-E027-1165845760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EEC1C-441A-EA74-9C5F-8571E2750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71CAE-37AC-47AE-BFEE-2A560614DB2C}" type="datetimeFigureOut">
              <a:rPr lang="it-IT" smtClean="0"/>
              <a:t>30/12/2023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A6E95-2BD7-9BF0-71BB-6BDE37B5D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A4051-25FF-614A-FE35-E60C01301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2AF4-179E-4C27-8E6A-02D0584768B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8281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ED07C8-752B-883A-BD53-E9B6A01A8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0DDCA2-596C-F086-000A-0CE977F97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A42AF-54C8-9AB4-22C2-CEE124F44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71CAE-37AC-47AE-BFEE-2A560614DB2C}" type="datetimeFigureOut">
              <a:rPr lang="it-IT" smtClean="0"/>
              <a:t>30/12/2023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86031-4F9B-9938-8B6B-2EEB3E742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4A17C-2E20-9714-DD33-422A660A6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2AF4-179E-4C27-8E6A-02D0584768B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0857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78B5A-7F66-0669-C553-E1EDB2BC8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EFEA2-BAAA-FA8F-06C0-0CF56E8B8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5EEED-3042-A356-8B46-694022DC6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71CAE-37AC-47AE-BFEE-2A560614DB2C}" type="datetimeFigureOut">
              <a:rPr lang="it-IT" smtClean="0"/>
              <a:t>30/12/2023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8A1E8-69F5-A1A2-F0CF-C9228257E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11C41-B0F7-7040-DA16-2F14514A7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2AF4-179E-4C27-8E6A-02D0584768B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7456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98EBF-C708-6657-EF22-69DE70D01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68835-5798-FF22-5145-B09670904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99C3C-8CB3-05B5-BA2F-8FE88FDD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71CAE-37AC-47AE-BFEE-2A560614DB2C}" type="datetimeFigureOut">
              <a:rPr lang="it-IT" smtClean="0"/>
              <a:t>30/12/2023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C129A-D34D-C2AF-C11B-5F6328819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17601-5026-212E-C9B1-867592055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2AF4-179E-4C27-8E6A-02D0584768B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3388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063AC-62B3-A721-6C63-DC3B428D4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509DD-E1E0-556D-FA62-51633D227A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F26E85-346C-958B-73FC-2A3D281CE1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A74F2-298D-0CAC-9841-0273D6E69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71CAE-37AC-47AE-BFEE-2A560614DB2C}" type="datetimeFigureOut">
              <a:rPr lang="it-IT" smtClean="0"/>
              <a:t>30/12/2023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FB3EC2-22B9-148D-A4EE-F4F930DF1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D583FD-817F-DBA5-0AE8-A7F1E48B1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2AF4-179E-4C27-8E6A-02D0584768B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2563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9B24C-07CD-434E-F8F4-DF594E04D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71549-F90D-2312-AA87-57723E4B8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F453E6-1F5A-0C96-A793-6188BF209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C7EC7C-A046-0110-D60E-112149CAF1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8528DE-6F9D-0211-735A-50D75BDAB8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0C5886-2299-A9AB-F86F-6041B0CA4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71CAE-37AC-47AE-BFEE-2A560614DB2C}" type="datetimeFigureOut">
              <a:rPr lang="it-IT" smtClean="0"/>
              <a:t>30/12/2023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60490B-CC59-F981-1605-86C0BEE26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9766D0-82AC-2231-EC49-97BEE5025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2AF4-179E-4C27-8E6A-02D0584768B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9912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054BD-2AAB-FABE-B547-8D139023E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74B5C1-581B-4A86-7F08-5BD4A88CB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71CAE-37AC-47AE-BFEE-2A560614DB2C}" type="datetimeFigureOut">
              <a:rPr lang="it-IT" smtClean="0"/>
              <a:t>30/12/2023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B36AD7-DCB4-2E0F-212B-F9A3E501C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3C15FD-02F1-C385-4874-B623A5F8D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2AF4-179E-4C27-8E6A-02D0584768B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0061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A2C3C8-7909-8E74-BF06-0A565143A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71CAE-37AC-47AE-BFEE-2A560614DB2C}" type="datetimeFigureOut">
              <a:rPr lang="it-IT" smtClean="0"/>
              <a:t>30/12/2023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0D1847-9650-0BB7-83FD-358531E74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89A5DC-A87F-0FF8-EFDB-AA12F41EB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2AF4-179E-4C27-8E6A-02D0584768B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819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C8539-7D11-84B8-6ED5-547020C3C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D2B5F-EDE3-E624-F1FB-EC5A5BF9D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B2A04A-0666-EC50-4CC3-CB3396A8B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EF5DD2-A9E9-A3E5-4F8E-DBD7F5CD7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71CAE-37AC-47AE-BFEE-2A560614DB2C}" type="datetimeFigureOut">
              <a:rPr lang="it-IT" smtClean="0"/>
              <a:t>30/12/2023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0DF1D5-5525-B0CD-AEED-7BC2BAB12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A71FBA-BF39-42D5-5699-9CCEF452E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2AF4-179E-4C27-8E6A-02D0584768B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4415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710E3-F81E-3271-8FCB-E8B5F55E8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193545-E4AC-6EBA-6514-E0376E3D53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45B29A-DF96-3B91-6891-2BB507312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4265A-1014-BB5F-1B2C-8077DCF44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71CAE-37AC-47AE-BFEE-2A560614DB2C}" type="datetimeFigureOut">
              <a:rPr lang="it-IT" smtClean="0"/>
              <a:t>30/12/2023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6F632-5C26-7011-1593-2BD7A521A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F78E53-D285-E694-9288-3572F482D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2AF4-179E-4C27-8E6A-02D0584768B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833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A96C88-0E81-11A6-813D-EC3DF87D7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436C8B-DC81-D961-C3F3-A4D28057C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3F2B4-99F5-5B01-C538-03D1F4B973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71CAE-37AC-47AE-BFEE-2A560614DB2C}" type="datetimeFigureOut">
              <a:rPr lang="it-IT" smtClean="0"/>
              <a:t>30/12/2023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8DF87-25C2-BFD9-6BB8-ECEA91AF66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6A1EF-EA99-A72A-A62F-F121881DD4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22AF4-179E-4C27-8E6A-02D0584768B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928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19BAA-D806-6F65-2375-EE25E57573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7000" b="1" dirty="0" err="1"/>
              <a:t>GoldenAuctions</a:t>
            </a:r>
            <a:endParaRPr lang="it-IT" sz="7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13DBD-AAA8-2532-043F-E487D99C4A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Google Shape;141;p27">
            <a:extLst>
              <a:ext uri="{FF2B5EF4-FFF2-40B4-BE49-F238E27FC236}">
                <a16:creationId xmlns:a16="http://schemas.microsoft.com/office/drawing/2014/main" id="{06F0BED9-2608-447B-0B4A-B998BB0397DB}"/>
              </a:ext>
            </a:extLst>
          </p:cNvPr>
          <p:cNvSpPr txBox="1"/>
          <p:nvPr/>
        </p:nvSpPr>
        <p:spPr>
          <a:xfrm>
            <a:off x="4989750" y="4494453"/>
            <a:ext cx="2212500" cy="684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lang="it-IT" sz="2000" dirty="0">
                <a:latin typeface="+mn-lt"/>
              </a:rPr>
              <a:t>Luigi Buccigrossi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lang="it-IT" sz="2000" dirty="0">
                <a:latin typeface="+mn-lt"/>
              </a:rPr>
              <a:t>1793929</a:t>
            </a:r>
            <a:endParaRPr sz="2000" dirty="0">
              <a:latin typeface="+mn-lt"/>
            </a:endParaRPr>
          </a:p>
        </p:txBody>
      </p:sp>
      <p:sp>
        <p:nvSpPr>
          <p:cNvPr id="5" name="Google Shape;143;p27">
            <a:extLst>
              <a:ext uri="{FF2B5EF4-FFF2-40B4-BE49-F238E27FC236}">
                <a16:creationId xmlns:a16="http://schemas.microsoft.com/office/drawing/2014/main" id="{94E2DB80-3125-9691-8B89-9A33B945C3DB}"/>
              </a:ext>
            </a:extLst>
          </p:cNvPr>
          <p:cNvSpPr txBox="1">
            <a:spLocks noGrp="1"/>
          </p:cNvSpPr>
          <p:nvPr/>
        </p:nvSpPr>
        <p:spPr>
          <a:xfrm>
            <a:off x="7537446" y="5580751"/>
            <a:ext cx="1342535" cy="17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</a:pPr>
            <a:r>
              <a:rPr lang="it" sz="9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Marco De Luca - 2017104</a:t>
            </a:r>
            <a:endParaRPr dirty="0"/>
          </a:p>
        </p:txBody>
      </p:sp>
      <p:sp>
        <p:nvSpPr>
          <p:cNvPr id="6" name="Google Shape;144;p27">
            <a:extLst>
              <a:ext uri="{FF2B5EF4-FFF2-40B4-BE49-F238E27FC236}">
                <a16:creationId xmlns:a16="http://schemas.microsoft.com/office/drawing/2014/main" id="{D0791148-BBA0-480B-789F-6050D07E7072}"/>
              </a:ext>
            </a:extLst>
          </p:cNvPr>
          <p:cNvSpPr txBox="1">
            <a:spLocks noGrp="1"/>
          </p:cNvSpPr>
          <p:nvPr/>
        </p:nvSpPr>
        <p:spPr>
          <a:xfrm>
            <a:off x="10209470" y="5584226"/>
            <a:ext cx="197665" cy="164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</a:pPr>
            <a:r>
              <a:rPr lang="it"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pic>
        <p:nvPicPr>
          <p:cNvPr id="7" name="Google Shape;145;p27">
            <a:extLst>
              <a:ext uri="{FF2B5EF4-FFF2-40B4-BE49-F238E27FC236}">
                <a16:creationId xmlns:a16="http://schemas.microsoft.com/office/drawing/2014/main" id="{88DDFC23-8385-3F51-8CD1-4EBAC3A33E0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55452" y="5542276"/>
            <a:ext cx="681882" cy="2484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46;p27">
            <a:extLst>
              <a:ext uri="{FF2B5EF4-FFF2-40B4-BE49-F238E27FC236}">
                <a16:creationId xmlns:a16="http://schemas.microsoft.com/office/drawing/2014/main" id="{EE1758E8-4CD3-CD41-9DB2-257824A11687}"/>
              </a:ext>
            </a:extLst>
          </p:cNvPr>
          <p:cNvSpPr txBox="1"/>
          <p:nvPr/>
        </p:nvSpPr>
        <p:spPr>
          <a:xfrm>
            <a:off x="3309979" y="5580751"/>
            <a:ext cx="1401925" cy="17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Angelo Casciani - 2022406</a:t>
            </a:r>
            <a:endParaRPr sz="1100"/>
          </a:p>
        </p:txBody>
      </p:sp>
      <p:sp>
        <p:nvSpPr>
          <p:cNvPr id="10" name="Google Shape;148;p27">
            <a:extLst>
              <a:ext uri="{FF2B5EF4-FFF2-40B4-BE49-F238E27FC236}">
                <a16:creationId xmlns:a16="http://schemas.microsoft.com/office/drawing/2014/main" id="{6B22D97C-BD08-5EB5-D31D-9D11C00C0B4C}"/>
              </a:ext>
            </a:extLst>
          </p:cNvPr>
          <p:cNvSpPr txBox="1"/>
          <p:nvPr/>
        </p:nvSpPr>
        <p:spPr>
          <a:xfrm>
            <a:off x="1207801" y="4517566"/>
            <a:ext cx="2444954" cy="684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lang="it" sz="2000" dirty="0">
                <a:latin typeface="Calibri"/>
                <a:ea typeface="Calibri"/>
                <a:cs typeface="Calibri"/>
                <a:sym typeface="Calibri"/>
              </a:rPr>
              <a:t>Federico Ambrogio 1810535</a:t>
            </a:r>
            <a:endParaRPr sz="2000" dirty="0"/>
          </a:p>
        </p:txBody>
      </p:sp>
      <p:pic>
        <p:nvPicPr>
          <p:cNvPr id="11" name="Google Shape;149;p27">
            <a:extLst>
              <a:ext uri="{FF2B5EF4-FFF2-40B4-BE49-F238E27FC236}">
                <a16:creationId xmlns:a16="http://schemas.microsoft.com/office/drawing/2014/main" id="{E8EFFB9B-DC14-DB05-8A41-516E1554BE6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3600" y="367745"/>
            <a:ext cx="3587266" cy="12324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50;p27">
            <a:extLst>
              <a:ext uri="{FF2B5EF4-FFF2-40B4-BE49-F238E27FC236}">
                <a16:creationId xmlns:a16="http://schemas.microsoft.com/office/drawing/2014/main" id="{0F487766-22E5-6CB9-B260-EEA7F1CDCE4F}"/>
              </a:ext>
            </a:extLst>
          </p:cNvPr>
          <p:cNvSpPr txBox="1"/>
          <p:nvPr/>
        </p:nvSpPr>
        <p:spPr>
          <a:xfrm>
            <a:off x="3067050" y="1765728"/>
            <a:ext cx="6057900" cy="50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it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Laboratory of Advanced Programming</a:t>
            </a:r>
            <a:endParaRPr sz="2800" dirty="0"/>
          </a:p>
        </p:txBody>
      </p:sp>
      <p:sp>
        <p:nvSpPr>
          <p:cNvPr id="13" name="Google Shape;151;p27">
            <a:extLst>
              <a:ext uri="{FF2B5EF4-FFF2-40B4-BE49-F238E27FC236}">
                <a16:creationId xmlns:a16="http://schemas.microsoft.com/office/drawing/2014/main" id="{A394E681-4B20-BEF9-EB3B-B29B46A47DCA}"/>
              </a:ext>
            </a:extLst>
          </p:cNvPr>
          <p:cNvSpPr txBox="1"/>
          <p:nvPr/>
        </p:nvSpPr>
        <p:spPr>
          <a:xfrm>
            <a:off x="5486083" y="5169741"/>
            <a:ext cx="1220621" cy="28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lang="it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a.y. 2023/2024</a:t>
            </a:r>
            <a:endParaRPr sz="11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F6EFD1-4AAD-1CD5-E5B4-B14EAB34F183}"/>
              </a:ext>
            </a:extLst>
          </p:cNvPr>
          <p:cNvSpPr txBox="1"/>
          <p:nvPr/>
        </p:nvSpPr>
        <p:spPr>
          <a:xfrm>
            <a:off x="8411726" y="4482896"/>
            <a:ext cx="2256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/>
              <a:t>Francesco </a:t>
            </a:r>
            <a:r>
              <a:rPr lang="it-IT" sz="2000" dirty="0" err="1"/>
              <a:t>Fè</a:t>
            </a:r>
            <a:r>
              <a:rPr lang="it-IT" sz="2000" dirty="0"/>
              <a:t> 1814878</a:t>
            </a:r>
          </a:p>
        </p:txBody>
      </p:sp>
    </p:spTree>
    <p:extLst>
      <p:ext uri="{BB962C8B-B14F-4D97-AF65-F5344CB8AC3E}">
        <p14:creationId xmlns:p14="http://schemas.microsoft.com/office/powerpoint/2010/main" val="2427808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E23AD-2A35-1BA1-5D61-8FAE569B1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6" y="278535"/>
            <a:ext cx="9895951" cy="1033669"/>
          </a:xfrm>
        </p:spPr>
        <p:txBody>
          <a:bodyPr>
            <a:normAutofit/>
          </a:bodyPr>
          <a:lstStyle/>
          <a:p>
            <a:r>
              <a:rPr lang="it-IT" sz="6000" b="1" dirty="0">
                <a:solidFill>
                  <a:srgbClr val="FFFFFF"/>
                </a:solidFill>
              </a:rPr>
              <a:t>Brief </a:t>
            </a:r>
            <a:r>
              <a:rPr lang="it-IT" sz="6000" b="1" dirty="0" err="1">
                <a:solidFill>
                  <a:srgbClr val="FFFFFF"/>
                </a:solidFill>
              </a:rPr>
              <a:t>presentation</a:t>
            </a:r>
            <a:endParaRPr lang="it-IT" sz="6000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30362-F5DE-95B6-58F0-25FD0A931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45" y="1998368"/>
            <a:ext cx="10830695" cy="4346448"/>
          </a:xfrm>
        </p:spPr>
        <p:txBody>
          <a:bodyPr anchor="ctr">
            <a:normAutofit/>
          </a:bodyPr>
          <a:lstStyle/>
          <a:p>
            <a:r>
              <a:rPr lang="en-US" sz="2000" dirty="0" err="1"/>
              <a:t>GoldenAuctions</a:t>
            </a:r>
            <a:r>
              <a:rPr lang="en-US" sz="2000" dirty="0"/>
              <a:t> is a web platform through which users can take part in an auction or create one of their own. </a:t>
            </a:r>
          </a:p>
          <a:p>
            <a:r>
              <a:rPr lang="en-US" sz="2000" dirty="0"/>
              <a:t>The customers should be able to:</a:t>
            </a:r>
          </a:p>
          <a:p>
            <a:pPr lvl="1"/>
            <a:r>
              <a:rPr lang="en-US" sz="1600" dirty="0"/>
              <a:t>Access to main page, in which trending auctions are available.</a:t>
            </a:r>
          </a:p>
          <a:p>
            <a:pPr lvl="1"/>
            <a:r>
              <a:rPr lang="en-US" sz="1600" dirty="0"/>
              <a:t>Search for a specific auction.</a:t>
            </a:r>
          </a:p>
          <a:p>
            <a:pPr lvl="1"/>
            <a:r>
              <a:rPr lang="en-US" sz="1600" dirty="0"/>
              <a:t>Participate to an auction.</a:t>
            </a:r>
          </a:p>
          <a:p>
            <a:pPr lvl="1"/>
            <a:r>
              <a:rPr lang="en-US" sz="1600" dirty="0"/>
              <a:t>Create their own auction.</a:t>
            </a:r>
          </a:p>
          <a:p>
            <a:pPr lvl="1"/>
            <a:r>
              <a:rPr lang="it" sz="1600" dirty="0">
                <a:solidFill>
                  <a:srgbClr val="24292F"/>
                </a:solidFill>
                <a:latin typeface="Calibri"/>
                <a:ea typeface="Calibri"/>
                <a:cs typeface="Calibri"/>
                <a:sym typeface="Calibri"/>
              </a:rPr>
              <a:t>Register and access with its credentials.</a:t>
            </a:r>
          </a:p>
          <a:p>
            <a:pPr lvl="1"/>
            <a:r>
              <a:rPr lang="it" sz="1600" b="0" i="0" u="none" strike="noStrike" cap="none" dirty="0">
                <a:solidFill>
                  <a:srgbClr val="24292F"/>
                </a:solidFill>
                <a:latin typeface="Calibri"/>
                <a:ea typeface="Calibri"/>
                <a:cs typeface="Calibri"/>
                <a:sym typeface="Calibri"/>
              </a:rPr>
              <a:t>Access to the page containing their active auctions.</a:t>
            </a:r>
          </a:p>
          <a:p>
            <a:pPr lvl="1"/>
            <a:r>
              <a:rPr lang="en-US" sz="1600" b="0" i="0" u="none" strike="noStrike" cap="none" dirty="0">
                <a:solidFill>
                  <a:srgbClr val="24292F"/>
                </a:solidFill>
                <a:latin typeface="Calibri"/>
                <a:ea typeface="Calibri"/>
                <a:cs typeface="Calibri"/>
                <a:sym typeface="Calibri"/>
              </a:rPr>
              <a:t>Update </a:t>
            </a:r>
            <a:r>
              <a:rPr lang="en-US" sz="1600" dirty="0">
                <a:solidFill>
                  <a:srgbClr val="24292F"/>
                </a:solidFill>
                <a:latin typeface="Calibri"/>
                <a:ea typeface="Calibri"/>
                <a:cs typeface="Calibri"/>
                <a:sym typeface="Calibri"/>
              </a:rPr>
              <a:t>thei</a:t>
            </a:r>
            <a:r>
              <a:rPr lang="en-US" sz="1600" b="0" i="0" u="none" strike="noStrike" cap="none" dirty="0">
                <a:solidFill>
                  <a:srgbClr val="24292F"/>
                </a:solidFill>
                <a:latin typeface="Calibri"/>
                <a:ea typeface="Calibri"/>
                <a:cs typeface="Calibri"/>
                <a:sym typeface="Calibri"/>
              </a:rPr>
              <a:t>r credentials.</a:t>
            </a:r>
          </a:p>
          <a:p>
            <a:pPr lvl="1"/>
            <a:r>
              <a:rPr lang="en-US" sz="1600" dirty="0">
                <a:solidFill>
                  <a:srgbClr val="24292F"/>
                </a:solidFill>
                <a:latin typeface="Calibri"/>
                <a:ea typeface="Calibri"/>
                <a:cs typeface="Calibri"/>
                <a:sym typeface="Calibri"/>
              </a:rPr>
              <a:t>Get a notification at the end of an auction.</a:t>
            </a:r>
          </a:p>
          <a:p>
            <a:pPr lvl="1"/>
            <a:r>
              <a:rPr lang="en-US" sz="1600" dirty="0">
                <a:solidFill>
                  <a:srgbClr val="24292F"/>
                </a:solidFill>
                <a:latin typeface="Calibri"/>
                <a:ea typeface="Calibri"/>
                <a:cs typeface="Calibri"/>
                <a:sym typeface="Calibri"/>
              </a:rPr>
              <a:t>Access the profile page of users</a:t>
            </a:r>
            <a:endParaRPr lang="en-US" sz="1200" dirty="0"/>
          </a:p>
          <a:p>
            <a:pPr lvl="1"/>
            <a:endParaRPr lang="it" sz="1600" b="0" i="0" u="none" strike="noStrike" cap="none" dirty="0">
              <a:solidFill>
                <a:srgbClr val="24292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8247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94EA2D-63E6-B232-F785-E2E5A1B9D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6" y="278535"/>
            <a:ext cx="9895951" cy="1033669"/>
          </a:xfrm>
        </p:spPr>
        <p:txBody>
          <a:bodyPr>
            <a:normAutofit/>
          </a:bodyPr>
          <a:lstStyle/>
          <a:p>
            <a:r>
              <a:rPr lang="it-IT" sz="6000" b="1" dirty="0">
                <a:solidFill>
                  <a:srgbClr val="FFFFFF"/>
                </a:solidFill>
              </a:rPr>
              <a:t>User stories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7C9527-CAE6-0E7D-D212-8F2627460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71" y="1955263"/>
            <a:ext cx="11930653" cy="453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61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94EA2D-63E6-B232-F785-E2E5A1B9D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6" y="278535"/>
            <a:ext cx="9895951" cy="1033669"/>
          </a:xfrm>
        </p:spPr>
        <p:txBody>
          <a:bodyPr>
            <a:normAutofit/>
          </a:bodyPr>
          <a:lstStyle/>
          <a:p>
            <a:r>
              <a:rPr lang="it-IT" sz="6000" b="1" dirty="0" err="1">
                <a:solidFill>
                  <a:srgbClr val="FFFFFF"/>
                </a:solidFill>
              </a:rPr>
              <a:t>Function</a:t>
            </a:r>
            <a:r>
              <a:rPr lang="it-IT" sz="6000" b="1" dirty="0">
                <a:solidFill>
                  <a:srgbClr val="FFFFFF"/>
                </a:solidFill>
              </a:rPr>
              <a:t> points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392BCC-E007-37EF-CC0D-859CDD411D75}"/>
              </a:ext>
            </a:extLst>
          </p:cNvPr>
          <p:cNvSpPr txBox="1"/>
          <p:nvPr/>
        </p:nvSpPr>
        <p:spPr>
          <a:xfrm>
            <a:off x="1230871" y="5597966"/>
            <a:ext cx="29198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 dirty="0" err="1"/>
              <a:t>Function</a:t>
            </a:r>
            <a:r>
              <a:rPr lang="it-IT" sz="2600" dirty="0"/>
              <a:t> Points = 59</a:t>
            </a:r>
            <a:endParaRPr lang="en-US" sz="2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4F52B6-3141-9E8C-103A-E8A779D65A50}"/>
              </a:ext>
            </a:extLst>
          </p:cNvPr>
          <p:cNvSpPr txBox="1"/>
          <p:nvPr/>
        </p:nvSpPr>
        <p:spPr>
          <a:xfrm>
            <a:off x="6990826" y="5597965"/>
            <a:ext cx="33644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 dirty="0" err="1"/>
              <a:t>Estimated</a:t>
            </a:r>
            <a:r>
              <a:rPr lang="it-IT" sz="2600" dirty="0"/>
              <a:t> </a:t>
            </a:r>
            <a:r>
              <a:rPr lang="it-IT" sz="2600" dirty="0" err="1"/>
              <a:t>SLOC</a:t>
            </a:r>
            <a:r>
              <a:rPr lang="it-IT" sz="2600" dirty="0"/>
              <a:t> = 3127</a:t>
            </a:r>
            <a:endParaRPr lang="en-US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328BC2-7489-8B22-C9CE-6C19A352C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29" y="1798234"/>
            <a:ext cx="12071138" cy="311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357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3BFD8-C775-F3F4-2308-81E08BD26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1D1DD-A0A3-1362-D5E9-DC3DAAF76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7293A247-D89C-D295-325A-58A58222B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E73E72-A4C2-670B-AC02-AAF27304B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C4288A-1D83-4830-587C-D86301DC1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59E84F-8AA6-E57C-E23D-F3E492A4C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2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3A3A9D-0A98-7EE1-CC00-B59435C32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3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6E04780-80FD-65C7-1EF4-95FD29D5AE65}"/>
              </a:ext>
            </a:extLst>
          </p:cNvPr>
          <p:cNvSpPr txBox="1">
            <a:spLocks/>
          </p:cNvSpPr>
          <p:nvPr/>
        </p:nvSpPr>
        <p:spPr>
          <a:xfrm>
            <a:off x="459349" y="278535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6000" b="1" dirty="0" err="1">
                <a:solidFill>
                  <a:srgbClr val="FFFFFF"/>
                </a:solidFill>
              </a:rPr>
              <a:t>Function</a:t>
            </a:r>
            <a:r>
              <a:rPr lang="it-IT" sz="6000" b="1" dirty="0">
                <a:solidFill>
                  <a:srgbClr val="FFFFFF"/>
                </a:solidFill>
              </a:rPr>
              <a:t> points</a:t>
            </a:r>
          </a:p>
        </p:txBody>
      </p:sp>
    </p:spTree>
    <p:extLst>
      <p:ext uri="{BB962C8B-B14F-4D97-AF65-F5344CB8AC3E}">
        <p14:creationId xmlns:p14="http://schemas.microsoft.com/office/powerpoint/2010/main" val="2223438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137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GoldenAuctions</vt:lpstr>
      <vt:lpstr>Brief presentation</vt:lpstr>
      <vt:lpstr>User stories</vt:lpstr>
      <vt:lpstr>Function points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Golden Auctions</dc:title>
  <dc:creator>Federico Ambrogio</dc:creator>
  <cp:lastModifiedBy>Federico Ambrogio</cp:lastModifiedBy>
  <cp:revision>11</cp:revision>
  <dcterms:created xsi:type="dcterms:W3CDTF">2023-12-16T16:40:55Z</dcterms:created>
  <dcterms:modified xsi:type="dcterms:W3CDTF">2023-12-30T11:04:37Z</dcterms:modified>
</cp:coreProperties>
</file>