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CE67-0EEA-18C0-F714-568E714D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AF5C-42CB-60E3-EF70-5C91DB66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360C-E6CD-6430-5712-A7170920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9F4-FCA7-AC7F-3441-3442F04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51FC-99D9-F382-5DF0-6353DD9C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44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831-9F2D-FD9E-BC9D-B608B60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ADF52-C9BF-B924-E027-116584576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EC1C-441A-EA74-9C5F-8571E275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6E95-2BD7-9BF0-71BB-6BDE37B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051-25FF-614A-FE35-E60C013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28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D07C8-752B-883A-BD53-E9B6A01A8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DDCA2-596C-F086-000A-0CE977F9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42AF-54C8-9AB4-22C2-CEE124F4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6031-4F9B-9938-8B6B-2EEB3E74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A17C-2E20-9714-DD33-422A660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08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8B5A-7F66-0669-C553-E1EDB2B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FEA2-BAAA-FA8F-06C0-0CF56E8B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EEED-3042-A356-8B46-694022DC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A1E8-69F5-A1A2-F0CF-C922825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1C41-B0F7-7040-DA16-2F14514A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45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EBF-C708-6657-EF22-69DE70D0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8835-5798-FF22-5145-B0967090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9C3C-8CB3-05B5-BA2F-8FE88FD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29A-D34D-C2AF-C11B-5F632881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7601-5026-212E-C9B1-86759205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63AC-62B3-A721-6C63-DC3B428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09DD-E1E0-556D-FA62-51633D2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6E85-346C-958B-73FC-2A3D281C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A74F2-298D-0CAC-9841-0273D6E6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B3EC2-22B9-148D-A4EE-F4F930DF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83FD-817F-DBA5-0AE8-A7F1E48B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56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B24C-07CD-434E-F8F4-DF594E04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549-F90D-2312-AA87-57723E4B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53E6-1F5A-0C96-A793-6188BF20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EC7C-A046-0110-D60E-112149CAF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528DE-6F9D-0211-735A-50D75BDA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C5886-2299-A9AB-F86F-6041B0C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0490B-CC59-F981-1605-86C0BEE2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766D0-82AC-2231-EC49-97BEE502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9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54BD-2AAB-FABE-B547-8D13902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4B5C1-581B-4A86-7F08-5BD4A88C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6AD7-DCB4-2E0F-212B-F9A3E501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15FD-02F1-C385-4874-B623A5F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0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2C3C8-7909-8E74-BF06-0A56514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D1847-9650-0BB7-83FD-358531E7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A5DC-A87F-0FF8-EFDB-AA12F41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539-7D11-84B8-6ED5-547020C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5F-EDE3-E624-F1FB-EC5A5BF9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A04A-0666-EC50-4CC3-CB3396A8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F5DD2-A9E9-A3E5-4F8E-DBD7F5CD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F1D5-5525-B0CD-AEED-7BC2BA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1FBA-BF39-42D5-5699-9CCEF452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41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0E3-F81E-3271-8FCB-E8B5F55E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93545-E4AC-6EBA-6514-E0376E3D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5B29A-DF96-3B91-6891-2BB50731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265A-1014-BB5F-1B2C-8077DCF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F632-5C26-7011-1593-2BD7A52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8E53-D285-E694-9288-3572F48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3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96C88-0E81-11A6-813D-EC3DF87D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6C8B-DC81-D961-C3F3-A4D28057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F2B4-99F5-5B01-C538-03D1F4B97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1CAE-37AC-47AE-BFEE-2A560614DB2C}" type="datetimeFigureOut">
              <a:rPr lang="it-IT" smtClean="0"/>
              <a:t>17/02/2024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DF87-25C2-BFD9-6BB8-ECEA91AF6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A1EF-EA99-A72A-A62F-F121881DD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2AF4-179E-4C27-8E6A-02D0584768B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BAA-D806-6F65-2375-EE25E5757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0734"/>
            <a:ext cx="9144000" cy="2387600"/>
          </a:xfrm>
        </p:spPr>
        <p:txBody>
          <a:bodyPr>
            <a:normAutofit/>
          </a:bodyPr>
          <a:lstStyle/>
          <a:p>
            <a:r>
              <a:rPr lang="it-IT" sz="7000" b="1" dirty="0" err="1"/>
              <a:t>GoldenAuctions</a:t>
            </a:r>
            <a:endParaRPr lang="it-IT" sz="7000" b="1" dirty="0"/>
          </a:p>
        </p:txBody>
      </p:sp>
      <p:sp>
        <p:nvSpPr>
          <p:cNvPr id="4" name="Google Shape;141;p27">
            <a:extLst>
              <a:ext uri="{FF2B5EF4-FFF2-40B4-BE49-F238E27FC236}">
                <a16:creationId xmlns:a16="http://schemas.microsoft.com/office/drawing/2014/main" id="{06F0BED9-2608-447B-0B4A-B998BB0397DB}"/>
              </a:ext>
            </a:extLst>
          </p:cNvPr>
          <p:cNvSpPr txBox="1"/>
          <p:nvPr/>
        </p:nvSpPr>
        <p:spPr>
          <a:xfrm>
            <a:off x="4989750" y="4494453"/>
            <a:ext cx="2212500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Luigi Buccigrossi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-IT" sz="2000" dirty="0">
                <a:latin typeface="+mn-lt"/>
              </a:rPr>
              <a:t>1793929</a:t>
            </a:r>
            <a:endParaRPr sz="2000" dirty="0">
              <a:latin typeface="+mn-lt"/>
            </a:endParaRPr>
          </a:p>
        </p:txBody>
      </p:sp>
      <p:sp>
        <p:nvSpPr>
          <p:cNvPr id="5" name="Google Shape;143;p27">
            <a:extLst>
              <a:ext uri="{FF2B5EF4-FFF2-40B4-BE49-F238E27FC236}">
                <a16:creationId xmlns:a16="http://schemas.microsoft.com/office/drawing/2014/main" id="{94E2DB80-3125-9691-8B89-9A33B945C3DB}"/>
              </a:ext>
            </a:extLst>
          </p:cNvPr>
          <p:cNvSpPr txBox="1">
            <a:spLocks noGrp="1"/>
          </p:cNvSpPr>
          <p:nvPr/>
        </p:nvSpPr>
        <p:spPr>
          <a:xfrm>
            <a:off x="7537446" y="5580751"/>
            <a:ext cx="134253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Marco De Luca - 2017104</a:t>
            </a:r>
            <a:endParaRPr dirty="0"/>
          </a:p>
        </p:txBody>
      </p:sp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D0791148-BBA0-480B-789F-6050D07E7072}"/>
              </a:ext>
            </a:extLst>
          </p:cNvPr>
          <p:cNvSpPr txBox="1">
            <a:spLocks noGrp="1"/>
          </p:cNvSpPr>
          <p:nvPr/>
        </p:nvSpPr>
        <p:spPr>
          <a:xfrm>
            <a:off x="10209470" y="5584226"/>
            <a:ext cx="197665" cy="16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" name="Google Shape;146;p27">
            <a:extLst>
              <a:ext uri="{FF2B5EF4-FFF2-40B4-BE49-F238E27FC236}">
                <a16:creationId xmlns:a16="http://schemas.microsoft.com/office/drawing/2014/main" id="{EE1758E8-4CD3-CD41-9DB2-257824A11687}"/>
              </a:ext>
            </a:extLst>
          </p:cNvPr>
          <p:cNvSpPr txBox="1"/>
          <p:nvPr/>
        </p:nvSpPr>
        <p:spPr>
          <a:xfrm>
            <a:off x="3309979" y="5580751"/>
            <a:ext cx="14019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Angelo Casciani - 2022406</a:t>
            </a:r>
            <a:endParaRPr sz="1100"/>
          </a:p>
        </p:txBody>
      </p:sp>
      <p:sp>
        <p:nvSpPr>
          <p:cNvPr id="10" name="Google Shape;148;p27">
            <a:extLst>
              <a:ext uri="{FF2B5EF4-FFF2-40B4-BE49-F238E27FC236}">
                <a16:creationId xmlns:a16="http://schemas.microsoft.com/office/drawing/2014/main" id="{6B22D97C-BD08-5EB5-D31D-9D11C00C0B4C}"/>
              </a:ext>
            </a:extLst>
          </p:cNvPr>
          <p:cNvSpPr txBox="1"/>
          <p:nvPr/>
        </p:nvSpPr>
        <p:spPr>
          <a:xfrm>
            <a:off x="1207801" y="4517566"/>
            <a:ext cx="244495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2000" dirty="0">
                <a:latin typeface="Calibri"/>
                <a:ea typeface="Calibri"/>
                <a:cs typeface="Calibri"/>
                <a:sym typeface="Calibri"/>
              </a:rPr>
              <a:t>Federico Ambrogio 1810535</a:t>
            </a:r>
            <a:endParaRPr sz="2000" dirty="0"/>
          </a:p>
        </p:txBody>
      </p:sp>
      <p:pic>
        <p:nvPicPr>
          <p:cNvPr id="11" name="Google Shape;149;p27">
            <a:extLst>
              <a:ext uri="{FF2B5EF4-FFF2-40B4-BE49-F238E27FC236}">
                <a16:creationId xmlns:a16="http://schemas.microsoft.com/office/drawing/2014/main" id="{E8EFFB9B-DC14-DB05-8A41-516E1554BE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599" y="367745"/>
            <a:ext cx="3858497" cy="123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0;p27">
            <a:extLst>
              <a:ext uri="{FF2B5EF4-FFF2-40B4-BE49-F238E27FC236}">
                <a16:creationId xmlns:a16="http://schemas.microsoft.com/office/drawing/2014/main" id="{0F487766-22E5-6CB9-B260-EEA7F1CDCE4F}"/>
              </a:ext>
            </a:extLst>
          </p:cNvPr>
          <p:cNvSpPr txBox="1"/>
          <p:nvPr/>
        </p:nvSpPr>
        <p:spPr>
          <a:xfrm>
            <a:off x="3067050" y="2144099"/>
            <a:ext cx="60579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it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Laboratory of Advanced Programming</a:t>
            </a:r>
            <a:endParaRPr sz="2800" dirty="0"/>
          </a:p>
        </p:txBody>
      </p:sp>
      <p:sp>
        <p:nvSpPr>
          <p:cNvPr id="13" name="Google Shape;151;p27">
            <a:extLst>
              <a:ext uri="{FF2B5EF4-FFF2-40B4-BE49-F238E27FC236}">
                <a16:creationId xmlns:a16="http://schemas.microsoft.com/office/drawing/2014/main" id="{A394E681-4B20-BEF9-EB3B-B29B46A47DCA}"/>
              </a:ext>
            </a:extLst>
          </p:cNvPr>
          <p:cNvSpPr txBox="1"/>
          <p:nvPr/>
        </p:nvSpPr>
        <p:spPr>
          <a:xfrm>
            <a:off x="5486083" y="5169741"/>
            <a:ext cx="1220621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it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a.y. 2023/2024</a:t>
            </a:r>
            <a:endParaRPr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6EFD1-4AAD-1CD5-E5B4-B14EAB34F183}"/>
              </a:ext>
            </a:extLst>
          </p:cNvPr>
          <p:cNvSpPr txBox="1"/>
          <p:nvPr/>
        </p:nvSpPr>
        <p:spPr>
          <a:xfrm>
            <a:off x="8411726" y="4482896"/>
            <a:ext cx="2256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Francesco </a:t>
            </a:r>
            <a:r>
              <a:rPr lang="it-IT" sz="2000" dirty="0" err="1"/>
              <a:t>Fè</a:t>
            </a:r>
            <a:r>
              <a:rPr lang="it-IT" sz="2000" dirty="0"/>
              <a:t> 1814878</a:t>
            </a:r>
          </a:p>
        </p:txBody>
      </p:sp>
    </p:spTree>
    <p:extLst>
      <p:ext uri="{BB962C8B-B14F-4D97-AF65-F5344CB8AC3E}">
        <p14:creationId xmlns:p14="http://schemas.microsoft.com/office/powerpoint/2010/main" val="24278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AF6A-2E4D-6A83-E2E9-FED9B9D8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4C71-9591-1EAB-1DB6-624AB7C8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CDBBE35-8A85-E0B5-CCE3-814BCE46D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083-B8D3-6D5D-D14E-550F6078E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60995-DF77-DA84-CA19-04D6C746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57E81-15BF-2F54-15AD-84D6FE07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51E5E-53DB-DF95-D4F3-0B279D6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67BA72-C744-A01F-AF4E-A88048C2F1AC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User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34350-F09F-061E-8FE2-C9204B9A80D1}"/>
              </a:ext>
            </a:extLst>
          </p:cNvPr>
          <p:cNvSpPr txBox="1"/>
          <p:nvPr/>
        </p:nvSpPr>
        <p:spPr>
          <a:xfrm>
            <a:off x="858326" y="2172426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related</a:t>
            </a:r>
            <a:r>
              <a:rPr lang="it-IT" dirty="0"/>
              <a:t> to the Accounting, like login, </a:t>
            </a:r>
            <a:r>
              <a:rPr lang="it-IT" dirty="0" err="1"/>
              <a:t>register</a:t>
            </a:r>
            <a:r>
              <a:rPr lang="it-IT" dirty="0"/>
              <a:t> and settings.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608A15-5A4F-651D-8555-7075960B5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1258BD78-5CC8-F09F-6EC6-57DB1CB3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15373D-28A2-EBE6-8A39-D8CE23A1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1E6D-C64B-FA95-D94E-DEB33AC9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E32-E321-6010-B4A9-EC281F79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8777F32-7C4D-FCEE-9F7D-081E5C10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83DF-A856-D97A-49E4-4E894E7EC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B2D32-6F80-37ED-B807-CBFD376C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2716-475C-3893-A6CA-E669179A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5120F-CE91-D4DD-41D8-C6D60E449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4245F-0160-7A95-A87B-9684C6D142D9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Auction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55112-2744-2073-5E06-A18208F2510A}"/>
              </a:ext>
            </a:extLst>
          </p:cNvPr>
          <p:cNvSpPr txBox="1"/>
          <p:nvPr/>
        </p:nvSpPr>
        <p:spPr>
          <a:xfrm>
            <a:off x="838200" y="1955866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Auctions</a:t>
            </a:r>
            <a:r>
              <a:rPr lang="it-IT" dirty="0"/>
              <a:t>. </a:t>
            </a:r>
            <a:r>
              <a:rPr lang="it-IT" dirty="0" err="1"/>
              <a:t>Indeed</a:t>
            </a:r>
            <a:r>
              <a:rPr lang="it-IT" dirty="0"/>
              <a:t> with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initialize</a:t>
            </a:r>
            <a:r>
              <a:rPr lang="it-IT" dirty="0"/>
              <a:t> a new </a:t>
            </a:r>
            <a:r>
              <a:rPr lang="it-IT" dirty="0" err="1"/>
              <a:t>Auction</a:t>
            </a:r>
            <a:r>
              <a:rPr lang="it-IT" dirty="0"/>
              <a:t> or accede to the data of an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one.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u</a:t>
            </a:r>
            <a:r>
              <a:rPr lang="en-US" sz="18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ses RabbitMQ to communicate with the Micro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Offer Management.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D2BD2-9371-5160-F38C-F44CAE6DF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3BE5A1B8-41C5-53EC-9CBF-51BD8D65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CB0F-0F23-4BFF-F07C-E426DC05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84A9C1-653C-BD3D-8271-41014A327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C9AE-9007-3D0E-C41D-8B2A3FB4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F998-801B-9456-A801-BC932C42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1945978-64F9-CEE8-ABEB-0CD61A288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5F2EC-E8A7-5EA4-6D01-7498843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691E7-E84E-1662-B826-269D6B618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3EE59-F9FD-F586-B7CF-3B7AB942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9F008-AD64-BC79-68AC-658B89B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42F094-016C-C913-3133-56C9BCFA7D6A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 err="1">
                <a:solidFill>
                  <a:srgbClr val="FFFFFF"/>
                </a:solidFill>
              </a:rPr>
              <a:t>Microservice</a:t>
            </a:r>
            <a:r>
              <a:rPr lang="it-IT" sz="6000" b="1" dirty="0">
                <a:solidFill>
                  <a:srgbClr val="FFFFFF"/>
                </a:solidFill>
              </a:rPr>
              <a:t> for </a:t>
            </a:r>
            <a:r>
              <a:rPr lang="it-IT" sz="6000" b="1" dirty="0" err="1">
                <a:solidFill>
                  <a:srgbClr val="FFFFFF"/>
                </a:solidFill>
              </a:rPr>
              <a:t>Offer</a:t>
            </a:r>
            <a:r>
              <a:rPr lang="it-IT" sz="6000" b="1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2D850-6C89-07F0-FCDD-FF5C8CD49B04}"/>
              </a:ext>
            </a:extLst>
          </p:cNvPr>
          <p:cNvSpPr txBox="1"/>
          <p:nvPr/>
        </p:nvSpPr>
        <p:spPr>
          <a:xfrm>
            <a:off x="838200" y="1774552"/>
            <a:ext cx="1093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Offer Management Microservice deals with users that surpass an offer in an Auction. It receives the communication of the offer form a Queue managed by RabbitMQ.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Category of the Objects has a relative Queue, that sends messages to two Workers using a Round-Robin Algorithm.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459D86-2510-320A-B86E-E80E88AA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902" y="3875547"/>
            <a:ext cx="3121517" cy="1746089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0A657513-D94E-3C66-6472-1F6F6AF8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4" y="3672209"/>
            <a:ext cx="2331750" cy="23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921159-7580-5D50-E063-8B8E0769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719" y="4474029"/>
            <a:ext cx="2323866" cy="717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259B4-5BEA-779C-DB37-806814F50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09" y="3643909"/>
            <a:ext cx="2046741" cy="22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9377-E81B-86FD-4106-307C4E4E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3359-2149-84D1-62F0-2F9F7A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6994F7A-7542-DF6F-9B74-96021C2E8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76341-D658-9161-01AE-74E34BD5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BCC20-2ABD-C0EE-FCC1-8519D6548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8E2E6-C6F3-F8B0-9B5E-79CB637C0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C66AA-757C-2200-2A1D-AABC97F3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DB825-B551-1A05-1D43-057A26B5EE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2153D-B9AC-8C9A-7A81-86BBE3CE46AD}"/>
              </a:ext>
            </a:extLst>
          </p:cNvPr>
          <p:cNvSpPr txBox="1"/>
          <p:nvPr/>
        </p:nvSpPr>
        <p:spPr>
          <a:xfrm>
            <a:off x="838200" y="2129704"/>
            <a:ext cx="1093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Database is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DB, that stores data about Users, Auctions, and Items that are put up for Auction.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Microservices communicate with it, to modify or retrieve cells of the Tables.</a:t>
            </a:r>
          </a:p>
        </p:txBody>
      </p:sp>
      <p:pic>
        <p:nvPicPr>
          <p:cNvPr id="3073" name="Picture 1" descr="Cos'è MySQL e a cosa serve">
            <a:extLst>
              <a:ext uri="{FF2B5EF4-FFF2-40B4-BE49-F238E27FC236}">
                <a16:creationId xmlns:a16="http://schemas.microsoft.com/office/drawing/2014/main" id="{615831B7-61BF-2A76-74AC-32A904AB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15" y="3261066"/>
            <a:ext cx="3967170" cy="264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71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D32B1-0A54-9532-1F00-3C37E019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876F-D427-92A6-6563-8F2C19DD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15" y="987355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Now let’s have a look to the Application.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DAA2A8-45B3-24E0-72DD-AABFDEBAC0A8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E23AD-2A35-1BA1-5D61-8FAE569B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Brief </a:t>
            </a:r>
            <a:r>
              <a:rPr lang="it-IT" sz="6000" b="1" dirty="0" err="1">
                <a:solidFill>
                  <a:srgbClr val="FFFFFF"/>
                </a:solidFill>
              </a:rPr>
              <a:t>presentation</a:t>
            </a:r>
            <a:endParaRPr lang="it-IT" sz="6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30362-F5DE-95B6-58F0-25FD0A931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5" y="1998368"/>
            <a:ext cx="10830695" cy="434644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GoldenAuctions</a:t>
            </a:r>
            <a:r>
              <a:rPr lang="en-US" sz="2000" dirty="0"/>
              <a:t> is a web platform through which users can take part in an auction or create one of their own. </a:t>
            </a:r>
          </a:p>
          <a:p>
            <a:r>
              <a:rPr lang="en-US" sz="2000" dirty="0"/>
              <a:t>The customers should be able to:</a:t>
            </a:r>
          </a:p>
          <a:p>
            <a:pPr lvl="1"/>
            <a:r>
              <a:rPr lang="en-US" sz="1600" dirty="0"/>
              <a:t>Access to main page, in which trending auctions are available.</a:t>
            </a:r>
          </a:p>
          <a:p>
            <a:pPr lvl="1"/>
            <a:r>
              <a:rPr lang="en-US" sz="1600" dirty="0"/>
              <a:t>Search for a specific auction.</a:t>
            </a:r>
          </a:p>
          <a:p>
            <a:pPr lvl="1"/>
            <a:r>
              <a:rPr lang="en-US" sz="1600" dirty="0"/>
              <a:t>Participate to an auction.</a:t>
            </a:r>
          </a:p>
          <a:p>
            <a:pPr lvl="1"/>
            <a:r>
              <a:rPr lang="en-US" sz="1600" dirty="0"/>
              <a:t>Create their own auction.</a:t>
            </a:r>
          </a:p>
          <a:p>
            <a:pPr lvl="1"/>
            <a:r>
              <a:rPr lang="it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Register and access with its credentials.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their active auctions.</a:t>
            </a:r>
          </a:p>
          <a:p>
            <a:pPr lvl="1"/>
            <a:r>
              <a:rPr lang="it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Access to the page containing the auctions in which they are participating.</a:t>
            </a:r>
          </a:p>
          <a:p>
            <a:pPr lvl="1"/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thei</a:t>
            </a:r>
            <a:r>
              <a:rPr lang="en-US" sz="16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r credentials.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Logout from the Application.</a:t>
            </a:r>
            <a:endParaRPr lang="en-US" sz="1600" b="0" i="0" u="none" strike="noStrike" cap="none" dirty="0">
              <a:solidFill>
                <a:srgbClr val="24292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rgbClr val="FFFFFF"/>
                </a:solidFill>
              </a:rPr>
              <a:t>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A4B1D-E088-F24A-8208-A9DAC8A6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3" y="2261342"/>
            <a:ext cx="11999170" cy="39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A2D-63E6-B232-F785-E2E5A1B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Function</a:t>
            </a:r>
            <a:r>
              <a:rPr lang="it-IT" sz="6000" b="1" dirty="0">
                <a:solidFill>
                  <a:srgbClr val="FFFFFF"/>
                </a:solidFill>
              </a:rPr>
              <a:t>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92BCC-E007-37EF-CC0D-859CDD411D75}"/>
              </a:ext>
            </a:extLst>
          </p:cNvPr>
          <p:cNvSpPr txBox="1"/>
          <p:nvPr/>
        </p:nvSpPr>
        <p:spPr>
          <a:xfrm>
            <a:off x="603776" y="5464759"/>
            <a:ext cx="2919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Function</a:t>
            </a:r>
            <a:r>
              <a:rPr lang="it-IT" sz="2600" dirty="0"/>
              <a:t> Points = 58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F52B6-3141-9E8C-103A-E8A779D65A50}"/>
              </a:ext>
            </a:extLst>
          </p:cNvPr>
          <p:cNvSpPr txBox="1"/>
          <p:nvPr/>
        </p:nvSpPr>
        <p:spPr>
          <a:xfrm>
            <a:off x="4493358" y="5433982"/>
            <a:ext cx="336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/>
              <a:t>Estimated</a:t>
            </a:r>
            <a:r>
              <a:rPr lang="it-IT" sz="2600" dirty="0"/>
              <a:t> </a:t>
            </a:r>
            <a:r>
              <a:rPr lang="it-IT" sz="2600" dirty="0" err="1"/>
              <a:t>SLOC</a:t>
            </a:r>
            <a:r>
              <a:rPr lang="it-IT" sz="2600" dirty="0"/>
              <a:t> = </a:t>
            </a:r>
            <a:r>
              <a:rPr lang="en-US" sz="2800" dirty="0"/>
              <a:t>3074</a:t>
            </a: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475E4-952F-6585-D95E-62B28C38F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" y="2086663"/>
            <a:ext cx="12073812" cy="2935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0C984-960D-ACDB-72CA-FD4EBA2593F4}"/>
              </a:ext>
            </a:extLst>
          </p:cNvPr>
          <p:cNvSpPr txBox="1"/>
          <p:nvPr/>
        </p:nvSpPr>
        <p:spPr>
          <a:xfrm>
            <a:off x="2017745" y="6079734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7.5 </a:t>
            </a:r>
            <a:r>
              <a:rPr lang="it-IT" sz="2600" dirty="0" err="1"/>
              <a:t>Person-Months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F29CD-8E1B-A7D7-A151-220E16112FF1}"/>
              </a:ext>
            </a:extLst>
          </p:cNvPr>
          <p:cNvSpPr txBox="1"/>
          <p:nvPr/>
        </p:nvSpPr>
        <p:spPr>
          <a:xfrm>
            <a:off x="7372352" y="6079733"/>
            <a:ext cx="72723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6.9 </a:t>
            </a:r>
            <a:r>
              <a:rPr lang="it-IT" sz="2600" dirty="0" err="1"/>
              <a:t>Months</a:t>
            </a:r>
            <a:endParaRPr lang="en-US" sz="2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973A2-CAE6-502B-B850-B838F883D887}"/>
              </a:ext>
            </a:extLst>
          </p:cNvPr>
          <p:cNvSpPr txBox="1"/>
          <p:nvPr/>
        </p:nvSpPr>
        <p:spPr>
          <a:xfrm>
            <a:off x="8760086" y="5476896"/>
            <a:ext cx="27871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Real </a:t>
            </a: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SLOC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= 4812 </a:t>
            </a:r>
          </a:p>
        </p:txBody>
      </p:sp>
    </p:spTree>
    <p:extLst>
      <p:ext uri="{BB962C8B-B14F-4D97-AF65-F5344CB8AC3E}">
        <p14:creationId xmlns:p14="http://schemas.microsoft.com/office/powerpoint/2010/main" val="284135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4359D-9425-2D0E-0814-660175B0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B84BE3-6F07-51D9-8253-944B19A67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7A895-8656-6802-7672-76406ECFD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1ABC4B-BB92-81D8-B73E-C709A19C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26593E-C155-252F-FF71-F0B2C093E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A5C4B-B088-35A0-DCCA-54B74395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1DE49-F7CD-AF4C-CF2F-F05821BD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Scrum</a:t>
            </a:r>
            <a:r>
              <a:rPr lang="it-IT" sz="6000" b="1" dirty="0">
                <a:solidFill>
                  <a:srgbClr val="FFFFFF"/>
                </a:solidFill>
              </a:rPr>
              <a:t> Sprint Planning</a:t>
            </a:r>
          </a:p>
        </p:txBody>
      </p:sp>
      <p:pic>
        <p:nvPicPr>
          <p:cNvPr id="6" name="Picture 5" descr="A table of work in progress&#10;&#10;Description automatically generated with medium confidence">
            <a:extLst>
              <a:ext uri="{FF2B5EF4-FFF2-40B4-BE49-F238E27FC236}">
                <a16:creationId xmlns:a16="http://schemas.microsoft.com/office/drawing/2014/main" id="{F4F04946-97F8-2283-E39A-B18D3FC4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674090"/>
            <a:ext cx="3970695" cy="3832583"/>
          </a:xfrm>
          <a:prstGeom prst="rect">
            <a:avLst/>
          </a:prstGeom>
        </p:spPr>
      </p:pic>
      <p:pic>
        <p:nvPicPr>
          <p:cNvPr id="11" name="Picture 10" descr="A table with text on it&#10;&#10;Description automatically generated">
            <a:extLst>
              <a:ext uri="{FF2B5EF4-FFF2-40B4-BE49-F238E27FC236}">
                <a16:creationId xmlns:a16="http://schemas.microsoft.com/office/drawing/2014/main" id="{F8731382-2B99-DE82-9BE1-09BA9787D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67" y="1674090"/>
            <a:ext cx="6684055" cy="37707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47582B-E68B-F790-1464-1A313BA400E1}"/>
              </a:ext>
            </a:extLst>
          </p:cNvPr>
          <p:cNvSpPr txBox="1"/>
          <p:nvPr/>
        </p:nvSpPr>
        <p:spPr>
          <a:xfrm>
            <a:off x="3347357" y="5665604"/>
            <a:ext cx="1420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5 </a:t>
            </a:r>
            <a:r>
              <a:rPr lang="it-IT" sz="2000" dirty="0" err="1"/>
              <a:t>Sprints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A0116-1F8C-3C50-615F-58CC4558ECA4}"/>
              </a:ext>
            </a:extLst>
          </p:cNvPr>
          <p:cNvSpPr txBox="1"/>
          <p:nvPr/>
        </p:nvSpPr>
        <p:spPr>
          <a:xfrm>
            <a:off x="7580450" y="5650767"/>
            <a:ext cx="1597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60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52DFF6-E1FD-9BD6-0505-1239342B570B}"/>
              </a:ext>
            </a:extLst>
          </p:cNvPr>
          <p:cNvSpPr txBox="1"/>
          <p:nvPr/>
        </p:nvSpPr>
        <p:spPr>
          <a:xfrm>
            <a:off x="4856103" y="6224645"/>
            <a:ext cx="33310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182</a:t>
            </a: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 Estimated Hours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D75469-9B60-3999-254B-5C49FCC9ADED}"/>
              </a:ext>
            </a:extLst>
          </p:cNvPr>
          <p:cNvSpPr txBox="1"/>
          <p:nvPr/>
        </p:nvSpPr>
        <p:spPr>
          <a:xfrm>
            <a:off x="228119" y="6224645"/>
            <a:ext cx="4399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3.03 Avg Estimated Hours per Day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AFE5A-44EB-1F16-3080-4F2052680D26}"/>
              </a:ext>
            </a:extLst>
          </p:cNvPr>
          <p:cNvSpPr txBox="1"/>
          <p:nvPr/>
        </p:nvSpPr>
        <p:spPr>
          <a:xfrm>
            <a:off x="8774960" y="6169477"/>
            <a:ext cx="2027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</a:pPr>
            <a:r>
              <a:rPr lang="en-US" sz="2000" b="0" i="0" u="none" strike="noStrike" cap="none" dirty="0">
                <a:solidFill>
                  <a:srgbClr val="24292F"/>
                </a:solidFill>
                <a:latin typeface="Calibri"/>
                <a:ea typeface="Calibri"/>
                <a:cs typeface="Calibri"/>
                <a:sym typeface="Calibri"/>
              </a:rPr>
              <a:t>252 Total Hours</a:t>
            </a:r>
          </a:p>
        </p:txBody>
      </p:sp>
    </p:spTree>
    <p:extLst>
      <p:ext uri="{BB962C8B-B14F-4D97-AF65-F5344CB8AC3E}">
        <p14:creationId xmlns:p14="http://schemas.microsoft.com/office/powerpoint/2010/main" val="84283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9CBE9-A12F-CDCE-B9EE-C774D726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061E7-03E6-738D-A3D2-5BEA685A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D9302-5EE5-AEFF-1526-55117BB6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91A620-4123-E2ED-981D-570F870B8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8942B6-EBA5-F677-A43F-9C4168160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AC179E-C12F-5675-5BAF-F243E828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2F20D-B5EA-61BA-41B5-2394CCF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278535"/>
            <a:ext cx="9895951" cy="1033669"/>
          </a:xfrm>
        </p:spPr>
        <p:txBody>
          <a:bodyPr>
            <a:normAutofit/>
          </a:bodyPr>
          <a:lstStyle/>
          <a:p>
            <a:r>
              <a:rPr lang="it-IT" sz="6000" b="1" dirty="0" err="1">
                <a:solidFill>
                  <a:srgbClr val="FFFFFF"/>
                </a:solidFill>
              </a:rPr>
              <a:t>Burndown</a:t>
            </a:r>
            <a:r>
              <a:rPr lang="it-IT" sz="6000" b="1" dirty="0">
                <a:solidFill>
                  <a:srgbClr val="FFFFFF"/>
                </a:solidFill>
              </a:rPr>
              <a:t> Chart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DE7D43E-8C92-0C6E-F4D5-C85C6C99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9" y="2591893"/>
            <a:ext cx="11458578" cy="31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BFD8-C775-F3F4-2308-81E08BD2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D1DD-A0A3-1362-D5E9-DC3DAAF7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293A247-D89C-D295-325A-58A58222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73E72-A4C2-670B-AC02-AAF27304B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288A-1D83-4830-587C-D86301DC1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9E84F-8AA6-E57C-E23D-F3E492A4C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A3A9D-0A98-7EE1-CC00-B59435C32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E04780-80FD-65C7-1EF4-95FD29D5AE65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55CCB-F8A5-64FC-FD0D-F090B6CC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867"/>
            <a:ext cx="12192000" cy="52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3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36B2-D170-276F-D80A-4729E837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C759-10C7-A63D-8D54-5C75881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F02FFC7-8A04-BCD9-DFF3-90546DA7E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A840-9716-426E-EA4F-D98E4E1B6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9079A-FBEB-6BD2-3559-A17FBAEF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F286D-ECBC-2360-96B9-E8B951063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A0E94-4178-A9D8-3B8A-1D386FD3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5581C0-A39B-9ED3-ECBC-C574DF313AAF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Front-End</a:t>
            </a:r>
          </a:p>
        </p:txBody>
      </p:sp>
      <p:pic>
        <p:nvPicPr>
          <p:cNvPr id="1025" name="Picture 1" descr="React (software) - Wikipedia">
            <a:extLst>
              <a:ext uri="{FF2B5EF4-FFF2-40B4-BE49-F238E27FC236}">
                <a16:creationId xmlns:a16="http://schemas.microsoft.com/office/drawing/2014/main" id="{5FECD82A-FC80-38CA-3233-F66873DF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7" y="3515117"/>
            <a:ext cx="2310829" cy="21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E04E0-7D16-9A6D-3DE2-64A7D1663B96}"/>
              </a:ext>
            </a:extLst>
          </p:cNvPr>
          <p:cNvSpPr txBox="1"/>
          <p:nvPr/>
        </p:nvSpPr>
        <p:spPr>
          <a:xfrm>
            <a:off x="2694992" y="2077628"/>
            <a:ext cx="680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Front-End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displays the Application to the Client.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8947F61-7334-A6A0-7077-9570BE34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530" y="3312153"/>
            <a:ext cx="2506856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ndefined">
            <a:extLst>
              <a:ext uri="{FF2B5EF4-FFF2-40B4-BE49-F238E27FC236}">
                <a16:creationId xmlns:a16="http://schemas.microsoft.com/office/drawing/2014/main" id="{AFD3B52A-3D51-E839-2758-C98329787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47" y="3236985"/>
            <a:ext cx="1775689" cy="25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90C438-B7F1-8AD9-E9CD-D2DE78AC4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60B-8679-EC10-6F36-ACA9EEAA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F36-1A68-067F-46AF-47EF08D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BCA2795F-AF63-5001-C5E7-C905987C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FFE9-BF0C-91E1-B43E-F091025F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ECA47-77EE-4E31-3DC2-A40FDBBFD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B14AA-4534-C701-7899-B81FCE01C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2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0D80D-9083-50A6-C59E-9F2E221A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3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F9E9C6-74DD-7AE8-F176-866AF0885A14}"/>
              </a:ext>
            </a:extLst>
          </p:cNvPr>
          <p:cNvSpPr txBox="1">
            <a:spLocks/>
          </p:cNvSpPr>
          <p:nvPr/>
        </p:nvSpPr>
        <p:spPr>
          <a:xfrm>
            <a:off x="459349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 b="1" dirty="0">
                <a:solidFill>
                  <a:srgbClr val="FFFFFF"/>
                </a:solidFill>
              </a:rPr>
              <a:t>Api-Gateway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FA8A9-58EE-B860-75BD-0CE61FE0C8C7}"/>
              </a:ext>
            </a:extLst>
          </p:cNvPr>
          <p:cNvSpPr txBox="1"/>
          <p:nvPr/>
        </p:nvSpPr>
        <p:spPr>
          <a:xfrm>
            <a:off x="2028533" y="2136535"/>
            <a:ext cx="81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Api-Gateway </a:t>
            </a:r>
            <a:r>
              <a:rPr lang="it-IT" dirty="0" err="1"/>
              <a:t>is</a:t>
            </a:r>
            <a:r>
              <a:rPr lang="it-IT" dirty="0"/>
              <a:t> the component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 dirty="0" err="1"/>
              <a:t>orechestrating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2F30B-3B8C-1C03-DAD0-C37B317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59" y="3429000"/>
            <a:ext cx="3670667" cy="2053268"/>
          </a:xfrm>
          <a:prstGeom prst="rect">
            <a:avLst/>
          </a:prstGeom>
        </p:spPr>
      </p:pic>
      <p:pic>
        <p:nvPicPr>
          <p:cNvPr id="2049" name="Picture 1" descr="BFF with Node.js. Check this points when you create a new… | by Matias  Daniel Torre | Medium">
            <a:extLst>
              <a:ext uri="{FF2B5EF4-FFF2-40B4-BE49-F238E27FC236}">
                <a16:creationId xmlns:a16="http://schemas.microsoft.com/office/drawing/2014/main" id="{CBAE5186-ED95-420F-5DFF-FA781E56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5" y="2951714"/>
            <a:ext cx="3275628" cy="32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B87D54-02F9-2A88-4E9C-97313E21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977" y="4023196"/>
            <a:ext cx="3670667" cy="11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369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GoldenAuctions</vt:lpstr>
      <vt:lpstr>Brief presentation</vt:lpstr>
      <vt:lpstr>User stories</vt:lpstr>
      <vt:lpstr>Function points</vt:lpstr>
      <vt:lpstr>Scrum Sprint Planning</vt:lpstr>
      <vt:lpstr>Burndown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have a look to the Application.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Auctions</dc:title>
  <dc:creator>Federico Ambrogio</dc:creator>
  <cp:lastModifiedBy>Federico Ambrogio</cp:lastModifiedBy>
  <cp:revision>36</cp:revision>
  <dcterms:created xsi:type="dcterms:W3CDTF">2023-12-16T16:40:55Z</dcterms:created>
  <dcterms:modified xsi:type="dcterms:W3CDTF">2024-02-17T13:40:36Z</dcterms:modified>
</cp:coreProperties>
</file>