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trictFirstAndLastChars="0" saveSubsetFonts="1" autoCompressPictures="0">
  <p:sldMasterIdLst>
    <p:sldMasterId id="2147483660" r:id="rId1"/>
  </p:sldMasterIdLst>
  <p:notesMasterIdLst>
    <p:notesMasterId r:id="rId31"/>
  </p:notesMasterIdLst>
  <p:sldIdLst>
    <p:sldId id="267" r:id="rId2"/>
    <p:sldId id="257" r:id="rId3"/>
    <p:sldId id="258" r:id="rId4"/>
    <p:sldId id="287" r:id="rId5"/>
    <p:sldId id="296" r:id="rId6"/>
    <p:sldId id="297" r:id="rId7"/>
    <p:sldId id="283" r:id="rId8"/>
    <p:sldId id="260" r:id="rId9"/>
    <p:sldId id="305" r:id="rId10"/>
    <p:sldId id="306" r:id="rId11"/>
    <p:sldId id="284" r:id="rId12"/>
    <p:sldId id="285" r:id="rId13"/>
    <p:sldId id="286" r:id="rId14"/>
    <p:sldId id="261" r:id="rId15"/>
    <p:sldId id="288" r:id="rId16"/>
    <p:sldId id="270" r:id="rId17"/>
    <p:sldId id="281" r:id="rId18"/>
    <p:sldId id="277" r:id="rId19"/>
    <p:sldId id="275" r:id="rId20"/>
    <p:sldId id="290" r:id="rId21"/>
    <p:sldId id="291" r:id="rId22"/>
    <p:sldId id="298" r:id="rId23"/>
    <p:sldId id="299" r:id="rId24"/>
    <p:sldId id="292" r:id="rId25"/>
    <p:sldId id="293" r:id="rId26"/>
    <p:sldId id="294" r:id="rId27"/>
    <p:sldId id="295" r:id="rId28"/>
    <p:sldId id="268" r:id="rId29"/>
    <p:sldId id="266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1"/>
    <p:restoredTop sz="94694"/>
  </p:normalViewPr>
  <p:slideViewPr>
    <p:cSldViewPr snapToGrid="0">
      <p:cViewPr varScale="1">
        <p:scale>
          <a:sx n="120" d="100"/>
          <a:sy n="120" d="100"/>
        </p:scale>
        <p:origin x="104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9059b5d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9059b5d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1d36ce8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1d36ce8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874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1d36ce8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1d36ce8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3651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9059b5dcb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9059b5dcb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9059b5dc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9059b5dc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9059b5dc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9059b5dc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8426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9059b5dc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9059b5dc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194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9059b5dc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9059b5dc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255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9059b5dc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9059b5dc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9059b5dcb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9059b5dcb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9059b5dc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9059b5dc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140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9059b5dc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9059b5dc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67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2572881"/>
            <a:ext cx="9155849" cy="3718952"/>
            <a:chOff x="1669785" y="210240"/>
            <a:chExt cx="3861435" cy="1568450"/>
          </a:xfrm>
        </p:grpSpPr>
        <p:sp>
          <p:nvSpPr>
            <p:cNvPr id="12" name="Google Shape;12;p2"/>
            <p:cNvSpPr/>
            <p:nvPr/>
          </p:nvSpPr>
          <p:spPr>
            <a:xfrm>
              <a:off x="1669785" y="210240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rgbClr val="FF866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69785" y="939220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</a:srgbClr>
                </a:gs>
                <a:gs pos="100000">
                  <a:srgbClr val="FF6A00">
                    <a:alpha val="71764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 userDrawn="1"/>
          </p:nvSpPr>
          <p:spPr>
            <a:xfrm>
              <a:off x="1670420" y="576000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</a:srgbClr>
                </a:gs>
                <a:gs pos="100000">
                  <a:srgbClr val="CC0000">
                    <a:alpha val="5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34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14" y="2916528"/>
            <a:ext cx="9140444" cy="2224977"/>
          </a:xfrm>
          <a:custGeom>
            <a:avLst/>
            <a:gdLst/>
            <a:ahLst/>
            <a:cxnLst/>
            <a:rect l="l" t="t" r="r" b="b"/>
            <a:pathLst>
              <a:path w="3860800" h="939800" extrusionOk="0">
                <a:moveTo>
                  <a:pt x="1304290" y="494030"/>
                </a:moveTo>
                <a:cubicBezTo>
                  <a:pt x="857250" y="494030"/>
                  <a:pt x="421005" y="451485"/>
                  <a:pt x="0" y="370840"/>
                </a:cubicBezTo>
                <a:lnTo>
                  <a:pt x="0" y="942340"/>
                </a:lnTo>
                <a:lnTo>
                  <a:pt x="3864610" y="942340"/>
                </a:lnTo>
                <a:lnTo>
                  <a:pt x="3864610" y="0"/>
                </a:lnTo>
                <a:cubicBezTo>
                  <a:pt x="3082290" y="317500"/>
                  <a:pt x="2216150" y="494030"/>
                  <a:pt x="1304290" y="494030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14" y="1925587"/>
            <a:ext cx="9140444" cy="3217196"/>
          </a:xfrm>
          <a:custGeom>
            <a:avLst/>
            <a:gdLst/>
            <a:ahLst/>
            <a:cxnLst/>
            <a:rect l="l" t="t" r="r" b="b"/>
            <a:pathLst>
              <a:path w="3860800" h="1358900" extrusionOk="0">
                <a:moveTo>
                  <a:pt x="175260" y="1096010"/>
                </a:moveTo>
                <a:cubicBezTo>
                  <a:pt x="116840" y="1096010"/>
                  <a:pt x="58420" y="1095375"/>
                  <a:pt x="0" y="1094105"/>
                </a:cubicBezTo>
                <a:lnTo>
                  <a:pt x="0" y="1360805"/>
                </a:lnTo>
                <a:lnTo>
                  <a:pt x="3864610" y="1360805"/>
                </a:lnTo>
                <a:lnTo>
                  <a:pt x="3864610" y="0"/>
                </a:lnTo>
                <a:cubicBezTo>
                  <a:pt x="2827655" y="689610"/>
                  <a:pt x="1553210" y="1096010"/>
                  <a:pt x="175260" y="109601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1518" y="3412751"/>
            <a:ext cx="9140444" cy="1728867"/>
          </a:xfrm>
          <a:custGeom>
            <a:avLst/>
            <a:gdLst/>
            <a:ahLst/>
            <a:cxnLst/>
            <a:rect l="l" t="t" r="r" b="b"/>
            <a:pathLst>
              <a:path w="3860800" h="730250" extrusionOk="0">
                <a:moveTo>
                  <a:pt x="2672715" y="539750"/>
                </a:moveTo>
                <a:cubicBezTo>
                  <a:pt x="1717040" y="539750"/>
                  <a:pt x="811530" y="346075"/>
                  <a:pt x="0" y="0"/>
                </a:cubicBezTo>
                <a:lnTo>
                  <a:pt x="0" y="732790"/>
                </a:lnTo>
                <a:lnTo>
                  <a:pt x="3863975" y="732790"/>
                </a:lnTo>
                <a:lnTo>
                  <a:pt x="3863975" y="437515"/>
                </a:lnTo>
                <a:cubicBezTo>
                  <a:pt x="3477895" y="504190"/>
                  <a:pt x="3079750" y="539750"/>
                  <a:pt x="2672715" y="539750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271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7050569" y="-7"/>
            <a:ext cx="2094087" cy="5152358"/>
          </a:xfrm>
          <a:custGeom>
            <a:avLst/>
            <a:gdLst/>
            <a:ahLst/>
            <a:cxnLst/>
            <a:rect l="l" t="t" r="r" b="b"/>
            <a:pathLst>
              <a:path w="882650" h="2171700" extrusionOk="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8026497" y="-7"/>
            <a:ext cx="1114838" cy="5152358"/>
          </a:xfrm>
          <a:custGeom>
            <a:avLst/>
            <a:gdLst/>
            <a:ahLst/>
            <a:cxnLst/>
            <a:rect l="l" t="t" r="r" b="b"/>
            <a:pathLst>
              <a:path w="469900" h="2171700" extrusionOk="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7540039" y="-7"/>
            <a:ext cx="1596930" cy="5152358"/>
          </a:xfrm>
          <a:custGeom>
            <a:avLst/>
            <a:gdLst/>
            <a:ahLst/>
            <a:cxnLst/>
            <a:rect l="l" t="t" r="r" b="b"/>
            <a:pathLst>
              <a:path w="673100" h="2171700" extrusionOk="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/>
          <p:nvPr/>
        </p:nvSpPr>
        <p:spPr>
          <a:xfrm rot="10800000">
            <a:off x="-656" y="-7"/>
            <a:ext cx="2094087" cy="5152358"/>
          </a:xfrm>
          <a:custGeom>
            <a:avLst/>
            <a:gdLst/>
            <a:ahLst/>
            <a:cxnLst/>
            <a:rect l="l" t="t" r="r" b="b"/>
            <a:pathLst>
              <a:path w="882650" h="2171700" extrusionOk="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 rot="10800000">
            <a:off x="2664" y="-7"/>
            <a:ext cx="1114838" cy="5152358"/>
          </a:xfrm>
          <a:custGeom>
            <a:avLst/>
            <a:gdLst/>
            <a:ahLst/>
            <a:cxnLst/>
            <a:rect l="l" t="t" r="r" b="b"/>
            <a:pathLst>
              <a:path w="469900" h="2171700" extrusionOk="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/>
          <p:nvPr/>
        </p:nvSpPr>
        <p:spPr>
          <a:xfrm rot="10800000">
            <a:off x="7031" y="-7"/>
            <a:ext cx="1596930" cy="5152358"/>
          </a:xfrm>
          <a:custGeom>
            <a:avLst/>
            <a:gdLst/>
            <a:ahLst/>
            <a:cxnLst/>
            <a:rect l="l" t="t" r="r" b="b"/>
            <a:pathLst>
              <a:path w="673100" h="2171700" extrusionOk="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2038025" y="1476000"/>
            <a:ext cx="5067900" cy="304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600"/>
              </a:spcBef>
              <a:spcAft>
                <a:spcPts val="0"/>
              </a:spcAft>
              <a:buSzPts val="3200"/>
              <a:buChar char="◦"/>
              <a:defRPr sz="3200" i="1"/>
            </a:lvl1pPr>
            <a:lvl2pPr marL="914400" lvl="1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2pPr>
            <a:lvl3pPr marL="1371600" lvl="2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3pPr>
            <a:lvl4pPr marL="1828800" lvl="3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4pPr>
            <a:lvl5pPr marL="2286000" lvl="4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5pPr>
            <a:lvl6pPr marL="2743200" lvl="5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6pPr>
            <a:lvl7pPr marL="3200400" lvl="6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7pPr>
            <a:lvl8pPr marL="3657600" lvl="7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8pPr>
            <a:lvl9pPr marL="4114800" lvl="8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Google Shape;2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 b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296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7050569" y="-7"/>
            <a:ext cx="2094087" cy="5152358"/>
          </a:xfrm>
          <a:custGeom>
            <a:avLst/>
            <a:gdLst/>
            <a:ahLst/>
            <a:cxnLst/>
            <a:rect l="l" t="t" r="r" b="b"/>
            <a:pathLst>
              <a:path w="882650" h="2171700" extrusionOk="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8026497" y="-7"/>
            <a:ext cx="1114838" cy="5152358"/>
          </a:xfrm>
          <a:custGeom>
            <a:avLst/>
            <a:gdLst/>
            <a:ahLst/>
            <a:cxnLst/>
            <a:rect l="l" t="t" r="r" b="b"/>
            <a:pathLst>
              <a:path w="469900" h="2171700" extrusionOk="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7540039" y="-7"/>
            <a:ext cx="1596930" cy="5152358"/>
          </a:xfrm>
          <a:custGeom>
            <a:avLst/>
            <a:gdLst/>
            <a:ahLst/>
            <a:cxnLst/>
            <a:rect l="l" t="t" r="r" b="b"/>
            <a:pathLst>
              <a:path w="673100" h="2171700" extrusionOk="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◦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172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7050569" y="-7"/>
            <a:ext cx="2094087" cy="5152358"/>
          </a:xfrm>
          <a:custGeom>
            <a:avLst/>
            <a:gdLst/>
            <a:ahLst/>
            <a:cxnLst/>
            <a:rect l="l" t="t" r="r" b="b"/>
            <a:pathLst>
              <a:path w="882650" h="2171700" extrusionOk="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8026497" y="-7"/>
            <a:ext cx="1114838" cy="5152358"/>
          </a:xfrm>
          <a:custGeom>
            <a:avLst/>
            <a:gdLst/>
            <a:ahLst/>
            <a:cxnLst/>
            <a:rect l="l" t="t" r="r" b="b"/>
            <a:pathLst>
              <a:path w="469900" h="2171700" extrusionOk="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7540039" y="-7"/>
            <a:ext cx="1596930" cy="5152358"/>
          </a:xfrm>
          <a:custGeom>
            <a:avLst/>
            <a:gdLst/>
            <a:ahLst/>
            <a:cxnLst/>
            <a:rect l="l" t="t" r="r" b="b"/>
            <a:pathLst>
              <a:path w="673100" h="2171700" extrusionOk="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2891700" cy="29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3955979" y="1475700"/>
            <a:ext cx="2891700" cy="29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981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050569" y="-7"/>
            <a:ext cx="2094087" cy="5152358"/>
          </a:xfrm>
          <a:custGeom>
            <a:avLst/>
            <a:gdLst/>
            <a:ahLst/>
            <a:cxnLst/>
            <a:rect l="l" t="t" r="r" b="b"/>
            <a:pathLst>
              <a:path w="882650" h="2171700" extrusionOk="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8026497" y="-7"/>
            <a:ext cx="1114838" cy="5152358"/>
          </a:xfrm>
          <a:custGeom>
            <a:avLst/>
            <a:gdLst/>
            <a:ahLst/>
            <a:cxnLst/>
            <a:rect l="l" t="t" r="r" b="b"/>
            <a:pathLst>
              <a:path w="469900" h="2171700" extrusionOk="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/>
          <p:nvPr/>
        </p:nvSpPr>
        <p:spPr>
          <a:xfrm>
            <a:off x="7540039" y="-7"/>
            <a:ext cx="1596930" cy="5152358"/>
          </a:xfrm>
          <a:custGeom>
            <a:avLst/>
            <a:gdLst/>
            <a:ahLst/>
            <a:cxnLst/>
            <a:rect l="l" t="t" r="r" b="b"/>
            <a:pathLst>
              <a:path w="673100" h="2171700" extrusionOk="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2841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1902600" cy="296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2928612" y="1475700"/>
            <a:ext cx="1902600" cy="296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119374" y="1475700"/>
            <a:ext cx="1902600" cy="296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174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>
            <a:off x="7050569" y="-7"/>
            <a:ext cx="2094087" cy="5152358"/>
          </a:xfrm>
          <a:custGeom>
            <a:avLst/>
            <a:gdLst/>
            <a:ahLst/>
            <a:cxnLst/>
            <a:rect l="l" t="t" r="r" b="b"/>
            <a:pathLst>
              <a:path w="882650" h="2171700" extrusionOk="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8026497" y="-7"/>
            <a:ext cx="1114838" cy="5152358"/>
          </a:xfrm>
          <a:custGeom>
            <a:avLst/>
            <a:gdLst/>
            <a:ahLst/>
            <a:cxnLst/>
            <a:rect l="l" t="t" r="r" b="b"/>
            <a:pathLst>
              <a:path w="469900" h="2171700" extrusionOk="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7540039" y="-7"/>
            <a:ext cx="1596930" cy="5152358"/>
          </a:xfrm>
          <a:custGeom>
            <a:avLst/>
            <a:gdLst/>
            <a:ahLst/>
            <a:cxnLst/>
            <a:rect l="l" t="t" r="r" b="b"/>
            <a:pathLst>
              <a:path w="673100" h="2171700" extrusionOk="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765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70388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7910/DVN/N8XJM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4;p13">
            <a:extLst>
              <a:ext uri="{FF2B5EF4-FFF2-40B4-BE49-F238E27FC236}">
                <a16:creationId xmlns:a16="http://schemas.microsoft.com/office/drawing/2014/main" id="{E09B9D4B-D80E-8141-BFDE-C59DB9F547E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8" y="1584250"/>
            <a:ext cx="8520600" cy="13705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00B050"/>
                </a:solidFill>
              </a:rPr>
              <a:t>Nonparametric modelling for spaced repetition scheduling</a:t>
            </a:r>
            <a:endParaRPr sz="4000" b="1" dirty="0">
              <a:solidFill>
                <a:srgbClr val="00B050"/>
              </a:solidFill>
            </a:endParaRPr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CC55E382-1D52-E147-872E-F4C36C33E483}"/>
              </a:ext>
            </a:extLst>
          </p:cNvPr>
          <p:cNvSpPr txBox="1">
            <a:spLocks/>
          </p:cNvSpPr>
          <p:nvPr/>
        </p:nvSpPr>
        <p:spPr>
          <a:xfrm>
            <a:off x="311692" y="312711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b="1" dirty="0"/>
              <a:t>Francesco Giammaria, Giacomo Randazzo, Matteo S. Savino </a:t>
            </a:r>
          </a:p>
          <a:p>
            <a:pPr algn="ctr"/>
            <a:endParaRPr lang="en-GB" b="1" dirty="0"/>
          </a:p>
          <a:p>
            <a:pPr algn="ctr"/>
            <a:r>
              <a:rPr lang="en-GB" b="1" dirty="0" err="1"/>
              <a:t>Politecnico</a:t>
            </a:r>
            <a:r>
              <a:rPr lang="en-GB" b="1" dirty="0"/>
              <a:t> di Milano </a:t>
            </a:r>
            <a:r>
              <a:rPr lang="en-GB" b="1"/>
              <a:t>- 17/12/2020</a:t>
            </a:r>
            <a:endParaRPr lang="en-GB" b="1"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3F5424F5-B314-D247-B2D9-AEE8C4BBE77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692" y="206907"/>
            <a:ext cx="203835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B68B9A2E-64D1-6348-A3D8-88A30088B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670" y="204950"/>
            <a:ext cx="1116622" cy="9305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B80F1A-FF4F-3A4E-AE2C-99CC8BE8F66F}"/>
              </a:ext>
            </a:extLst>
          </p:cNvPr>
          <p:cNvSpPr/>
          <p:nvPr/>
        </p:nvSpPr>
        <p:spPr>
          <a:xfrm>
            <a:off x="0" y="5176157"/>
            <a:ext cx="9231086" cy="11484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42557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E47261-5BEC-3E40-B5A2-F07A1BA647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2B48D8-2293-5C47-88E3-DD1FC6C9F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663" y="1236105"/>
            <a:ext cx="4135446" cy="343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3A0048-4D1A-2943-9DEF-A90F174E5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69" y="835995"/>
            <a:ext cx="1643082" cy="13659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92B58E-1F27-9A48-8AC1-D5192BE59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337" y="835995"/>
            <a:ext cx="1643081" cy="136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095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C219E5-62BB-CF4A-9F83-CD72B91A78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D763AEB7-B73A-B249-B495-888CD10336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6527" y="319557"/>
            <a:ext cx="2276794" cy="7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00B050"/>
                </a:solidFill>
              </a:rPr>
              <a:t>Our Data</a:t>
            </a:r>
            <a:endParaRPr sz="3600" b="1" dirty="0">
              <a:solidFill>
                <a:srgbClr val="00B050"/>
              </a:solidFill>
            </a:endParaRPr>
          </a:p>
        </p:txBody>
      </p:sp>
      <p:sp>
        <p:nvSpPr>
          <p:cNvPr id="6" name="Google Shape;77;p16">
            <a:extLst>
              <a:ext uri="{FF2B5EF4-FFF2-40B4-BE49-F238E27FC236}">
                <a16:creationId xmlns:a16="http://schemas.microsoft.com/office/drawing/2014/main" id="{E352B843-4F8E-A345-B5E5-5E466705065F}"/>
              </a:ext>
            </a:extLst>
          </p:cNvPr>
          <p:cNvSpPr txBox="1">
            <a:spLocks/>
          </p:cNvSpPr>
          <p:nvPr/>
        </p:nvSpPr>
        <p:spPr>
          <a:xfrm>
            <a:off x="351306" y="1213118"/>
            <a:ext cx="7187177" cy="30826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dirty="0"/>
              <a:t>We created some new variables:</a:t>
            </a:r>
          </a:p>
          <a:p>
            <a:endParaRPr lang="en-GB" sz="2000" dirty="0"/>
          </a:p>
          <a:p>
            <a:pPr marL="457200" indent="-342900">
              <a:spcBef>
                <a:spcPts val="1600"/>
              </a:spcBef>
              <a:buClr>
                <a:schemeClr val="accent4"/>
              </a:buClr>
              <a:buSzPts val="1800"/>
              <a:buFont typeface="Arial"/>
              <a:buChar char="●"/>
            </a:pPr>
            <a:r>
              <a:rPr lang="en-GB" sz="2000" b="1" dirty="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2000" b="1" dirty="0" err="1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elta_day</a:t>
            </a:r>
            <a:r>
              <a:rPr lang="en" sz="2000" b="1" dirty="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dirty="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= delta / (24*3600)</a:t>
            </a:r>
          </a:p>
          <a:p>
            <a:pPr marL="457200" indent="-342900">
              <a:spcBef>
                <a:spcPts val="1600"/>
              </a:spcBef>
              <a:buClr>
                <a:schemeClr val="accent4"/>
              </a:buClr>
              <a:buSzPts val="1800"/>
              <a:buFont typeface="Arial"/>
              <a:buChar char="●"/>
            </a:pPr>
            <a:r>
              <a:rPr lang="en" sz="2000" b="1" dirty="0" err="1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p_recall</a:t>
            </a:r>
            <a:r>
              <a:rPr lang="en" sz="2000" b="1" dirty="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dirty="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2000" dirty="0"/>
              <a:t> </a:t>
            </a:r>
            <a:r>
              <a:rPr lang="en" sz="2000" dirty="0" err="1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history_correct</a:t>
            </a:r>
            <a:r>
              <a:rPr lang="en" sz="2000" dirty="0">
                <a:solidFill>
                  <a:srgbClr val="24292E"/>
                </a:solidFill>
              </a:rPr>
              <a:t> / </a:t>
            </a:r>
            <a:r>
              <a:rPr lang="en" sz="2000" dirty="0" err="1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history_seen</a:t>
            </a:r>
            <a:endParaRPr lang="en" sz="2000" dirty="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indent="-342900">
              <a:spcBef>
                <a:spcPts val="1600"/>
              </a:spcBef>
              <a:buClr>
                <a:schemeClr val="accent4"/>
              </a:buClr>
              <a:buSzPts val="1800"/>
              <a:buFont typeface="Arial"/>
              <a:buChar char="●"/>
            </a:pPr>
            <a:r>
              <a:rPr lang="en" sz="2000" dirty="0">
                <a:solidFill>
                  <a:srgbClr val="24292E"/>
                </a:solidFill>
              </a:rPr>
              <a:t> </a:t>
            </a:r>
            <a:r>
              <a:rPr lang="en" sz="2000" b="1" dirty="0" err="1">
                <a:solidFill>
                  <a:srgbClr val="24292E"/>
                </a:solidFill>
                <a:latin typeface="Courier New"/>
                <a:cs typeface="Courier New"/>
                <a:sym typeface="Courier New"/>
              </a:rPr>
              <a:t>avg_user_p</a:t>
            </a:r>
            <a:r>
              <a:rPr lang="en" sz="2000" b="1" dirty="0">
                <a:solidFill>
                  <a:srgbClr val="24292E"/>
                </a:solidFill>
                <a:latin typeface="Courier New"/>
                <a:cs typeface="Courier New"/>
                <a:sym typeface="Courier New"/>
              </a:rPr>
              <a:t> </a:t>
            </a:r>
            <a:r>
              <a:rPr lang="en" sz="2000" dirty="0">
                <a:solidFill>
                  <a:srgbClr val="24292E"/>
                </a:solidFill>
                <a:latin typeface="Courier New"/>
                <a:cs typeface="Courier New"/>
                <a:sym typeface="Courier New"/>
              </a:rPr>
              <a:t>=</a:t>
            </a:r>
            <a:r>
              <a:rPr lang="en" sz="2000" b="1" dirty="0">
                <a:solidFill>
                  <a:srgbClr val="24292E"/>
                </a:solidFill>
                <a:latin typeface="Courier New"/>
                <a:cs typeface="Courier New"/>
                <a:sym typeface="Courier New"/>
              </a:rPr>
              <a:t> </a:t>
            </a:r>
            <a:r>
              <a:rPr lang="en-GB" sz="1800" dirty="0">
                <a:solidFill>
                  <a:srgbClr val="24292E"/>
                </a:solidFill>
                <a:latin typeface="+mn-lt"/>
                <a:cs typeface="Courier New"/>
                <a:sym typeface="Courier New"/>
              </a:rPr>
              <a:t>mean value of the </a:t>
            </a:r>
            <a:r>
              <a:rPr lang="en" sz="1800" dirty="0" err="1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p_recall</a:t>
            </a:r>
            <a:r>
              <a:rPr lang="en" sz="1800" dirty="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dirty="0">
                <a:solidFill>
                  <a:srgbClr val="24292E"/>
                </a:solidFill>
                <a:latin typeface="+mn-lt"/>
                <a:cs typeface="Courier New"/>
                <a:sym typeface="Courier New"/>
              </a:rPr>
              <a:t>scores of   every user (if the user is new, we consider the mean value of the whole dataset)</a:t>
            </a:r>
            <a:endParaRPr lang="en-GB" sz="1800" dirty="0"/>
          </a:p>
          <a:p>
            <a:pPr marL="114300">
              <a:buClr>
                <a:schemeClr val="accent4"/>
              </a:buClr>
              <a:buSzPts val="1800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79068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B65B4-5849-C24E-AF28-C00F6F2C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875" y="2052875"/>
            <a:ext cx="6034500" cy="518875"/>
          </a:xfrm>
        </p:spPr>
        <p:txBody>
          <a:bodyPr/>
          <a:lstStyle/>
          <a:p>
            <a:pPr algn="ctr"/>
            <a:r>
              <a:rPr lang="en-IT" dirty="0"/>
              <a:t>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32A267-37E7-3B49-993F-01FE27995B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7972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313E88-7C48-1546-A446-51C62199B4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97495A8C-6264-D94E-93D9-46B2CD7B47EB}"/>
              </a:ext>
            </a:extLst>
          </p:cNvPr>
          <p:cNvSpPr txBox="1">
            <a:spLocks/>
          </p:cNvSpPr>
          <p:nvPr/>
        </p:nvSpPr>
        <p:spPr>
          <a:xfrm>
            <a:off x="311700" y="2181923"/>
            <a:ext cx="8520600" cy="7796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4000" b="1" dirty="0">
                <a:solidFill>
                  <a:srgbClr val="00B050"/>
                </a:solidFill>
              </a:rPr>
              <a:t>OUR GOALS</a:t>
            </a:r>
          </a:p>
        </p:txBody>
      </p:sp>
    </p:spTree>
    <p:extLst>
      <p:ext uri="{BB962C8B-B14F-4D97-AF65-F5344CB8AC3E}">
        <p14:creationId xmlns:p14="http://schemas.microsoft.com/office/powerpoint/2010/main" val="3005454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1101265" y="170388"/>
            <a:ext cx="2720458" cy="7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00B050"/>
                </a:solidFill>
              </a:rPr>
              <a:t>Goals</a:t>
            </a:r>
            <a:endParaRPr sz="3600" b="1" dirty="0">
              <a:solidFill>
                <a:srgbClr val="00B050"/>
              </a:solidFill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804473" y="926654"/>
            <a:ext cx="6780358" cy="409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Duolingo's HLR model is parametric: </a:t>
            </a:r>
            <a:r>
              <a:rPr lang="en" sz="2000" dirty="0">
                <a:solidFill>
                  <a:schemeClr val="bg2"/>
                </a:solidFill>
              </a:rPr>
              <a:t>we have built a </a:t>
            </a:r>
            <a:r>
              <a:rPr lang="en" sz="2000" b="1" dirty="0">
                <a:solidFill>
                  <a:schemeClr val="bg2"/>
                </a:solidFill>
              </a:rPr>
              <a:t>nonparametric model</a:t>
            </a:r>
            <a:r>
              <a:rPr lang="en" sz="2000" dirty="0">
                <a:solidFill>
                  <a:schemeClr val="bg2"/>
                </a:solidFill>
              </a:rPr>
              <a:t> with the same goals</a:t>
            </a:r>
            <a:r>
              <a:rPr lang="en" sz="2000" dirty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2000" dirty="0"/>
          </a:p>
          <a:p>
            <a:pPr lvl="0" indent="-342900">
              <a:spcBef>
                <a:spcPts val="0"/>
              </a:spcBef>
              <a:buSzPts val="1800"/>
              <a:buChar char="●"/>
            </a:pPr>
            <a:r>
              <a:rPr lang="en" sz="2000" dirty="0" err="1"/>
              <a:t>Highligth</a:t>
            </a:r>
            <a:r>
              <a:rPr lang="en" sz="2000" dirty="0"/>
              <a:t> the patterns in the dataset, i.e. the relations between the variable </a:t>
            </a:r>
            <a:r>
              <a:rPr lang="en" sz="2000" dirty="0" err="1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p_recall</a:t>
            </a:r>
            <a:r>
              <a:rPr lang="en" sz="2000" dirty="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dirty="0">
                <a:solidFill>
                  <a:srgbClr val="24292E"/>
                </a:solidFill>
                <a:latin typeface="+mn-lt"/>
                <a:ea typeface="Courier New"/>
                <a:cs typeface="Courier New"/>
                <a:sym typeface="Courier New"/>
              </a:rPr>
              <a:t>and the others.</a:t>
            </a:r>
          </a:p>
          <a:p>
            <a:pPr lvl="0" indent="-342900">
              <a:spcBef>
                <a:spcPts val="0"/>
              </a:spcBef>
              <a:buSzPts val="1800"/>
              <a:buChar char="●"/>
            </a:pPr>
            <a:endParaRPr lang="en" sz="2000" dirty="0">
              <a:solidFill>
                <a:srgbClr val="24292E"/>
              </a:solidFill>
              <a:latin typeface="+mn-lt"/>
              <a:cs typeface="Courier New"/>
              <a:sym typeface="Courier New"/>
            </a:endParaRPr>
          </a:p>
          <a:p>
            <a:pPr marL="114300" lvl="0" indent="0">
              <a:spcBef>
                <a:spcPts val="0"/>
              </a:spcBef>
              <a:buSzPts val="1800"/>
              <a:buNone/>
            </a:pPr>
            <a:endParaRPr lang="en" sz="2000" dirty="0">
              <a:latin typeface="+mn-lt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3B2002-6F7C-414A-B5E9-3ED51E40CB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313E88-7C48-1546-A446-51C62199B4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97495A8C-6264-D94E-93D9-46B2CD7B47EB}"/>
              </a:ext>
            </a:extLst>
          </p:cNvPr>
          <p:cNvSpPr txBox="1">
            <a:spLocks/>
          </p:cNvSpPr>
          <p:nvPr/>
        </p:nvSpPr>
        <p:spPr>
          <a:xfrm>
            <a:off x="311700" y="2181923"/>
            <a:ext cx="8520600" cy="7796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4000" b="1" dirty="0">
                <a:solidFill>
                  <a:srgbClr val="00B050"/>
                </a:solidFill>
              </a:rPr>
              <a:t>OUR MODELS</a:t>
            </a:r>
          </a:p>
        </p:txBody>
      </p:sp>
    </p:spTree>
    <p:extLst>
      <p:ext uri="{BB962C8B-B14F-4D97-AF65-F5344CB8AC3E}">
        <p14:creationId xmlns:p14="http://schemas.microsoft.com/office/powerpoint/2010/main" val="2076836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174325"/>
            <a:ext cx="479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B050"/>
                </a:solidFill>
              </a:rPr>
              <a:t>Model 1 (Duolingo-like)</a:t>
            </a:r>
            <a:endParaRPr b="1" dirty="0">
              <a:solidFill>
                <a:srgbClr val="00B05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749908-881D-1E4E-B2BD-13A61116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D89773C-8797-4146-A01A-60830C068FB9}"/>
              </a:ext>
            </a:extLst>
          </p:cNvPr>
          <p:cNvGrpSpPr/>
          <p:nvPr/>
        </p:nvGrpSpPr>
        <p:grpSpPr>
          <a:xfrm>
            <a:off x="596215" y="1170085"/>
            <a:ext cx="5386273" cy="1915402"/>
            <a:chOff x="481915" y="992285"/>
            <a:chExt cx="5386273" cy="191540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DD6AC20-F21B-5244-8F84-717C845F0E25}"/>
                </a:ext>
              </a:extLst>
            </p:cNvPr>
            <p:cNvSpPr/>
            <p:nvPr/>
          </p:nvSpPr>
          <p:spPr>
            <a:xfrm>
              <a:off x="481915" y="1621163"/>
              <a:ext cx="17443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" sz="2400" b="1" dirty="0" err="1">
                  <a:solidFill>
                    <a:srgbClr val="24292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p_recall</a:t>
              </a:r>
              <a:r>
                <a:rPr lang="en" sz="2400" b="1" dirty="0">
                  <a:solidFill>
                    <a:srgbClr val="24292E"/>
                  </a:solidFill>
                </a:rPr>
                <a:t> </a:t>
              </a:r>
              <a:endParaRPr lang="en-IT" sz="240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5D9D6A2-B325-9A40-8217-8E06A05993B0}"/>
                </a:ext>
              </a:extLst>
            </p:cNvPr>
            <p:cNvSpPr/>
            <p:nvPr/>
          </p:nvSpPr>
          <p:spPr>
            <a:xfrm>
              <a:off x="2708550" y="992285"/>
              <a:ext cx="14253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800" b="1" dirty="0">
                  <a:solidFill>
                    <a:srgbClr val="24292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</a:t>
              </a:r>
              <a:r>
                <a:rPr lang="en" sz="1800" b="1" dirty="0" err="1">
                  <a:solidFill>
                    <a:srgbClr val="24292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elta_day</a:t>
              </a:r>
              <a:endParaRPr lang="en-IT" sz="18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0F7E95-F95E-9D44-A909-D21940B05B98}"/>
                </a:ext>
              </a:extLst>
            </p:cNvPr>
            <p:cNvSpPr/>
            <p:nvPr/>
          </p:nvSpPr>
          <p:spPr>
            <a:xfrm>
              <a:off x="3332800" y="1949879"/>
              <a:ext cx="19030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sz="1800" b="1" dirty="0" err="1">
                  <a:solidFill>
                    <a:srgbClr val="24292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history_seen</a:t>
              </a:r>
              <a:r>
                <a:rPr lang="en" sz="1800" b="1" dirty="0">
                  <a:solidFill>
                    <a:srgbClr val="24292E"/>
                  </a:solidFill>
                </a:rPr>
                <a:t> </a:t>
              </a:r>
              <a:endParaRPr lang="en-IT" sz="1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D4B9DB-7F6B-474D-8951-593CFCB28DB8}"/>
                </a:ext>
              </a:extLst>
            </p:cNvPr>
            <p:cNvSpPr/>
            <p:nvPr/>
          </p:nvSpPr>
          <p:spPr>
            <a:xfrm>
              <a:off x="2708550" y="2538355"/>
              <a:ext cx="2316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sz="1800" b="1" dirty="0" err="1">
                  <a:solidFill>
                    <a:srgbClr val="24292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history_correct</a:t>
              </a:r>
              <a:r>
                <a:rPr lang="en" sz="1800" b="1" dirty="0">
                  <a:solidFill>
                    <a:srgbClr val="24292E"/>
                  </a:solidFill>
                </a:rPr>
                <a:t> </a:t>
              </a:r>
              <a:endParaRPr lang="en-IT" sz="18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A49865-9B52-CE42-A1AE-B95900B86F93}"/>
                </a:ext>
              </a:extLst>
            </p:cNvPr>
            <p:cNvSpPr/>
            <p:nvPr/>
          </p:nvSpPr>
          <p:spPr>
            <a:xfrm>
              <a:off x="3275812" y="1462686"/>
              <a:ext cx="25923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sz="1800" b="1" dirty="0" err="1">
                  <a:solidFill>
                    <a:srgbClr val="24292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learning_language</a:t>
              </a:r>
              <a:r>
                <a:rPr lang="en" sz="1800" b="1" dirty="0">
                  <a:solidFill>
                    <a:srgbClr val="24292E"/>
                  </a:solidFill>
                </a:rPr>
                <a:t> </a:t>
              </a:r>
              <a:endParaRPr lang="en-IT" sz="1800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3162132-ECE6-1043-929A-0399E487484D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 flipV="1">
              <a:off x="2226303" y="1176951"/>
              <a:ext cx="482247" cy="675045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A50F50B-E666-2A4F-9A25-395CB2F70C05}"/>
                </a:ext>
              </a:extLst>
            </p:cNvPr>
            <p:cNvCxnSpPr>
              <a:cxnSpLocks/>
              <a:stCxn id="3" idx="3"/>
              <a:endCxn id="7" idx="1"/>
            </p:cNvCxnSpPr>
            <p:nvPr/>
          </p:nvCxnSpPr>
          <p:spPr>
            <a:xfrm flipV="1">
              <a:off x="2226303" y="1647352"/>
              <a:ext cx="1049509" cy="20464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F28C94B-6A0E-B747-955F-498B9B0D85F2}"/>
                </a:ext>
              </a:extLst>
            </p:cNvPr>
            <p:cNvCxnSpPr>
              <a:cxnSpLocks/>
              <a:stCxn id="3" idx="3"/>
              <a:endCxn id="5" idx="1"/>
            </p:cNvCxnSpPr>
            <p:nvPr/>
          </p:nvCxnSpPr>
          <p:spPr>
            <a:xfrm>
              <a:off x="2226303" y="1851996"/>
              <a:ext cx="1106497" cy="28254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6DC7A55-9330-7649-A73B-F93D71851D2F}"/>
                </a:ext>
              </a:extLst>
            </p:cNvPr>
            <p:cNvCxnSpPr>
              <a:cxnSpLocks/>
              <a:stCxn id="3" idx="3"/>
              <a:endCxn id="6" idx="1"/>
            </p:cNvCxnSpPr>
            <p:nvPr/>
          </p:nvCxnSpPr>
          <p:spPr>
            <a:xfrm>
              <a:off x="2226303" y="1851996"/>
              <a:ext cx="482247" cy="871025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EC154AF-CB4D-6F47-8EB8-9B797B5A4115}"/>
              </a:ext>
            </a:extLst>
          </p:cNvPr>
          <p:cNvSpPr/>
          <p:nvPr/>
        </p:nvSpPr>
        <p:spPr>
          <a:xfrm>
            <a:off x="596215" y="3843663"/>
            <a:ext cx="6338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400" dirty="0">
                <a:solidFill>
                  <a:srgbClr val="24292E"/>
                </a:solidFill>
                <a:latin typeface="+mn-lt"/>
                <a:ea typeface="Courier New"/>
                <a:cs typeface="Courier New"/>
                <a:sym typeface="Courier New"/>
              </a:rPr>
              <a:t>We resort to </a:t>
            </a:r>
            <a:r>
              <a:rPr lang="en" sz="2400" b="1" dirty="0">
                <a:solidFill>
                  <a:srgbClr val="24292E"/>
                </a:solidFill>
                <a:latin typeface="+mn-lt"/>
                <a:ea typeface="Courier New"/>
                <a:cs typeface="Courier New"/>
                <a:sym typeface="Courier New"/>
              </a:rPr>
              <a:t>GAM</a:t>
            </a:r>
            <a:r>
              <a:rPr lang="en" sz="2400" dirty="0">
                <a:solidFill>
                  <a:srgbClr val="24292E"/>
                </a:solidFill>
                <a:latin typeface="+mn-lt"/>
                <a:ea typeface="Courier New"/>
                <a:cs typeface="Courier New"/>
                <a:sym typeface="Courier New"/>
              </a:rPr>
              <a:t> using some </a:t>
            </a:r>
            <a:r>
              <a:rPr lang="en" sz="2400" b="1" dirty="0">
                <a:solidFill>
                  <a:srgbClr val="24292E"/>
                </a:solidFill>
                <a:latin typeface="+mn-lt"/>
                <a:ea typeface="Courier New"/>
                <a:cs typeface="Courier New"/>
                <a:sym typeface="Courier New"/>
              </a:rPr>
              <a:t>cubic splines</a:t>
            </a:r>
            <a:endParaRPr lang="en-IT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2322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6050"/>
            <a:ext cx="4309425" cy="12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71;p15">
            <a:extLst>
              <a:ext uri="{FF2B5EF4-FFF2-40B4-BE49-F238E27FC236}">
                <a16:creationId xmlns:a16="http://schemas.microsoft.com/office/drawing/2014/main" id="{6CE53C0A-11CA-1A44-B43C-248E7E618D8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7076859">
            <a:off x="3951663" y="2360766"/>
            <a:ext cx="1546451" cy="122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20"/>
          <p:cNvGrpSpPr/>
          <p:nvPr/>
        </p:nvGrpSpPr>
        <p:grpSpPr>
          <a:xfrm>
            <a:off x="4922300" y="445023"/>
            <a:ext cx="3910000" cy="3686400"/>
            <a:chOff x="6650850" y="445023"/>
            <a:chExt cx="3910000" cy="3686400"/>
          </a:xfrm>
        </p:grpSpPr>
        <p:pic>
          <p:nvPicPr>
            <p:cNvPr id="109" name="Google Shape;109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650850" y="445023"/>
              <a:ext cx="3910000" cy="36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20"/>
            <p:cNvSpPr/>
            <p:nvPr/>
          </p:nvSpPr>
          <p:spPr>
            <a:xfrm>
              <a:off x="6703175" y="3691275"/>
              <a:ext cx="3816300" cy="309900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6703175" y="971975"/>
              <a:ext cx="3816300" cy="309900"/>
            </a:xfrm>
            <a:prstGeom prst="rect">
              <a:avLst/>
            </a:prstGeom>
            <a:solidFill>
              <a:srgbClr val="FF0000">
                <a:alpha val="17650"/>
              </a:srgbClr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20"/>
          <p:cNvSpPr txBox="1"/>
          <p:nvPr/>
        </p:nvSpPr>
        <p:spPr>
          <a:xfrm>
            <a:off x="262575" y="3200200"/>
            <a:ext cx="37575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0000"/>
                </a:solidFill>
              </a:rPr>
              <a:t>MAE: </a:t>
            </a:r>
            <a:r>
              <a:rPr lang="en" sz="3300" b="1">
                <a:solidFill>
                  <a:srgbClr val="FF0000"/>
                </a:solidFill>
              </a:rPr>
              <a:t>0.167</a:t>
            </a:r>
            <a:endParaRPr sz="33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(1)</a:t>
            </a:r>
            <a:r>
              <a:rPr lang="en">
                <a:solidFill>
                  <a:srgbClr val="666666"/>
                </a:solidFill>
              </a:rPr>
              <a:t> (on a validation set, different from the paper’s test set)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697575" y="2184300"/>
            <a:ext cx="271200" cy="7749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4720856" y="4175600"/>
            <a:ext cx="4111544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rgbClr val="666666"/>
                </a:solidFill>
              </a:rPr>
              <a:t>(Test set) Results from the Half-Life Regression paper.</a:t>
            </a:r>
            <a:endParaRPr sz="1200" i="1" dirty="0">
              <a:solidFill>
                <a:srgbClr val="666666"/>
              </a:solidFill>
            </a:endParaRPr>
          </a:p>
        </p:txBody>
      </p:sp>
      <p:sp>
        <p:nvSpPr>
          <p:cNvPr id="16" name="Google Shape;97;p19">
            <a:extLst>
              <a:ext uri="{FF2B5EF4-FFF2-40B4-BE49-F238E27FC236}">
                <a16:creationId xmlns:a16="http://schemas.microsoft.com/office/drawing/2014/main" id="{4D804283-42E4-1C44-B1B5-0517EF6B77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99" y="174325"/>
            <a:ext cx="412207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B050"/>
                </a:solidFill>
              </a:rPr>
              <a:t>Model 1 Results</a:t>
            </a:r>
            <a:endParaRPr b="1" dirty="0">
              <a:solidFill>
                <a:srgbClr val="00B05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F14F47-1B82-9541-A863-FC595CCAD4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24189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7168D4-45E8-094A-9BF9-F1FA6FD6F6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</a:t>
            </a:r>
          </a:p>
        </p:txBody>
      </p:sp>
      <p:sp>
        <p:nvSpPr>
          <p:cNvPr id="11" name="Google Shape;97;p19">
            <a:extLst>
              <a:ext uri="{FF2B5EF4-FFF2-40B4-BE49-F238E27FC236}">
                <a16:creationId xmlns:a16="http://schemas.microsoft.com/office/drawing/2014/main" id="{13F3B971-06CE-D140-ABA0-18D371C60743}"/>
              </a:ext>
            </a:extLst>
          </p:cNvPr>
          <p:cNvSpPr txBox="1">
            <a:spLocks/>
          </p:cNvSpPr>
          <p:nvPr/>
        </p:nvSpPr>
        <p:spPr>
          <a:xfrm>
            <a:off x="311700" y="174325"/>
            <a:ext cx="479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n-GB" b="1" dirty="0">
                <a:solidFill>
                  <a:srgbClr val="00B050"/>
                </a:solidFill>
              </a:rPr>
              <a:t>Model 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40F1E1-C29B-4840-BC76-E834A784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66732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/>
        </p:nvSpPr>
        <p:spPr>
          <a:xfrm>
            <a:off x="703300" y="3289498"/>
            <a:ext cx="3243600" cy="15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 dirty="0">
                <a:solidFill>
                  <a:srgbClr val="FF0000"/>
                </a:solidFill>
              </a:rPr>
              <a:t>MAE: </a:t>
            </a:r>
            <a:r>
              <a:rPr lang="en" sz="3300" b="1" dirty="0">
                <a:solidFill>
                  <a:srgbClr val="FF0000"/>
                </a:solidFill>
              </a:rPr>
              <a:t>0.122</a:t>
            </a:r>
            <a:endParaRPr sz="3300"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 dirty="0">
                <a:solidFill>
                  <a:srgbClr val="FF0000"/>
                </a:solidFill>
              </a:rPr>
              <a:t>AUC: </a:t>
            </a:r>
            <a:r>
              <a:rPr lang="en" sz="3300" b="1" dirty="0">
                <a:solidFill>
                  <a:srgbClr val="FF0000"/>
                </a:solidFill>
              </a:rPr>
              <a:t>0.625</a:t>
            </a:r>
            <a:endParaRPr sz="3300"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bg2"/>
                </a:solidFill>
              </a:rPr>
              <a:t>Model (2) </a:t>
            </a:r>
            <a:r>
              <a:rPr lang="en" dirty="0">
                <a:solidFill>
                  <a:srgbClr val="666666"/>
                </a:solidFill>
              </a:rPr>
              <a:t>(on a validation set, different from the paper’s test set)</a:t>
            </a:r>
            <a:endParaRPr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p26"/>
          <p:cNvSpPr txBox="1"/>
          <p:nvPr/>
        </p:nvSpPr>
        <p:spPr>
          <a:xfrm>
            <a:off x="5390375" y="3289498"/>
            <a:ext cx="3243600" cy="15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rgbClr val="FF0000"/>
                </a:solidFill>
              </a:rPr>
              <a:t>MAE: </a:t>
            </a:r>
            <a:r>
              <a:rPr lang="en" sz="3300" b="1" dirty="0">
                <a:solidFill>
                  <a:srgbClr val="FF0000"/>
                </a:solidFill>
              </a:rPr>
              <a:t>0.128</a:t>
            </a:r>
            <a:endParaRPr sz="3300"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rgbClr val="FF0000"/>
                </a:solidFill>
              </a:rPr>
              <a:t>AUC: </a:t>
            </a:r>
            <a:r>
              <a:rPr lang="en" sz="3300" b="1" dirty="0">
                <a:solidFill>
                  <a:srgbClr val="FF0000"/>
                </a:solidFill>
              </a:rPr>
              <a:t>0.538</a:t>
            </a:r>
            <a:endParaRPr sz="3300"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HLR model </a:t>
            </a:r>
            <a:r>
              <a:rPr lang="en" dirty="0">
                <a:solidFill>
                  <a:srgbClr val="666666"/>
                </a:solidFill>
              </a:rPr>
              <a:t>(on paper’s test set)</a:t>
            </a:r>
            <a:endParaRPr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9521A-2717-1B44-BE14-59EECE4ACE95}"/>
              </a:ext>
            </a:extLst>
          </p:cNvPr>
          <p:cNvSpPr txBox="1"/>
          <p:nvPr/>
        </p:nvSpPr>
        <p:spPr>
          <a:xfrm>
            <a:off x="3946900" y="3496785"/>
            <a:ext cx="73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3200" b="1" dirty="0"/>
              <a:t>VS</a:t>
            </a:r>
          </a:p>
        </p:txBody>
      </p:sp>
      <p:sp>
        <p:nvSpPr>
          <p:cNvPr id="10" name="Google Shape;97;p19">
            <a:extLst>
              <a:ext uri="{FF2B5EF4-FFF2-40B4-BE49-F238E27FC236}">
                <a16:creationId xmlns:a16="http://schemas.microsoft.com/office/drawing/2014/main" id="{71C3B193-1EBA-C04B-9C16-0E9D7A079FF2}"/>
              </a:ext>
            </a:extLst>
          </p:cNvPr>
          <p:cNvSpPr txBox="1">
            <a:spLocks/>
          </p:cNvSpPr>
          <p:nvPr/>
        </p:nvSpPr>
        <p:spPr>
          <a:xfrm>
            <a:off x="311699" y="174325"/>
            <a:ext cx="436809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n-GB" b="1" dirty="0">
                <a:solidFill>
                  <a:srgbClr val="00B050"/>
                </a:solidFill>
              </a:rPr>
              <a:t>Model 2 Results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0AA29D-F79C-EC4A-A2BA-8440BF9A8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100" y="2228866"/>
            <a:ext cx="5518298" cy="44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61BB79-49B8-B743-9C3D-821C0DFF5D5A}"/>
              </a:ext>
            </a:extLst>
          </p:cNvPr>
          <p:cNvSpPr txBox="1"/>
          <p:nvPr/>
        </p:nvSpPr>
        <p:spPr>
          <a:xfrm>
            <a:off x="297763" y="2266943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800" b="1" dirty="0">
                <a:solidFill>
                  <a:srgbClr val="00B050"/>
                </a:solidFill>
              </a:rPr>
              <a:t>Permutation Test: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EACC7-01F6-F14C-9368-3B17EA211E2D}"/>
              </a:ext>
            </a:extLst>
          </p:cNvPr>
          <p:cNvSpPr txBox="1"/>
          <p:nvPr/>
        </p:nvSpPr>
        <p:spPr>
          <a:xfrm>
            <a:off x="331981" y="2603047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solidFill>
                  <a:srgbClr val="00B050"/>
                </a:solidFill>
              </a:rPr>
              <a:t>p</a:t>
            </a:r>
            <a:r>
              <a:rPr lang="en-IT" sz="1800" b="1" dirty="0">
                <a:solidFill>
                  <a:srgbClr val="00B050"/>
                </a:solidFill>
              </a:rPr>
              <a:t>-value = 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0A4D0BA-9BD8-074D-AF1A-6778C4216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142" y="1126687"/>
            <a:ext cx="3999023" cy="7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16AA37-807C-204E-8EA4-3B0C2FBC04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7027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91844" y="336459"/>
            <a:ext cx="6034500" cy="7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00B050"/>
                </a:solidFill>
              </a:rPr>
              <a:t>Spaced Repetition</a:t>
            </a:r>
            <a:endParaRPr sz="3200" b="1" dirty="0">
              <a:solidFill>
                <a:srgbClr val="00B050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130812" y="1205214"/>
            <a:ext cx="372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Spaced repetition is a method for </a:t>
            </a:r>
            <a:r>
              <a:rPr lang="en" sz="2000" b="1" dirty="0"/>
              <a:t>memorizing concepts</a:t>
            </a:r>
            <a:r>
              <a:rPr lang="en" sz="2000" dirty="0"/>
              <a:t>:</a:t>
            </a:r>
            <a:endParaRPr sz="20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No cramming, reviews spaced through time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u="sng" dirty="0"/>
              <a:t>Increasing durations </a:t>
            </a:r>
            <a:r>
              <a:rPr lang="en" sz="2000" dirty="0"/>
              <a:t>between reviews as one learns the item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Software schedules each review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9500" y="1479886"/>
            <a:ext cx="4865014" cy="287280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1681FE-5B16-8F4C-9726-C0B069AE04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A0DD30-9FF2-C24F-A342-54089EB71613}"/>
              </a:ext>
            </a:extLst>
          </p:cNvPr>
          <p:cNvSpPr/>
          <p:nvPr/>
        </p:nvSpPr>
        <p:spPr>
          <a:xfrm>
            <a:off x="4071399" y="4051004"/>
            <a:ext cx="1032230" cy="27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B37195-B3BA-3344-8CA1-7D8D06E103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4" name="!!TEXT">
            <a:extLst>
              <a:ext uri="{FF2B5EF4-FFF2-40B4-BE49-F238E27FC236}">
                <a16:creationId xmlns:a16="http://schemas.microsoft.com/office/drawing/2014/main" id="{9C233CAB-8179-6242-8185-629906DBF612}"/>
              </a:ext>
            </a:extLst>
          </p:cNvPr>
          <p:cNvSpPr txBox="1">
            <a:spLocks/>
          </p:cNvSpPr>
          <p:nvPr/>
        </p:nvSpPr>
        <p:spPr>
          <a:xfrm>
            <a:off x="655558" y="1840261"/>
            <a:ext cx="7832884" cy="14629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3200" b="1" dirty="0">
                <a:solidFill>
                  <a:srgbClr val="00B050"/>
                </a:solidFill>
              </a:rPr>
              <a:t>This is the  part when we started to have some doubts…</a:t>
            </a:r>
          </a:p>
        </p:txBody>
      </p:sp>
    </p:spTree>
    <p:extLst>
      <p:ext uri="{BB962C8B-B14F-4D97-AF65-F5344CB8AC3E}">
        <p14:creationId xmlns:p14="http://schemas.microsoft.com/office/powerpoint/2010/main" val="3747493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B37195-B3BA-3344-8CA1-7D8D06E103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!!TEXT">
            <a:extLst>
              <a:ext uri="{FF2B5EF4-FFF2-40B4-BE49-F238E27FC236}">
                <a16:creationId xmlns:a16="http://schemas.microsoft.com/office/drawing/2014/main" id="{1714BC7D-FA5C-C14C-B722-44F511349A75}"/>
              </a:ext>
            </a:extLst>
          </p:cNvPr>
          <p:cNvSpPr txBox="1">
            <a:spLocks/>
          </p:cNvSpPr>
          <p:nvPr/>
        </p:nvSpPr>
        <p:spPr>
          <a:xfrm>
            <a:off x="655558" y="1642802"/>
            <a:ext cx="7832884" cy="18578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3200" b="1" dirty="0">
                <a:solidFill>
                  <a:srgbClr val="00B050"/>
                </a:solidFill>
              </a:rPr>
              <a:t>Are we sure that exists a </a:t>
            </a:r>
          </a:p>
          <a:p>
            <a:pPr algn="ctr"/>
            <a:r>
              <a:rPr lang="en-GB" sz="3200" b="1" dirty="0">
                <a:solidFill>
                  <a:srgbClr val="00B050"/>
                </a:solidFill>
              </a:rPr>
              <a:t>link between </a:t>
            </a:r>
            <a:r>
              <a:rPr lang="en" sz="3200" b="1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p_recall</a:t>
            </a:r>
            <a:r>
              <a:rPr lang="en" sz="3200" b="1" dirty="0">
                <a:solidFill>
                  <a:srgbClr val="00B050"/>
                </a:solidFill>
              </a:rPr>
              <a:t> </a:t>
            </a:r>
            <a:r>
              <a:rPr lang="en-GB" sz="3200" b="1" dirty="0">
                <a:solidFill>
                  <a:srgbClr val="00B050"/>
                </a:solidFill>
              </a:rPr>
              <a:t>and all the other variables?</a:t>
            </a:r>
          </a:p>
        </p:txBody>
      </p:sp>
    </p:spTree>
    <p:extLst>
      <p:ext uri="{BB962C8B-B14F-4D97-AF65-F5344CB8AC3E}">
        <p14:creationId xmlns:p14="http://schemas.microsoft.com/office/powerpoint/2010/main" val="1880218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B37195-B3BA-3344-8CA1-7D8D06E103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17CA0BDD-B38E-AF46-A8E9-E1B160650792}"/>
              </a:ext>
            </a:extLst>
          </p:cNvPr>
          <p:cNvSpPr txBox="1">
            <a:spLocks/>
          </p:cNvSpPr>
          <p:nvPr/>
        </p:nvSpPr>
        <p:spPr>
          <a:xfrm>
            <a:off x="311700" y="2181922"/>
            <a:ext cx="8520600" cy="7796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4000" b="1" dirty="0">
                <a:solidFill>
                  <a:srgbClr val="00B050"/>
                </a:solidFill>
              </a:rPr>
              <a:t>OUR </a:t>
            </a:r>
            <a:r>
              <a:rPr lang="en-GB" sz="4000" b="1" dirty="0">
                <a:solidFill>
                  <a:schemeClr val="accent4"/>
                </a:solidFill>
              </a:rPr>
              <a:t>NEW!</a:t>
            </a:r>
            <a:r>
              <a:rPr lang="en-GB" sz="4000" b="1" dirty="0">
                <a:solidFill>
                  <a:srgbClr val="00B050"/>
                </a:solidFill>
              </a:rPr>
              <a:t> GOALS</a:t>
            </a:r>
          </a:p>
        </p:txBody>
      </p:sp>
    </p:spTree>
    <p:extLst>
      <p:ext uri="{BB962C8B-B14F-4D97-AF65-F5344CB8AC3E}">
        <p14:creationId xmlns:p14="http://schemas.microsoft.com/office/powerpoint/2010/main" val="2718828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108FF-DEFA-BF47-9C37-2B313236C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482" y="2199600"/>
            <a:ext cx="6034500" cy="744300"/>
          </a:xfrm>
        </p:spPr>
        <p:txBody>
          <a:bodyPr/>
          <a:lstStyle/>
          <a:p>
            <a:r>
              <a:rPr lang="en-IT" dirty="0"/>
              <a:t>Find a robust statistical non parametric tool to verify our thesis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41766B-33E5-5F4C-85B7-0882783FED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5563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5C7B-49BD-F242-9A3A-ABFCC8F4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750" y="2199600"/>
            <a:ext cx="6034500" cy="744300"/>
          </a:xfrm>
        </p:spPr>
        <p:txBody>
          <a:bodyPr/>
          <a:lstStyle/>
          <a:p>
            <a:r>
              <a:rPr lang="en-IT" dirty="0"/>
              <a:t>Non parametric tests ecc…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6B4211-91F8-0347-9D20-F9B5531CE5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9365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5C7B-49BD-F242-9A3A-ABFCC8F4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750" y="2199600"/>
            <a:ext cx="6034500" cy="744300"/>
          </a:xfrm>
        </p:spPr>
        <p:txBody>
          <a:bodyPr/>
          <a:lstStyle/>
          <a:p>
            <a:r>
              <a:rPr lang="en-IT" dirty="0"/>
              <a:t>Non parametric tests ecc…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6B4211-91F8-0347-9D20-F9B5531CE5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2852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B37195-B3BA-3344-8CA1-7D8D06E103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9C233CAB-8179-6242-8185-629906DBF612}"/>
              </a:ext>
            </a:extLst>
          </p:cNvPr>
          <p:cNvSpPr txBox="1">
            <a:spLocks/>
          </p:cNvSpPr>
          <p:nvPr/>
        </p:nvSpPr>
        <p:spPr>
          <a:xfrm>
            <a:off x="655558" y="2206005"/>
            <a:ext cx="7832884" cy="7314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4000" b="1" dirty="0">
                <a:solidFill>
                  <a:srgbClr val="00B050"/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176793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5C7B-49BD-F242-9A3A-ABFCC8F4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750" y="2199600"/>
            <a:ext cx="6034500" cy="744300"/>
          </a:xfrm>
        </p:spPr>
        <p:txBody>
          <a:bodyPr/>
          <a:lstStyle/>
          <a:p>
            <a:r>
              <a:rPr lang="en-GB" dirty="0"/>
              <a:t>C</a:t>
            </a:r>
            <a:r>
              <a:rPr lang="en-IT" dirty="0"/>
              <a:t>onclusions ecc…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6B4211-91F8-0347-9D20-F9B5531CE5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0849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8A178E-4B68-9749-9C42-3DE719BE764E}"/>
              </a:ext>
            </a:extLst>
          </p:cNvPr>
          <p:cNvSpPr txBox="1"/>
          <p:nvPr/>
        </p:nvSpPr>
        <p:spPr>
          <a:xfrm>
            <a:off x="1050165" y="1971585"/>
            <a:ext cx="7043670" cy="1200329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IT" sz="7200" b="1" dirty="0">
                <a:solidFill>
                  <a:srgbClr val="00B050"/>
                </a:solidFill>
              </a:rPr>
              <a:t>THANK YOU !!!</a:t>
            </a:r>
          </a:p>
        </p:txBody>
      </p:sp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4DD21A9B-1460-A643-9527-A982B72EECD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52825" y="3425631"/>
            <a:ext cx="203835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0415F1B0-B28B-194A-8869-BF5420D8A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573" y="517539"/>
            <a:ext cx="1744854" cy="145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19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9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Settles, </a:t>
            </a:r>
            <a:r>
              <a:rPr lang="en" sz="1400" dirty="0" err="1">
                <a:solidFill>
                  <a:schemeClr val="dk1"/>
                </a:solidFill>
              </a:rPr>
              <a:t>Meeder</a:t>
            </a:r>
            <a:r>
              <a:rPr lang="en" sz="1400" dirty="0">
                <a:solidFill>
                  <a:schemeClr val="dk1"/>
                </a:solidFill>
              </a:rPr>
              <a:t> (2016) A Trainable Spaced Repetition Model for Language Learning. In Proceedings of the Association for Computational Linguistics (ACL), pages 1848-1858.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5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Settles, Burr (2017) Replication Data for: A Trainable Spaced Repetition Model for Language Learning. </a:t>
            </a:r>
            <a:r>
              <a:rPr lang="en" sz="1400" u="sng" dirty="0">
                <a:solidFill>
                  <a:schemeClr val="hlink"/>
                </a:solidFill>
                <a:hlinkClick r:id="rId3"/>
              </a:rPr>
              <a:t>https://doi.org/10.7910/DVN/N8XJME</a:t>
            </a:r>
            <a:r>
              <a:rPr lang="en" sz="1400" dirty="0">
                <a:solidFill>
                  <a:schemeClr val="dk1"/>
                </a:solidFill>
              </a:rPr>
              <a:t>, Harvard </a:t>
            </a:r>
            <a:r>
              <a:rPr lang="en" sz="1400" dirty="0" err="1">
                <a:solidFill>
                  <a:schemeClr val="dk1"/>
                </a:solidFill>
              </a:rPr>
              <a:t>Dataverse</a:t>
            </a:r>
            <a:r>
              <a:rPr lang="en" sz="1400" dirty="0">
                <a:solidFill>
                  <a:schemeClr val="dk1"/>
                </a:solidFill>
              </a:rPr>
              <a:t>, V1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500"/>
              <a:buChar char="●"/>
            </a:pPr>
            <a:r>
              <a:rPr lang="en" sz="1400" dirty="0" err="1">
                <a:solidFill>
                  <a:schemeClr val="dk1"/>
                </a:solidFill>
              </a:rPr>
              <a:t>Matuschak</a:t>
            </a:r>
            <a:r>
              <a:rPr lang="en" sz="1400" dirty="0">
                <a:solidFill>
                  <a:schemeClr val="dk1"/>
                </a:solidFill>
              </a:rPr>
              <a:t> and Nielsen (2019) How can we develop transformative tools for thought? https://</a:t>
            </a:r>
            <a:r>
              <a:rPr lang="en" sz="1400" dirty="0" err="1">
                <a:solidFill>
                  <a:schemeClr val="dk1"/>
                </a:solidFill>
              </a:rPr>
              <a:t>numinous.productions</a:t>
            </a:r>
            <a:r>
              <a:rPr lang="en" sz="1400" dirty="0">
                <a:solidFill>
                  <a:schemeClr val="dk1"/>
                </a:solidFill>
              </a:rPr>
              <a:t>/</a:t>
            </a:r>
            <a:r>
              <a:rPr lang="en" sz="1400" dirty="0" err="1">
                <a:solidFill>
                  <a:schemeClr val="dk1"/>
                </a:solidFill>
              </a:rPr>
              <a:t>ttft</a:t>
            </a:r>
            <a:r>
              <a:rPr lang="en" sz="1400" dirty="0">
                <a:solidFill>
                  <a:schemeClr val="dk1"/>
                </a:solidFill>
              </a:rPr>
              <a:t>, San Francisco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None/>
            </a:pPr>
            <a:endParaRPr sz="1400" dirty="0">
              <a:solidFill>
                <a:schemeClr val="dk1"/>
              </a:solidFill>
              <a:highlight>
                <a:srgbClr val="E4E8EE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None/>
            </a:pPr>
            <a:endParaRPr sz="1400" dirty="0">
              <a:solidFill>
                <a:schemeClr val="dk1"/>
              </a:solidFill>
              <a:highlight>
                <a:srgbClr val="E4E8EE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Clr>
                <a:srgbClr val="FFC000"/>
              </a:buClr>
              <a:buNone/>
            </a:pPr>
            <a:endParaRPr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316172" y="194347"/>
            <a:ext cx="6034500" cy="7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B050"/>
                </a:solidFill>
              </a:rPr>
              <a:t> and Half-Life Regression</a:t>
            </a:r>
            <a:endParaRPr b="1" dirty="0">
              <a:solidFill>
                <a:srgbClr val="00B050"/>
              </a:solidFill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ECE0CDF1-9FF1-F04E-B904-C149CFAB6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59" y="315050"/>
            <a:ext cx="1985111" cy="502894"/>
          </a:xfrm>
          <a:prstGeom prst="rect">
            <a:avLst/>
          </a:prstGeom>
        </p:spPr>
      </p:pic>
      <p:sp>
        <p:nvSpPr>
          <p:cNvPr id="11" name="Google Shape;77;p16">
            <a:extLst>
              <a:ext uri="{FF2B5EF4-FFF2-40B4-BE49-F238E27FC236}">
                <a16:creationId xmlns:a16="http://schemas.microsoft.com/office/drawing/2014/main" id="{59D71C8D-3E89-1F41-B1B1-26685E0E80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1306" y="955943"/>
            <a:ext cx="7187177" cy="3993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Duolingo</a:t>
            </a:r>
            <a:r>
              <a:rPr lang="en" sz="2000" dirty="0"/>
              <a:t> is a language learning app:</a:t>
            </a:r>
            <a:endParaRPr sz="20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Relies on spaced repetition under the hood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Half-Life Regression model to estimate the user’s probability of recalling an item at any point in time after the last review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dirty="0"/>
              <a:t>Half-Life Regression paper + dataset:</a:t>
            </a:r>
            <a:endParaRPr sz="20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2 weeks of real usage data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115’000 users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13 million word recall probabilities</a:t>
            </a:r>
            <a:endParaRPr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7B6E7-00DA-FF48-8BB1-FD2DD2B5BA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749908-881D-1E4E-B2BD-13A61116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</a:p>
        </p:txBody>
      </p:sp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4743E6B8-387F-AC48-8A08-FAB772C2AFC2}"/>
              </a:ext>
            </a:extLst>
          </p:cNvPr>
          <p:cNvSpPr txBox="1">
            <a:spLocks/>
          </p:cNvSpPr>
          <p:nvPr/>
        </p:nvSpPr>
        <p:spPr>
          <a:xfrm>
            <a:off x="2262720" y="130819"/>
            <a:ext cx="1819893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n-GB" sz="3600" b="1" dirty="0">
                <a:solidFill>
                  <a:srgbClr val="00B050"/>
                </a:solidFill>
              </a:rPr>
              <a:t> Model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C8013B93-00DE-F74E-869D-952EFCB93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59" y="315050"/>
            <a:ext cx="1985111" cy="50289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3DED503-B42B-FA43-9E1E-72C8B2405070}"/>
              </a:ext>
            </a:extLst>
          </p:cNvPr>
          <p:cNvGrpSpPr/>
          <p:nvPr/>
        </p:nvGrpSpPr>
        <p:grpSpPr>
          <a:xfrm>
            <a:off x="1637821" y="1292309"/>
            <a:ext cx="4889584" cy="723550"/>
            <a:chOff x="1052623" y="1050465"/>
            <a:chExt cx="4889584" cy="723550"/>
          </a:xfrm>
        </p:grpSpPr>
        <p:sp>
          <p:nvSpPr>
            <p:cNvPr id="98" name="Google Shape;98;p19"/>
            <p:cNvSpPr txBox="1"/>
            <p:nvPr/>
          </p:nvSpPr>
          <p:spPr>
            <a:xfrm>
              <a:off x="1052623" y="1193639"/>
              <a:ext cx="3136605" cy="50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/>
                <a:t>Forgetting Curve Model:</a:t>
              </a:r>
            </a:p>
            <a:p>
              <a:pPr algn="ctr"/>
              <a:r>
                <a:rPr lang="en-GB" sz="1200" dirty="0"/>
                <a:t>(Ebbinghaus, 1885) </a:t>
              </a:r>
              <a:endParaRPr lang="en-GB" sz="1800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dirty="0"/>
            </a:p>
          </p:txBody>
        </p:sp>
        <p:pic>
          <p:nvPicPr>
            <p:cNvPr id="99" name="Google Shape;99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82613" y="1050465"/>
              <a:ext cx="1859594" cy="723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1A37933-51CD-0847-B805-A03535404397}"/>
              </a:ext>
            </a:extLst>
          </p:cNvPr>
          <p:cNvSpPr/>
          <p:nvPr/>
        </p:nvSpPr>
        <p:spPr>
          <a:xfrm>
            <a:off x="2700670" y="1073339"/>
            <a:ext cx="3742660" cy="7443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AA2840-ABEB-3C4F-9245-620569B426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522"/>
          <a:stretch/>
        </p:blipFill>
        <p:spPr>
          <a:xfrm>
            <a:off x="2505023" y="2331371"/>
            <a:ext cx="3155180" cy="2489792"/>
          </a:xfrm>
          <a:prstGeom prst="rect">
            <a:avLst/>
          </a:prstGeom>
        </p:spPr>
      </p:pic>
      <p:sp>
        <p:nvSpPr>
          <p:cNvPr id="24" name="Google Shape;98;p19">
            <a:extLst>
              <a:ext uri="{FF2B5EF4-FFF2-40B4-BE49-F238E27FC236}">
                <a16:creationId xmlns:a16="http://schemas.microsoft.com/office/drawing/2014/main" id="{A7557E7C-E453-BA44-B7CB-BDEBC106F660}"/>
              </a:ext>
            </a:extLst>
          </p:cNvPr>
          <p:cNvSpPr txBox="1"/>
          <p:nvPr/>
        </p:nvSpPr>
        <p:spPr>
          <a:xfrm>
            <a:off x="-4154281" y="5087242"/>
            <a:ext cx="3561907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Half-Life Regression Model:</a:t>
            </a:r>
            <a:endParaRPr lang="en-GB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FC5CEC-4ED8-EE44-A8DF-B83C20A721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926050" y="5721717"/>
            <a:ext cx="1224960" cy="42211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07B0AE1-54E5-6942-AC9A-F8F9207D6A00}"/>
              </a:ext>
            </a:extLst>
          </p:cNvPr>
          <p:cNvSpPr txBox="1"/>
          <p:nvPr/>
        </p:nvSpPr>
        <p:spPr>
          <a:xfrm>
            <a:off x="5408117" y="1161104"/>
            <a:ext cx="912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B050"/>
                </a:solidFill>
              </a:rPr>
              <a:t>lag time 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120B97-B79B-DA46-B4EB-37CCF1FD96FD}"/>
              </a:ext>
            </a:extLst>
          </p:cNvPr>
          <p:cNvSpPr txBox="1"/>
          <p:nvPr/>
        </p:nvSpPr>
        <p:spPr>
          <a:xfrm>
            <a:off x="6052269" y="1712685"/>
            <a:ext cx="912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B050"/>
                </a:solidFill>
              </a:rPr>
              <a:t>Half-life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D3AC82-C953-0744-B6BB-AB98E44462CE}"/>
              </a:ext>
            </a:extLst>
          </p:cNvPr>
          <p:cNvSpPr txBox="1"/>
          <p:nvPr/>
        </p:nvSpPr>
        <p:spPr>
          <a:xfrm>
            <a:off x="4498710" y="1840035"/>
            <a:ext cx="912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B050"/>
                </a:solidFill>
              </a:rPr>
              <a:t>p-recall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CFF0296-1CB9-FF43-A8AC-5375D474D573}"/>
              </a:ext>
            </a:extLst>
          </p:cNvPr>
          <p:cNvSpPr/>
          <p:nvPr/>
        </p:nvSpPr>
        <p:spPr>
          <a:xfrm>
            <a:off x="5941387" y="1466951"/>
            <a:ext cx="247650" cy="25033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91731E5-1F27-A64B-AB35-91AD3181649D}"/>
              </a:ext>
            </a:extLst>
          </p:cNvPr>
          <p:cNvSpPr/>
          <p:nvPr/>
        </p:nvSpPr>
        <p:spPr>
          <a:xfrm>
            <a:off x="6254020" y="1466951"/>
            <a:ext cx="247650" cy="25033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C00698B-0F74-D448-BABE-5EB7BA38F73E}"/>
              </a:ext>
            </a:extLst>
          </p:cNvPr>
          <p:cNvSpPr/>
          <p:nvPr/>
        </p:nvSpPr>
        <p:spPr>
          <a:xfrm>
            <a:off x="5012115" y="1599844"/>
            <a:ext cx="247650" cy="25033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8788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1" grpId="0"/>
      <p:bldP spid="32" grpId="0"/>
      <p:bldP spid="45" grpId="0" animBg="1"/>
      <p:bldP spid="54" grpId="0" animBg="1"/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749908-881D-1E4E-B2BD-13A61116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</a:p>
        </p:txBody>
      </p:sp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4743E6B8-387F-AC48-8A08-FAB772C2AFC2}"/>
              </a:ext>
            </a:extLst>
          </p:cNvPr>
          <p:cNvSpPr txBox="1">
            <a:spLocks/>
          </p:cNvSpPr>
          <p:nvPr/>
        </p:nvSpPr>
        <p:spPr>
          <a:xfrm>
            <a:off x="2262720" y="130819"/>
            <a:ext cx="1819893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n-GB" sz="3600" b="1" dirty="0">
                <a:solidFill>
                  <a:srgbClr val="00B050"/>
                </a:solidFill>
              </a:rPr>
              <a:t> Model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C8013B93-00DE-F74E-869D-952EFCB93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59" y="315050"/>
            <a:ext cx="1985111" cy="502894"/>
          </a:xfrm>
          <a:prstGeom prst="rect">
            <a:avLst/>
          </a:prstGeom>
        </p:spPr>
      </p:pic>
      <p:sp>
        <p:nvSpPr>
          <p:cNvPr id="24" name="Google Shape;98;p19">
            <a:extLst>
              <a:ext uri="{FF2B5EF4-FFF2-40B4-BE49-F238E27FC236}">
                <a16:creationId xmlns:a16="http://schemas.microsoft.com/office/drawing/2014/main" id="{A7557E7C-E453-BA44-B7CB-BDEBC106F660}"/>
              </a:ext>
            </a:extLst>
          </p:cNvPr>
          <p:cNvSpPr txBox="1"/>
          <p:nvPr/>
        </p:nvSpPr>
        <p:spPr>
          <a:xfrm>
            <a:off x="2262720" y="2635701"/>
            <a:ext cx="3561907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Half-Life Regression Model:</a:t>
            </a:r>
            <a:endParaRPr lang="en-GB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FC5CEC-4ED8-EE44-A8DF-B83C20A72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951" y="3270176"/>
            <a:ext cx="1224960" cy="4221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3F6EDB-EBC8-F448-9075-D1F2860B3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6303" y="3205788"/>
            <a:ext cx="1716041" cy="42210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0C4AF6-C8AA-9A4A-847A-9AC57CDF4202}"/>
              </a:ext>
            </a:extLst>
          </p:cNvPr>
          <p:cNvCxnSpPr/>
          <p:nvPr/>
        </p:nvCxnSpPr>
        <p:spPr>
          <a:xfrm>
            <a:off x="4045812" y="3405384"/>
            <a:ext cx="40403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D355655-8DEF-AE4B-B9CA-FE40A31FB7CF}"/>
              </a:ext>
            </a:extLst>
          </p:cNvPr>
          <p:cNvSpPr/>
          <p:nvPr/>
        </p:nvSpPr>
        <p:spPr>
          <a:xfrm>
            <a:off x="3255275" y="3270176"/>
            <a:ext cx="212786" cy="23322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61AAC85-5CB1-6047-BCE8-49727E19A820}"/>
              </a:ext>
            </a:extLst>
          </p:cNvPr>
          <p:cNvSpPr/>
          <p:nvPr/>
        </p:nvSpPr>
        <p:spPr>
          <a:xfrm>
            <a:off x="3503125" y="3277590"/>
            <a:ext cx="212786" cy="23322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F7910CE-AD70-A347-AD65-7FA3882C1548}"/>
              </a:ext>
            </a:extLst>
          </p:cNvPr>
          <p:cNvSpPr txBox="1"/>
          <p:nvPr/>
        </p:nvSpPr>
        <p:spPr>
          <a:xfrm>
            <a:off x="2691936" y="2971049"/>
            <a:ext cx="1153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B050"/>
                </a:solidFill>
              </a:rPr>
              <a:t>parameters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5550358-17B4-4942-9038-A5E09BF8BEB5}"/>
              </a:ext>
            </a:extLst>
          </p:cNvPr>
          <p:cNvSpPr txBox="1"/>
          <p:nvPr/>
        </p:nvSpPr>
        <p:spPr>
          <a:xfrm>
            <a:off x="3340881" y="3544868"/>
            <a:ext cx="1519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B050"/>
                </a:solidFill>
              </a:rPr>
              <a:t>feature variables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D8CBD24-AB42-4549-B765-299C6F3C311F}"/>
              </a:ext>
            </a:extLst>
          </p:cNvPr>
          <p:cNvSpPr txBox="1"/>
          <p:nvPr/>
        </p:nvSpPr>
        <p:spPr>
          <a:xfrm>
            <a:off x="620670" y="5456094"/>
            <a:ext cx="7547259" cy="76944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IT" sz="2400" b="1" dirty="0">
                <a:solidFill>
                  <a:srgbClr val="00B050"/>
                </a:solidFill>
              </a:rPr>
              <a:t>GOALS: </a:t>
            </a:r>
          </a:p>
          <a:p>
            <a:r>
              <a:rPr lang="en-IT" sz="2000" dirty="0"/>
              <a:t>develop the best model in order to improve the users’ experience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35DD1D-3B31-6E4C-B150-F5BD3C825619}"/>
              </a:ext>
            </a:extLst>
          </p:cNvPr>
          <p:cNvGrpSpPr/>
          <p:nvPr/>
        </p:nvGrpSpPr>
        <p:grpSpPr>
          <a:xfrm>
            <a:off x="137196" y="861636"/>
            <a:ext cx="4889584" cy="723550"/>
            <a:chOff x="1052623" y="1050465"/>
            <a:chExt cx="4889584" cy="723550"/>
          </a:xfrm>
        </p:grpSpPr>
        <p:sp>
          <p:nvSpPr>
            <p:cNvPr id="26" name="Google Shape;98;p19">
              <a:extLst>
                <a:ext uri="{FF2B5EF4-FFF2-40B4-BE49-F238E27FC236}">
                  <a16:creationId xmlns:a16="http://schemas.microsoft.com/office/drawing/2014/main" id="{F5FAD4E7-54DC-5C4C-B2AE-34E54AA56196}"/>
                </a:ext>
              </a:extLst>
            </p:cNvPr>
            <p:cNvSpPr txBox="1"/>
            <p:nvPr/>
          </p:nvSpPr>
          <p:spPr>
            <a:xfrm>
              <a:off x="1052623" y="1193639"/>
              <a:ext cx="3136605" cy="50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/>
                <a:t>Forgetting Curve Model:</a:t>
              </a:r>
            </a:p>
            <a:p>
              <a:pPr algn="ctr"/>
              <a:r>
                <a:rPr lang="en-GB" sz="1200" dirty="0"/>
                <a:t>(Ebbinghaus, 1885) </a:t>
              </a:r>
              <a:endParaRPr lang="en-GB" sz="1800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dirty="0"/>
            </a:p>
          </p:txBody>
        </p:sp>
        <p:pic>
          <p:nvPicPr>
            <p:cNvPr id="27" name="Google Shape;99;p19">
              <a:extLst>
                <a:ext uri="{FF2B5EF4-FFF2-40B4-BE49-F238E27FC236}">
                  <a16:creationId xmlns:a16="http://schemas.microsoft.com/office/drawing/2014/main" id="{9281801D-A9E2-6843-BFF1-C819118D2C88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082613" y="1050465"/>
              <a:ext cx="1859594" cy="7235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F0979A88-D98B-2147-8602-251E8D968A2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522"/>
          <a:stretch/>
        </p:blipFill>
        <p:spPr>
          <a:xfrm>
            <a:off x="5441784" y="436665"/>
            <a:ext cx="1859594" cy="14674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8C05463-73D5-0247-9E4D-2B06344F71DD}"/>
              </a:ext>
            </a:extLst>
          </p:cNvPr>
          <p:cNvSpPr txBox="1"/>
          <p:nvPr/>
        </p:nvSpPr>
        <p:spPr>
          <a:xfrm>
            <a:off x="3907492" y="730431"/>
            <a:ext cx="912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B050"/>
                </a:solidFill>
              </a:rPr>
              <a:t>lag time 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EFAF6A-A4A8-3A4B-B43E-A0E1CAABC58F}"/>
              </a:ext>
            </a:extLst>
          </p:cNvPr>
          <p:cNvSpPr txBox="1"/>
          <p:nvPr/>
        </p:nvSpPr>
        <p:spPr>
          <a:xfrm>
            <a:off x="4551644" y="1282012"/>
            <a:ext cx="912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B050"/>
                </a:solidFill>
              </a:rPr>
              <a:t>Half-life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EA725E-1349-5D42-9640-E18A21520C30}"/>
              </a:ext>
            </a:extLst>
          </p:cNvPr>
          <p:cNvSpPr txBox="1"/>
          <p:nvPr/>
        </p:nvSpPr>
        <p:spPr>
          <a:xfrm>
            <a:off x="2998085" y="1409362"/>
            <a:ext cx="912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B050"/>
                </a:solidFill>
              </a:rPr>
              <a:t>p-recall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C2D6B0F-D31D-114B-A5EE-5B813671AD7F}"/>
              </a:ext>
            </a:extLst>
          </p:cNvPr>
          <p:cNvSpPr/>
          <p:nvPr/>
        </p:nvSpPr>
        <p:spPr>
          <a:xfrm>
            <a:off x="4440762" y="1036278"/>
            <a:ext cx="247650" cy="25033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6F66449-10FC-5741-82DE-75812BA2AB3B}"/>
              </a:ext>
            </a:extLst>
          </p:cNvPr>
          <p:cNvSpPr/>
          <p:nvPr/>
        </p:nvSpPr>
        <p:spPr>
          <a:xfrm>
            <a:off x="4753395" y="1036278"/>
            <a:ext cx="247650" cy="25033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662C25-6278-2940-A67B-1F439297273E}"/>
              </a:ext>
            </a:extLst>
          </p:cNvPr>
          <p:cNvSpPr/>
          <p:nvPr/>
        </p:nvSpPr>
        <p:spPr>
          <a:xfrm>
            <a:off x="3511490" y="1169171"/>
            <a:ext cx="247650" cy="25033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41818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749908-881D-1E4E-B2BD-13A61116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</a:p>
        </p:txBody>
      </p:sp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4743E6B8-387F-AC48-8A08-FAB772C2AFC2}"/>
              </a:ext>
            </a:extLst>
          </p:cNvPr>
          <p:cNvSpPr txBox="1">
            <a:spLocks/>
          </p:cNvSpPr>
          <p:nvPr/>
        </p:nvSpPr>
        <p:spPr>
          <a:xfrm>
            <a:off x="2262720" y="130819"/>
            <a:ext cx="1819893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n-GB" sz="3600" b="1" dirty="0">
                <a:solidFill>
                  <a:srgbClr val="00B050"/>
                </a:solidFill>
              </a:rPr>
              <a:t> Model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C8013B93-00DE-F74E-869D-952EFCB93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59" y="315050"/>
            <a:ext cx="1985111" cy="502894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12B18CA-5808-5B4D-9E7C-1909634FB3D3}"/>
              </a:ext>
            </a:extLst>
          </p:cNvPr>
          <p:cNvGrpSpPr/>
          <p:nvPr/>
        </p:nvGrpSpPr>
        <p:grpSpPr>
          <a:xfrm>
            <a:off x="137196" y="861636"/>
            <a:ext cx="4889584" cy="723550"/>
            <a:chOff x="1052623" y="1050465"/>
            <a:chExt cx="4889584" cy="723550"/>
          </a:xfrm>
        </p:grpSpPr>
        <p:sp>
          <p:nvSpPr>
            <p:cNvPr id="42" name="Google Shape;98;p19">
              <a:extLst>
                <a:ext uri="{FF2B5EF4-FFF2-40B4-BE49-F238E27FC236}">
                  <a16:creationId xmlns:a16="http://schemas.microsoft.com/office/drawing/2014/main" id="{E76A7EAE-C480-0740-8E37-B36E27D0E147}"/>
                </a:ext>
              </a:extLst>
            </p:cNvPr>
            <p:cNvSpPr txBox="1"/>
            <p:nvPr/>
          </p:nvSpPr>
          <p:spPr>
            <a:xfrm>
              <a:off x="1052623" y="1193639"/>
              <a:ext cx="3136605" cy="50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/>
                <a:t>Forgetting Curve Model:</a:t>
              </a:r>
            </a:p>
            <a:p>
              <a:pPr algn="ctr"/>
              <a:r>
                <a:rPr lang="en-GB" sz="1200" dirty="0"/>
                <a:t>(Ebbinghaus, 1885) </a:t>
              </a:r>
              <a:endParaRPr lang="en-GB" sz="1800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dirty="0"/>
            </a:p>
          </p:txBody>
        </p:sp>
        <p:pic>
          <p:nvPicPr>
            <p:cNvPr id="43" name="Google Shape;99;p19">
              <a:extLst>
                <a:ext uri="{FF2B5EF4-FFF2-40B4-BE49-F238E27FC236}">
                  <a16:creationId xmlns:a16="http://schemas.microsoft.com/office/drawing/2014/main" id="{65B461B8-2A34-C746-9E76-A57DB2466DFC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82613" y="1050465"/>
              <a:ext cx="1859594" cy="723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E9FC965-8108-A243-895B-15A48D6755C1}"/>
              </a:ext>
            </a:extLst>
          </p:cNvPr>
          <p:cNvSpPr txBox="1"/>
          <p:nvPr/>
        </p:nvSpPr>
        <p:spPr>
          <a:xfrm>
            <a:off x="3907492" y="730431"/>
            <a:ext cx="912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B050"/>
                </a:solidFill>
              </a:rPr>
              <a:t>lag time 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6A9BAC1-6A8C-9745-A8DE-C1BBC6D40466}"/>
              </a:ext>
            </a:extLst>
          </p:cNvPr>
          <p:cNvSpPr txBox="1"/>
          <p:nvPr/>
        </p:nvSpPr>
        <p:spPr>
          <a:xfrm>
            <a:off x="4551644" y="1282012"/>
            <a:ext cx="912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B050"/>
                </a:solidFill>
              </a:rPr>
              <a:t>Half-life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31781E-E310-A44D-87F4-B6158E3E9082}"/>
              </a:ext>
            </a:extLst>
          </p:cNvPr>
          <p:cNvSpPr txBox="1"/>
          <p:nvPr/>
        </p:nvSpPr>
        <p:spPr>
          <a:xfrm>
            <a:off x="2998085" y="1409362"/>
            <a:ext cx="912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B050"/>
                </a:solidFill>
              </a:rPr>
              <a:t>p-recall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79AB54C-015E-724F-AD7C-43ABEC18312B}"/>
              </a:ext>
            </a:extLst>
          </p:cNvPr>
          <p:cNvSpPr/>
          <p:nvPr/>
        </p:nvSpPr>
        <p:spPr>
          <a:xfrm>
            <a:off x="4440762" y="1036278"/>
            <a:ext cx="247650" cy="25033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993DD93-087B-8E4C-8A81-073EF6077F3F}"/>
              </a:ext>
            </a:extLst>
          </p:cNvPr>
          <p:cNvSpPr/>
          <p:nvPr/>
        </p:nvSpPr>
        <p:spPr>
          <a:xfrm>
            <a:off x="4753395" y="1036278"/>
            <a:ext cx="247650" cy="25033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39AA060-139C-1643-AFE7-E62E60C942BC}"/>
              </a:ext>
            </a:extLst>
          </p:cNvPr>
          <p:cNvSpPr/>
          <p:nvPr/>
        </p:nvSpPr>
        <p:spPr>
          <a:xfrm>
            <a:off x="3511490" y="1169171"/>
            <a:ext cx="247650" cy="25033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2" name="Google Shape;98;p19">
            <a:extLst>
              <a:ext uri="{FF2B5EF4-FFF2-40B4-BE49-F238E27FC236}">
                <a16:creationId xmlns:a16="http://schemas.microsoft.com/office/drawing/2014/main" id="{F4D4E582-6F8E-0147-B287-886D8C8791B9}"/>
              </a:ext>
            </a:extLst>
          </p:cNvPr>
          <p:cNvSpPr txBox="1"/>
          <p:nvPr/>
        </p:nvSpPr>
        <p:spPr>
          <a:xfrm>
            <a:off x="137196" y="1812303"/>
            <a:ext cx="3561907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Half-Life Regression Model:</a:t>
            </a:r>
            <a:endParaRPr lang="en-GB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4084B53-78EA-3441-8E37-1EEE4F264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427" y="2446778"/>
            <a:ext cx="1224960" cy="42211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E82B6839-A36E-D740-99FC-2A2B5C5821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0779" y="2382390"/>
            <a:ext cx="1716041" cy="422107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7DEE910-8DB5-BF4E-A633-0F1C7279FF06}"/>
              </a:ext>
            </a:extLst>
          </p:cNvPr>
          <p:cNvCxnSpPr/>
          <p:nvPr/>
        </p:nvCxnSpPr>
        <p:spPr>
          <a:xfrm>
            <a:off x="1920288" y="2581986"/>
            <a:ext cx="40403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C02D5800-CB56-C44B-8B57-39F39D383532}"/>
              </a:ext>
            </a:extLst>
          </p:cNvPr>
          <p:cNvSpPr/>
          <p:nvPr/>
        </p:nvSpPr>
        <p:spPr>
          <a:xfrm>
            <a:off x="1129751" y="2446778"/>
            <a:ext cx="212786" cy="23322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C3034D3-8322-4F46-89E5-B7E4E5576D40}"/>
              </a:ext>
            </a:extLst>
          </p:cNvPr>
          <p:cNvSpPr/>
          <p:nvPr/>
        </p:nvSpPr>
        <p:spPr>
          <a:xfrm>
            <a:off x="1377601" y="2454192"/>
            <a:ext cx="212786" cy="23322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476830-6DE6-AB44-BC44-97A9EDCB3FA0}"/>
              </a:ext>
            </a:extLst>
          </p:cNvPr>
          <p:cNvSpPr txBox="1"/>
          <p:nvPr/>
        </p:nvSpPr>
        <p:spPr>
          <a:xfrm>
            <a:off x="566412" y="2147651"/>
            <a:ext cx="1153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B050"/>
                </a:solidFill>
              </a:rPr>
              <a:t>parameters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5BA920-E8F9-B846-8864-D71A0C0222EA}"/>
              </a:ext>
            </a:extLst>
          </p:cNvPr>
          <p:cNvSpPr txBox="1"/>
          <p:nvPr/>
        </p:nvSpPr>
        <p:spPr>
          <a:xfrm>
            <a:off x="1215357" y="2721470"/>
            <a:ext cx="1519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B050"/>
                </a:solidFill>
              </a:rPr>
              <a:t>feature variables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D3A3A01-B746-2041-B704-D9AADEAC3171}"/>
              </a:ext>
            </a:extLst>
          </p:cNvPr>
          <p:cNvSpPr txBox="1"/>
          <p:nvPr/>
        </p:nvSpPr>
        <p:spPr>
          <a:xfrm>
            <a:off x="667132" y="3469748"/>
            <a:ext cx="7547259" cy="76944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IT" sz="2400" b="1" dirty="0">
                <a:solidFill>
                  <a:srgbClr val="00B050"/>
                </a:solidFill>
              </a:rPr>
              <a:t>GOALS: </a:t>
            </a:r>
          </a:p>
          <a:p>
            <a:r>
              <a:rPr lang="en-IT" sz="2000" dirty="0"/>
              <a:t>develop the best model in order to improve the users’ experience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C1C6EE52-E692-5B46-8728-26664CDD7CF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522"/>
          <a:stretch/>
        </p:blipFill>
        <p:spPr>
          <a:xfrm>
            <a:off x="5441784" y="436665"/>
            <a:ext cx="1859594" cy="146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07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8B06B5-92BE-7E41-9B50-474B0D0960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D751F5E5-79D8-8A48-908E-630F0431EB27}"/>
              </a:ext>
            </a:extLst>
          </p:cNvPr>
          <p:cNvSpPr txBox="1">
            <a:spLocks/>
          </p:cNvSpPr>
          <p:nvPr/>
        </p:nvSpPr>
        <p:spPr>
          <a:xfrm>
            <a:off x="311700" y="2181923"/>
            <a:ext cx="8520600" cy="7796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4000" b="1" dirty="0">
                <a:solidFill>
                  <a:srgbClr val="00B050"/>
                </a:solidFill>
              </a:rPr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634688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636527" y="319557"/>
            <a:ext cx="2276794" cy="7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00B050"/>
                </a:solidFill>
              </a:rPr>
              <a:t>Our Data</a:t>
            </a:r>
            <a:endParaRPr sz="3600" b="1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86FF20-91DE-C941-92ED-88E48A2942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</a:p>
        </p:txBody>
      </p:sp>
      <p:pic>
        <p:nvPicPr>
          <p:cNvPr id="6" name="Google Shape;71;p15">
            <a:extLst>
              <a:ext uri="{FF2B5EF4-FFF2-40B4-BE49-F238E27FC236}">
                <a16:creationId xmlns:a16="http://schemas.microsoft.com/office/drawing/2014/main" id="{684CC299-7A4B-9646-BED9-975CB92EAB8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0498724">
            <a:off x="2736485" y="788246"/>
            <a:ext cx="1546451" cy="122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342" y="1617930"/>
            <a:ext cx="4124174" cy="24212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</p:pic>
      <p:sp>
        <p:nvSpPr>
          <p:cNvPr id="86" name="Google Shape;86;p17"/>
          <p:cNvSpPr txBox="1"/>
          <p:nvPr/>
        </p:nvSpPr>
        <p:spPr>
          <a:xfrm>
            <a:off x="4554617" y="420989"/>
            <a:ext cx="4071600" cy="4137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100" b="1" dirty="0" err="1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p_recall</a:t>
            </a:r>
            <a:r>
              <a:rPr lang="en" sz="1100" b="1" dirty="0">
                <a:solidFill>
                  <a:srgbClr val="24292E"/>
                </a:solidFill>
              </a:rPr>
              <a:t> </a:t>
            </a:r>
            <a:r>
              <a:rPr lang="en" sz="1100" dirty="0">
                <a:solidFill>
                  <a:srgbClr val="24292E"/>
                </a:solidFill>
              </a:rPr>
              <a:t>- proportion of exercises from this lesson/practice where the word/lexeme was correctly recalled</a:t>
            </a:r>
            <a:endParaRPr sz="1100" dirty="0">
              <a:solidFill>
                <a:srgbClr val="24292E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100" b="1" dirty="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timestamp</a:t>
            </a:r>
            <a:r>
              <a:rPr lang="en" sz="1100" dirty="0">
                <a:solidFill>
                  <a:srgbClr val="24292E"/>
                </a:solidFill>
              </a:rPr>
              <a:t> - UNIX timestamp of the current lesson/practice</a:t>
            </a:r>
            <a:endParaRPr sz="1100" dirty="0">
              <a:solidFill>
                <a:srgbClr val="24292E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100" b="1" dirty="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delta</a:t>
            </a:r>
            <a:r>
              <a:rPr lang="en" sz="1100" dirty="0">
                <a:solidFill>
                  <a:srgbClr val="24292E"/>
                </a:solidFill>
              </a:rPr>
              <a:t> - time (in seconds) since the last lesson/practice that included this word/lexeme</a:t>
            </a:r>
            <a:endParaRPr sz="1100" dirty="0">
              <a:solidFill>
                <a:srgbClr val="24292E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100" b="1" dirty="0" err="1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user_id</a:t>
            </a:r>
            <a:r>
              <a:rPr lang="en" sz="1100" b="1" dirty="0">
                <a:solidFill>
                  <a:srgbClr val="24292E"/>
                </a:solidFill>
              </a:rPr>
              <a:t> </a:t>
            </a:r>
            <a:r>
              <a:rPr lang="en" sz="1100" dirty="0">
                <a:solidFill>
                  <a:srgbClr val="24292E"/>
                </a:solidFill>
              </a:rPr>
              <a:t>- student user ID who did the lesson/practice (anonymized)</a:t>
            </a:r>
            <a:endParaRPr sz="1100" dirty="0">
              <a:solidFill>
                <a:srgbClr val="24292E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100" b="1" dirty="0" err="1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learning_language</a:t>
            </a:r>
            <a:r>
              <a:rPr lang="en" sz="1100" b="1" dirty="0">
                <a:solidFill>
                  <a:srgbClr val="24292E"/>
                </a:solidFill>
              </a:rPr>
              <a:t> </a:t>
            </a:r>
            <a:r>
              <a:rPr lang="en" sz="1100" dirty="0">
                <a:solidFill>
                  <a:srgbClr val="24292E"/>
                </a:solidFill>
              </a:rPr>
              <a:t>- language being learned</a:t>
            </a:r>
            <a:endParaRPr sz="1100" dirty="0">
              <a:solidFill>
                <a:srgbClr val="24292E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100" b="1" dirty="0" err="1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ui_language</a:t>
            </a:r>
            <a:r>
              <a:rPr lang="en" sz="1100" b="1" dirty="0">
                <a:solidFill>
                  <a:srgbClr val="24292E"/>
                </a:solidFill>
              </a:rPr>
              <a:t> </a:t>
            </a:r>
            <a:r>
              <a:rPr lang="en" sz="1100" dirty="0">
                <a:solidFill>
                  <a:srgbClr val="24292E"/>
                </a:solidFill>
              </a:rPr>
              <a:t>- user interface language (presumably native to the student)</a:t>
            </a:r>
            <a:endParaRPr sz="1100" dirty="0">
              <a:solidFill>
                <a:srgbClr val="24292E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100" b="1" dirty="0" err="1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lexeme_id</a:t>
            </a:r>
            <a:r>
              <a:rPr lang="en" sz="1100" b="1" dirty="0">
                <a:solidFill>
                  <a:srgbClr val="24292E"/>
                </a:solidFill>
              </a:rPr>
              <a:t> </a:t>
            </a:r>
            <a:r>
              <a:rPr lang="en" sz="1100" dirty="0">
                <a:solidFill>
                  <a:srgbClr val="24292E"/>
                </a:solidFill>
              </a:rPr>
              <a:t>- system ID for the lexeme tag (i.e., word)</a:t>
            </a:r>
            <a:endParaRPr sz="1100" dirty="0">
              <a:solidFill>
                <a:srgbClr val="24292E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100" b="1" dirty="0" err="1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lexeme_string</a:t>
            </a:r>
            <a:r>
              <a:rPr lang="en" sz="1100" b="1" dirty="0">
                <a:solidFill>
                  <a:srgbClr val="24292E"/>
                </a:solidFill>
              </a:rPr>
              <a:t> </a:t>
            </a:r>
            <a:r>
              <a:rPr lang="en" sz="1100" dirty="0">
                <a:solidFill>
                  <a:srgbClr val="24292E"/>
                </a:solidFill>
              </a:rPr>
              <a:t>- lexeme tag (see below)</a:t>
            </a:r>
            <a:endParaRPr sz="1100" dirty="0">
              <a:solidFill>
                <a:srgbClr val="24292E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100" b="1" dirty="0" err="1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history_seen</a:t>
            </a:r>
            <a:r>
              <a:rPr lang="en" sz="1100" b="1" dirty="0">
                <a:solidFill>
                  <a:srgbClr val="24292E"/>
                </a:solidFill>
              </a:rPr>
              <a:t> </a:t>
            </a:r>
            <a:r>
              <a:rPr lang="en" sz="1100" dirty="0">
                <a:solidFill>
                  <a:srgbClr val="24292E"/>
                </a:solidFill>
              </a:rPr>
              <a:t>- total times user has seen the word/lexeme prior to this lesson/practice</a:t>
            </a:r>
            <a:endParaRPr sz="1100" dirty="0">
              <a:solidFill>
                <a:srgbClr val="24292E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100" b="1" dirty="0" err="1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history_correct</a:t>
            </a:r>
            <a:r>
              <a:rPr lang="en" sz="1100" b="1" dirty="0">
                <a:solidFill>
                  <a:srgbClr val="24292E"/>
                </a:solidFill>
              </a:rPr>
              <a:t> </a:t>
            </a:r>
            <a:r>
              <a:rPr lang="en" sz="1100" dirty="0">
                <a:solidFill>
                  <a:srgbClr val="24292E"/>
                </a:solidFill>
              </a:rPr>
              <a:t>- total times user has been correct for the word/lexeme prior to this lesson/practice</a:t>
            </a:r>
            <a:endParaRPr sz="1100" dirty="0">
              <a:solidFill>
                <a:srgbClr val="24292E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100" b="1" dirty="0" err="1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session_seen</a:t>
            </a:r>
            <a:r>
              <a:rPr lang="en" sz="1100" b="1" dirty="0">
                <a:solidFill>
                  <a:srgbClr val="24292E"/>
                </a:solidFill>
              </a:rPr>
              <a:t> </a:t>
            </a:r>
            <a:r>
              <a:rPr lang="en" sz="1100" dirty="0">
                <a:solidFill>
                  <a:srgbClr val="24292E"/>
                </a:solidFill>
              </a:rPr>
              <a:t>- times the user saw the word/lexeme during this lesson/practice</a:t>
            </a:r>
            <a:endParaRPr sz="1100" dirty="0">
              <a:solidFill>
                <a:srgbClr val="24292E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100" b="1" dirty="0" err="1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session_correct</a:t>
            </a:r>
            <a:r>
              <a:rPr lang="en" sz="1100" b="1" dirty="0">
                <a:solidFill>
                  <a:srgbClr val="24292E"/>
                </a:solidFill>
              </a:rPr>
              <a:t> </a:t>
            </a:r>
            <a:r>
              <a:rPr lang="en" sz="1100" dirty="0">
                <a:solidFill>
                  <a:srgbClr val="24292E"/>
                </a:solidFill>
              </a:rPr>
              <a:t>- times the user got the word/lexeme correct during this lesson/practice</a:t>
            </a:r>
            <a:endParaRPr sz="1100" dirty="0">
              <a:solidFill>
                <a:srgbClr val="24292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762FFB-3A40-4D47-AC42-38270A8713DF}"/>
              </a:ext>
            </a:extLst>
          </p:cNvPr>
          <p:cNvSpPr/>
          <p:nvPr/>
        </p:nvSpPr>
        <p:spPr>
          <a:xfrm>
            <a:off x="5073800" y="688674"/>
            <a:ext cx="707571" cy="1850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F3596B-B5C5-0244-9EE1-D0DE2591CE47}"/>
              </a:ext>
            </a:extLst>
          </p:cNvPr>
          <p:cNvSpPr/>
          <p:nvPr/>
        </p:nvSpPr>
        <p:spPr>
          <a:xfrm>
            <a:off x="5041899" y="3396888"/>
            <a:ext cx="1103719" cy="1850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D0C8D9-7707-8045-9DFE-5089FC875DF8}"/>
              </a:ext>
            </a:extLst>
          </p:cNvPr>
          <p:cNvSpPr/>
          <p:nvPr/>
        </p:nvSpPr>
        <p:spPr>
          <a:xfrm>
            <a:off x="5041900" y="1634821"/>
            <a:ext cx="511629" cy="1850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E37F-67E0-2044-9E5F-9518A043B751}"/>
              </a:ext>
            </a:extLst>
          </p:cNvPr>
          <p:cNvSpPr/>
          <p:nvPr/>
        </p:nvSpPr>
        <p:spPr>
          <a:xfrm>
            <a:off x="5041900" y="3757897"/>
            <a:ext cx="1348267" cy="1850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7D26C8-5372-D340-BC5E-9FA3CD8D64B8}"/>
              </a:ext>
            </a:extLst>
          </p:cNvPr>
          <p:cNvSpPr/>
          <p:nvPr/>
        </p:nvSpPr>
        <p:spPr>
          <a:xfrm>
            <a:off x="5041900" y="2043069"/>
            <a:ext cx="707572" cy="1850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E47261-5BEC-3E40-B5A2-F07A1BA647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3CC84-EFFF-4140-81C5-588C69042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662" y="1236105"/>
            <a:ext cx="4134677" cy="3437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394DB2-E8DC-4848-8573-5E929EB29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250" y="835995"/>
            <a:ext cx="1643081" cy="1365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6B72E5-A454-694B-AAAF-0E5CE8354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70" y="835995"/>
            <a:ext cx="1643081" cy="13659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46A058-0D3C-9345-A5A8-5EB10C30C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6063" y="0"/>
            <a:ext cx="1643081" cy="136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760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E7E4D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794</Words>
  <Application>Microsoft Macintosh PowerPoint</Application>
  <PresentationFormat>On-screen Show (16:9)</PresentationFormat>
  <Paragraphs>139</Paragraphs>
  <Slides>29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Courier New</vt:lpstr>
      <vt:lpstr>Lato</vt:lpstr>
      <vt:lpstr>Lato Black</vt:lpstr>
      <vt:lpstr>Lato Light</vt:lpstr>
      <vt:lpstr>Silvia template</vt:lpstr>
      <vt:lpstr>Nonparametric modelling for spaced repetition scheduling</vt:lpstr>
      <vt:lpstr>Spaced Repetition</vt:lpstr>
      <vt:lpstr> and Half-Life Regression</vt:lpstr>
      <vt:lpstr>PowerPoint Presentation</vt:lpstr>
      <vt:lpstr>PowerPoint Presentation</vt:lpstr>
      <vt:lpstr>PowerPoint Presentation</vt:lpstr>
      <vt:lpstr>PowerPoint Presentation</vt:lpstr>
      <vt:lpstr>Our Data</vt:lpstr>
      <vt:lpstr>PowerPoint Presentation</vt:lpstr>
      <vt:lpstr>PowerPoint Presentation</vt:lpstr>
      <vt:lpstr>Our Data</vt:lpstr>
      <vt:lpstr>PLOTS</vt:lpstr>
      <vt:lpstr>PowerPoint Presentation</vt:lpstr>
      <vt:lpstr>Goals</vt:lpstr>
      <vt:lpstr>PowerPoint Presentation</vt:lpstr>
      <vt:lpstr>Model 1 (Duolingo-like)</vt:lpstr>
      <vt:lpstr>Model 1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 a robust statistical non parametric tool to verify our thesis</vt:lpstr>
      <vt:lpstr>Non parametric tests ecc…</vt:lpstr>
      <vt:lpstr>Non parametric tests ecc…</vt:lpstr>
      <vt:lpstr>PowerPoint Presentation</vt:lpstr>
      <vt:lpstr>Conclusions ecc…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Nonparametric modelling for spaced repetition scheduling</dc:title>
  <cp:lastModifiedBy>Francesco Giammaria</cp:lastModifiedBy>
  <cp:revision>83</cp:revision>
  <dcterms:modified xsi:type="dcterms:W3CDTF">2021-02-02T12:11:10Z</dcterms:modified>
</cp:coreProperties>
</file>