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1"/>
    <p:sldMasterId id="2147483854" r:id="rId2"/>
    <p:sldMasterId id="2147483913" r:id="rId3"/>
  </p:sldMasterIdLst>
  <p:notesMasterIdLst>
    <p:notesMasterId r:id="rId26"/>
  </p:notesMasterIdLst>
  <p:sldIdLst>
    <p:sldId id="286" r:id="rId4"/>
    <p:sldId id="301" r:id="rId5"/>
    <p:sldId id="302" r:id="rId6"/>
    <p:sldId id="274" r:id="rId7"/>
    <p:sldId id="275" r:id="rId8"/>
    <p:sldId id="276" r:id="rId9"/>
    <p:sldId id="293" r:id="rId10"/>
    <p:sldId id="281" r:id="rId11"/>
    <p:sldId id="294" r:id="rId12"/>
    <p:sldId id="298" r:id="rId13"/>
    <p:sldId id="278" r:id="rId14"/>
    <p:sldId id="295" r:id="rId15"/>
    <p:sldId id="280" r:id="rId16"/>
    <p:sldId id="299" r:id="rId17"/>
    <p:sldId id="290" r:id="rId18"/>
    <p:sldId id="279" r:id="rId19"/>
    <p:sldId id="300" r:id="rId20"/>
    <p:sldId id="283" r:id="rId21"/>
    <p:sldId id="296" r:id="rId22"/>
    <p:sldId id="263" r:id="rId23"/>
    <p:sldId id="262" r:id="rId24"/>
    <p:sldId id="264"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75670" autoAdjust="0"/>
  </p:normalViewPr>
  <p:slideViewPr>
    <p:cSldViewPr snapToGrid="0">
      <p:cViewPr varScale="1">
        <p:scale>
          <a:sx n="52" d="100"/>
          <a:sy n="52" d="100"/>
        </p:scale>
        <p:origin x="13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9D252-E981-4C4C-8DA7-2F18CDAB3E34}" type="datetimeFigureOut">
              <a:rPr lang="it-IT" smtClean="0"/>
              <a:t>13/06/2024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2F426-3A85-4154-A9E0-780164C26E26}" type="slidenum">
              <a:rPr lang="it-IT" smtClean="0"/>
              <a:t>‹N›</a:t>
            </a:fld>
            <a:endParaRPr lang="it-IT"/>
          </a:p>
        </p:txBody>
      </p:sp>
    </p:spTree>
    <p:extLst>
      <p:ext uri="{BB962C8B-B14F-4D97-AF65-F5344CB8AC3E}">
        <p14:creationId xmlns:p14="http://schemas.microsoft.com/office/powerpoint/2010/main" val="217970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1</a:t>
            </a:fld>
            <a:endParaRPr lang="it-IT"/>
          </a:p>
        </p:txBody>
      </p:sp>
    </p:spTree>
    <p:extLst>
      <p:ext uri="{BB962C8B-B14F-4D97-AF65-F5344CB8AC3E}">
        <p14:creationId xmlns:p14="http://schemas.microsoft.com/office/powerpoint/2010/main" val="192421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secondo esperimento riguarda lo studio di una rete di propagazione gerarchica delle notizie. Il dataset di riferimento usato è FakeNewsNet, in cui ci sono dati relativi a notizie vere e false estratti dai siti di fact-checking PolitiFact e GossipCop. Per aderire alle stringenti politiche sulla privacy di X, il contenuto dei tweet in cui viene pubblicata una notizia non vengono condivisi e i dati relativi agli utenti che vi interagiscono retwittando o rispondendo, sono resi anonimi. </a:t>
            </a:r>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10</a:t>
            </a:fld>
            <a:endParaRPr lang="it-IT"/>
          </a:p>
        </p:txBody>
      </p:sp>
    </p:spTree>
    <p:extLst>
      <p:ext uri="{BB962C8B-B14F-4D97-AF65-F5344CB8AC3E}">
        <p14:creationId xmlns:p14="http://schemas.microsoft.com/office/powerpoint/2010/main" val="72305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dati sono in formato graph JSON, per cui utilizzando la libreria </a:t>
            </a:r>
            <a:r>
              <a:rPr lang="it-IT" dirty="0" err="1"/>
              <a:t>NetworkX</a:t>
            </a:r>
            <a:r>
              <a:rPr lang="it-IT" dirty="0"/>
              <a:t> in Python è stato possibile gestire la rete di propagazione associata ad ognuna delle notizie (struttura ad albero – grafi diretti aciclici).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Macro livello</a:t>
            </a:r>
            <a:r>
              <a:rPr lang="it-IT" dirty="0"/>
              <a:t>: rappresenta il percorso di diffusione dalle notizie ai post sui social media che la condividono e i re-post degli stessi.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Micro livello</a:t>
            </a:r>
            <a:r>
              <a:rPr lang="it-IT" dirty="0"/>
              <a:t>: include le conversazioni tra gli utenti in termini di risposte ai post o ad altri commenti.</a:t>
            </a:r>
            <a:endParaRPr lang="it-IT" sz="1200" b="1" dirty="0"/>
          </a:p>
          <a:p>
            <a:endParaRPr lang="it-IT" dirty="0"/>
          </a:p>
          <a:p>
            <a:endParaRPr lang="it-IT" dirty="0"/>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11</a:t>
            </a:fld>
            <a:endParaRPr lang="it-IT"/>
          </a:p>
        </p:txBody>
      </p:sp>
    </p:spTree>
    <p:extLst>
      <p:ext uri="{BB962C8B-B14F-4D97-AF65-F5344CB8AC3E}">
        <p14:creationId xmlns:p14="http://schemas.microsoft.com/office/powerpoint/2010/main" val="416964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ogni notizia sono state estratte delle caratteristiche della rete di propagazione dal punto di vista strutturale, temporale e linguistico (31 precisamente).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t-IT" b="1" dirty="0"/>
              <a:t>Caratteristiche rete macro-livello:</a:t>
            </a:r>
            <a:r>
              <a:rPr lang="it-IT"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Strutturali: profondità dell’albero, numero di nodi (tweet e re-tweet), grado di uscita massimo, numero di utenti bot che retwittano, frazione di utenti bot che retwittano.</a:t>
            </a:r>
          </a:p>
          <a:p>
            <a:pPr marL="171450" indent="-171450">
              <a:buFont typeface="Arial" panose="020B0604020202020204" pitchFamily="34" charset="0"/>
              <a:buChar char="•"/>
            </a:pPr>
            <a:r>
              <a:rPr lang="it-IT" dirty="0"/>
              <a:t>Temporali: differenza di tempo tra il primo tweet e gli ultimi retweet.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200" dirty="0"/>
              <a:t>Features linguistiche: non sono significative, perché le stesse informazioni testuali relative a una notizia sono condivise da più tweets.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b="1" dirty="0"/>
              <a:t>Caratteristiche rete micro-livello: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Temporali: differenza di tempo il tweet che condivide la notizia e il primo nodo di risposta.</a:t>
            </a:r>
          </a:p>
          <a:p>
            <a:pPr marL="171450" indent="-171450">
              <a:buFont typeface="Arial" panose="020B0604020202020204" pitchFamily="34" charset="0"/>
              <a:buChar char="•"/>
            </a:pPr>
            <a:r>
              <a:rPr lang="it-IT" sz="1200" dirty="0"/>
              <a:t>Features linguistiche: sono informazioni estratte direttamente dal contenuto delle risposte degli utenti. Riguardano principalmente il sentiment delle notizie, dunque il rapporto tra risposte con sentiment positivo e quelle con sentiment negativo, il valore di sentiment medio, ecc.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it-IT" sz="1200" b="1" dirty="0"/>
          </a:p>
          <a:p>
            <a:pPr marL="171450" indent="-171450">
              <a:buFont typeface="Arial" panose="020B0604020202020204" pitchFamily="34" charset="0"/>
              <a:buChar char="•"/>
            </a:pPr>
            <a:endParaRPr lang="it-IT" dirty="0"/>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12</a:t>
            </a:fld>
            <a:endParaRPr lang="it-IT"/>
          </a:p>
        </p:txBody>
      </p:sp>
    </p:spTree>
    <p:extLst>
      <p:ext uri="{BB962C8B-B14F-4D97-AF65-F5344CB8AC3E}">
        <p14:creationId xmlns:p14="http://schemas.microsoft.com/office/powerpoint/2010/main" val="292257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di questo esperimento è stato quello di determinare caratteristiche della rete valide ai fini della detection delle fake news. Per fare ciò, il ML ha fornito un supporto tramite algoritmi di classificazione realizzati tramite la libreria </a:t>
            </a:r>
            <a:r>
              <a:rPr lang="it-IT" dirty="0" err="1"/>
              <a:t>scikit-learn</a:t>
            </a:r>
            <a:r>
              <a:rPr lang="it-IT" dirty="0"/>
              <a:t> in Python. In particolare, si tratta di classificatori basati sugli alberi, come Decision Tree e Random </a:t>
            </a:r>
            <a:r>
              <a:rPr lang="it-IT" dirty="0" err="1"/>
              <a:t>Forest</a:t>
            </a:r>
            <a:r>
              <a:rPr lang="it-IT" dirty="0"/>
              <a:t>, altri come </a:t>
            </a:r>
            <a:r>
              <a:rPr lang="it-IT" dirty="0" err="1"/>
              <a:t>Logistic</a:t>
            </a:r>
            <a:r>
              <a:rPr lang="it-IT" dirty="0"/>
              <a:t> </a:t>
            </a:r>
            <a:r>
              <a:rPr lang="it-IT" dirty="0" err="1"/>
              <a:t>Regression</a:t>
            </a:r>
            <a:r>
              <a:rPr lang="it-IT" dirty="0"/>
              <a:t>, </a:t>
            </a:r>
            <a:r>
              <a:rPr lang="it-IT" dirty="0" err="1"/>
              <a:t>Gaussian</a:t>
            </a:r>
            <a:r>
              <a:rPr lang="it-IT" dirty="0"/>
              <a:t> </a:t>
            </a:r>
            <a:r>
              <a:rPr lang="it-IT" dirty="0" err="1"/>
              <a:t>Naive</a:t>
            </a:r>
            <a:r>
              <a:rPr lang="it-IT" dirty="0"/>
              <a:t> </a:t>
            </a:r>
            <a:r>
              <a:rPr lang="it-IT" dirty="0" err="1"/>
              <a:t>Bayes</a:t>
            </a:r>
            <a:r>
              <a:rPr lang="it-IT" dirty="0"/>
              <a:t> e Support Vector Machine. </a:t>
            </a:r>
          </a:p>
        </p:txBody>
      </p:sp>
      <p:sp>
        <p:nvSpPr>
          <p:cNvPr id="4" name="Segnaposto numero diapositiva 3"/>
          <p:cNvSpPr>
            <a:spLocks noGrp="1"/>
          </p:cNvSpPr>
          <p:nvPr>
            <p:ph type="sldNum" sz="quarter" idx="5"/>
          </p:nvPr>
        </p:nvSpPr>
        <p:spPr/>
        <p:txBody>
          <a:bodyPr/>
          <a:lstStyle/>
          <a:p>
            <a:fld id="{3D02F426-3A85-4154-A9E0-780164C26E26}" type="slidenum">
              <a:rPr lang="it-IT" smtClean="0"/>
              <a:t>13</a:t>
            </a:fld>
            <a:endParaRPr lang="it-IT"/>
          </a:p>
        </p:txBody>
      </p:sp>
    </p:spTree>
    <p:extLst>
      <p:ext uri="{BB962C8B-B14F-4D97-AF65-F5344CB8AC3E}">
        <p14:creationId xmlns:p14="http://schemas.microsoft.com/office/powerpoint/2010/main" val="315845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Arial" panose="020B0604020202020204" pitchFamily="34" charset="0"/>
              <a:buNone/>
            </a:pPr>
            <a:r>
              <a:rPr lang="it-IT" dirty="0"/>
              <a:t>Metriche per la valutazione: </a:t>
            </a:r>
            <a:r>
              <a:rPr lang="it-IT" dirty="0" err="1"/>
              <a:t>accuracy</a:t>
            </a:r>
            <a:r>
              <a:rPr lang="it-IT" dirty="0"/>
              <a:t>, precision, recall, F1-score</a:t>
            </a:r>
          </a:p>
          <a:p>
            <a:pPr marL="171450" indent="-171450">
              <a:buFont typeface="Arial" panose="020B0604020202020204" pitchFamily="34" charset="0"/>
              <a:buChar char="•"/>
            </a:pPr>
            <a:r>
              <a:rPr lang="it-IT" dirty="0" err="1"/>
              <a:t>Accuracy</a:t>
            </a:r>
            <a:r>
              <a:rPr lang="it-IT" dirty="0"/>
              <a:t>: percentuale di predizioni corrette rispetto al totale.</a:t>
            </a:r>
          </a:p>
          <a:p>
            <a:pPr marL="171450" indent="-171450">
              <a:buFont typeface="Arial" panose="020B0604020202020204" pitchFamily="34" charset="0"/>
              <a:buChar char="•"/>
            </a:pPr>
            <a:r>
              <a:rPr lang="it-IT" dirty="0"/>
              <a:t>Precision: proporzione di predizioni positive corrette rispetto a tutte le predizioni positive.</a:t>
            </a:r>
          </a:p>
          <a:p>
            <a:pPr marL="171450" indent="-171450">
              <a:buFont typeface="Arial" panose="020B0604020202020204" pitchFamily="34" charset="0"/>
              <a:buChar char="•"/>
            </a:pPr>
            <a:r>
              <a:rPr lang="it-IT" dirty="0"/>
              <a:t>Recall: capacità del modello di identificare correttamente tutte le istanze positive.</a:t>
            </a:r>
          </a:p>
          <a:p>
            <a:pPr marL="171450" indent="-171450">
              <a:buFont typeface="Arial" panose="020B0604020202020204" pitchFamily="34" charset="0"/>
              <a:buChar char="•"/>
            </a:pPr>
            <a:r>
              <a:rPr lang="it-IT" dirty="0"/>
              <a:t>F1-score: media armonica di precision e recall.</a:t>
            </a:r>
          </a:p>
        </p:txBody>
      </p:sp>
      <p:sp>
        <p:nvSpPr>
          <p:cNvPr id="4" name="Segnaposto numero diapositiva 3"/>
          <p:cNvSpPr>
            <a:spLocks noGrp="1"/>
          </p:cNvSpPr>
          <p:nvPr>
            <p:ph type="sldNum" sz="quarter" idx="5"/>
          </p:nvPr>
        </p:nvSpPr>
        <p:spPr/>
        <p:txBody>
          <a:bodyPr/>
          <a:lstStyle/>
          <a:p>
            <a:fld id="{3D02F426-3A85-4154-A9E0-780164C26E26}" type="slidenum">
              <a:rPr lang="it-IT" smtClean="0"/>
              <a:t>14</a:t>
            </a:fld>
            <a:endParaRPr lang="it-IT"/>
          </a:p>
        </p:txBody>
      </p:sp>
    </p:spTree>
    <p:extLst>
      <p:ext uri="{BB962C8B-B14F-4D97-AF65-F5344CB8AC3E}">
        <p14:creationId xmlns:p14="http://schemas.microsoft.com/office/powerpoint/2010/main" val="1416374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Arial" panose="020B0604020202020204" pitchFamily="34" charset="0"/>
              <a:buNone/>
            </a:pPr>
            <a:r>
              <a:rPr lang="it-IT" dirty="0"/>
              <a:t>I risultati migliori in termini di metriche, soprattutto per la rete neurale, si ottengono per GossipCop, in quanto si ha a disposizione un numero maggiore di dati rispetto a PolitiFact.</a:t>
            </a:r>
          </a:p>
        </p:txBody>
      </p:sp>
      <p:sp>
        <p:nvSpPr>
          <p:cNvPr id="4" name="Segnaposto numero diapositiva 3"/>
          <p:cNvSpPr>
            <a:spLocks noGrp="1"/>
          </p:cNvSpPr>
          <p:nvPr>
            <p:ph type="sldNum" sz="quarter" idx="5"/>
          </p:nvPr>
        </p:nvSpPr>
        <p:spPr/>
        <p:txBody>
          <a:bodyPr/>
          <a:lstStyle/>
          <a:p>
            <a:fld id="{3D02F426-3A85-4154-A9E0-780164C26E26}" type="slidenum">
              <a:rPr lang="it-IT" smtClean="0"/>
              <a:t>15</a:t>
            </a:fld>
            <a:endParaRPr lang="it-IT"/>
          </a:p>
        </p:txBody>
      </p:sp>
    </p:spTree>
    <p:extLst>
      <p:ext uri="{BB962C8B-B14F-4D97-AF65-F5344CB8AC3E}">
        <p14:creationId xmlns:p14="http://schemas.microsoft.com/office/powerpoint/2010/main" val="258985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l'importanza delle features, questa analisi è stata condotta utilizzando il modulo </a:t>
            </a:r>
            <a:r>
              <a:rPr lang="it-IT" dirty="0" err="1"/>
              <a:t>Permutation</a:t>
            </a:r>
            <a:r>
              <a:rPr lang="it-IT" dirty="0"/>
              <a:t> Feature </a:t>
            </a:r>
            <a:r>
              <a:rPr lang="it-IT" dirty="0" err="1"/>
              <a:t>Importance</a:t>
            </a:r>
            <a:r>
              <a:rPr lang="it-IT" dirty="0"/>
              <a:t> di </a:t>
            </a:r>
            <a:r>
              <a:rPr lang="it-IT" dirty="0" err="1"/>
              <a:t>scikit-learn</a:t>
            </a:r>
            <a:r>
              <a:rPr lang="it-IT" dirty="0"/>
              <a:t>. Consiste sostanzialmente nell'effettuare un confronto tra le prestazioni del modello addestrato con quelle ottenute permutando casualmente i valori di una singola feature, ripetendo il processo per ogni caratteristica. Si riportano i risultati relativi al dataset PolitiFact, in quanto i per i dati di GossipCop non sono state estratte features linguistiche.</a:t>
            </a:r>
          </a:p>
          <a:p>
            <a:r>
              <a:rPr lang="it-IT" dirty="0"/>
              <a:t>Ciò che emerge dai risultati è che in generale le caratteristiche temporali hanno maggiore rilevanza rispetto a quelle strutturali e linguistiche in fase di detection. </a:t>
            </a:r>
          </a:p>
          <a:p>
            <a:r>
              <a:rPr lang="it-IT" dirty="0"/>
              <a:t>Per la FNN la caratteristica principale riguarda la durata del processo di diffusione delle notizie, che è mediamente più basso rispetto alle notizie vere. Lo stesso si può dire per la frequenza con cui si scambiano risposte gli utenti nella micro-rete. </a:t>
            </a:r>
          </a:p>
        </p:txBody>
      </p:sp>
      <p:sp>
        <p:nvSpPr>
          <p:cNvPr id="4" name="Segnaposto numero diapositiva 3"/>
          <p:cNvSpPr>
            <a:spLocks noGrp="1"/>
          </p:cNvSpPr>
          <p:nvPr>
            <p:ph type="sldNum" sz="quarter" idx="5"/>
          </p:nvPr>
        </p:nvSpPr>
        <p:spPr/>
        <p:txBody>
          <a:bodyPr/>
          <a:lstStyle/>
          <a:p>
            <a:fld id="{3D02F426-3A85-4154-A9E0-780164C26E26}" type="slidenum">
              <a:rPr lang="it-IT" smtClean="0"/>
              <a:t>16</a:t>
            </a:fld>
            <a:endParaRPr lang="it-IT"/>
          </a:p>
        </p:txBody>
      </p:sp>
    </p:spTree>
    <p:extLst>
      <p:ext uri="{BB962C8B-B14F-4D97-AF65-F5344CB8AC3E}">
        <p14:creationId xmlns:p14="http://schemas.microsoft.com/office/powerpoint/2010/main" val="163931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Infatti la caratteristica che maggiormente impatta sul rilevamento delle fake news è relativa alla frequenza media con cui gli utenti si rispondono reciprocamente nella catena di risposte. Emerge, inoltre, che la differenza temporale tra il primo e l’ultimo tweet relativi a una notizia falsa è tipicamente più breve di quella che caratterizza una notizia vera. </a:t>
            </a:r>
          </a:p>
          <a:p>
            <a:r>
              <a:rPr lang="it-IT" dirty="0"/>
              <a:t>Le caratteristiche strutturali sono quelle che in generale hanno fatto registrare il maggior numero di valori di importanza negativi, intesi come contributi che potenzialmente peggiorano le prestazioni di rilevamento e che dunque non è utile considerare. Dipendendo dall’algoritmo di classificazione considerato, prima di scartare la caratteristica, è necessario valutare la variabilità dei valori associati alla feature, che potrebbe inficiare i risultati. </a:t>
            </a:r>
          </a:p>
          <a:p>
            <a:r>
              <a:rPr lang="it-IT" dirty="0"/>
              <a:t>Per quanto riguarda quelle linguistiche, non si ottengono valori interessanti, per cui non sono troppo rappresentative e conviene sfruttare tecniche basate sul contenuto piuttosto che valutare aspetti come il sentiment associato alle notizie.</a:t>
            </a:r>
          </a:p>
        </p:txBody>
      </p:sp>
      <p:sp>
        <p:nvSpPr>
          <p:cNvPr id="4" name="Segnaposto numero diapositiva 3"/>
          <p:cNvSpPr>
            <a:spLocks noGrp="1"/>
          </p:cNvSpPr>
          <p:nvPr>
            <p:ph type="sldNum" sz="quarter" idx="5"/>
          </p:nvPr>
        </p:nvSpPr>
        <p:spPr/>
        <p:txBody>
          <a:bodyPr/>
          <a:lstStyle/>
          <a:p>
            <a:fld id="{3D02F426-3A85-4154-A9E0-780164C26E26}" type="slidenum">
              <a:rPr lang="it-IT" smtClean="0"/>
              <a:t>17</a:t>
            </a:fld>
            <a:endParaRPr lang="it-IT"/>
          </a:p>
        </p:txBody>
      </p:sp>
    </p:spTree>
    <p:extLst>
      <p:ext uri="{BB962C8B-B14F-4D97-AF65-F5344CB8AC3E}">
        <p14:creationId xmlns:p14="http://schemas.microsoft.com/office/powerpoint/2010/main" val="1802329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In relazione alla natura streaming dei social media, per condurre una qualsiasi analisi è necessario avere dataset costantemente aggiornati, come quello realizzato per il primo caso studio, in cui si estrapolano le notizie più recenti per argomenti. </a:t>
            </a:r>
          </a:p>
          <a:p>
            <a:pPr marL="228600" indent="-228600">
              <a:buAutoNum type="arabicParenR"/>
            </a:pPr>
            <a:r>
              <a:rPr lang="it-IT" dirty="0"/>
              <a:t>Emerge che le caratteristiche temporali sono le più influenti, anche per il fatto che le fake news si diffondono tipicamente più velocemente delle notizie vere. </a:t>
            </a:r>
          </a:p>
          <a:p>
            <a:pPr marL="228600" indent="-228600">
              <a:buAutoNum type="arabicParenR"/>
            </a:pPr>
            <a:r>
              <a:rPr lang="it-IT" dirty="0"/>
              <a:t>I due esperimenti condotti hanno dimostrato la necessità di non limitarsi a ricercare informazioni solo all'interno del contenuto delle notizie, ma piuttosto di favorire l’uso di tecniche di propagazione per l’acquisizione di informazioni di contesto.</a:t>
            </a:r>
          </a:p>
        </p:txBody>
      </p:sp>
      <p:sp>
        <p:nvSpPr>
          <p:cNvPr id="4" name="Segnaposto numero diapositiva 3"/>
          <p:cNvSpPr>
            <a:spLocks noGrp="1"/>
          </p:cNvSpPr>
          <p:nvPr>
            <p:ph type="sldNum" sz="quarter" idx="5"/>
          </p:nvPr>
        </p:nvSpPr>
        <p:spPr/>
        <p:txBody>
          <a:bodyPr/>
          <a:lstStyle/>
          <a:p>
            <a:fld id="{3D02F426-3A85-4154-A9E0-780164C26E26}" type="slidenum">
              <a:rPr lang="it-IT" smtClean="0"/>
              <a:t>18</a:t>
            </a:fld>
            <a:endParaRPr lang="it-IT"/>
          </a:p>
        </p:txBody>
      </p:sp>
    </p:spTree>
    <p:extLst>
      <p:ext uri="{BB962C8B-B14F-4D97-AF65-F5344CB8AC3E}">
        <p14:creationId xmlns:p14="http://schemas.microsoft.com/office/powerpoint/2010/main" val="712154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In questo modo si potrebbero individuare aree tematiche che sono spesso oggetto di fake news e monitorarle, oppure considerando la rete delle sorgenti si potrebbero profilare i potenziali diffusori di notizie false per gli argomenti considerati.</a:t>
            </a:r>
          </a:p>
          <a:p>
            <a:pPr marL="228600" indent="-228600">
              <a:buAutoNum type="arabicParenR"/>
            </a:pPr>
            <a:r>
              <a:rPr lang="it-IT" dirty="0"/>
              <a:t>Considerare anche altri aspetti estratti da PolitiFact, come l’impatto dei giornalisti che classificano le notizie o il contenuto stesso, tramite tecniche di NLP.</a:t>
            </a:r>
          </a:p>
          <a:p>
            <a:pPr marL="228600" indent="-228600">
              <a:buAutoNum type="arabicParenR"/>
            </a:pPr>
            <a:r>
              <a:rPr lang="it-IT" dirty="0"/>
              <a:t>Infine, l’idea è di utilizzare le caratteristiche che hanno fatto registrare valori di importanza più alti su dati accessibili, che riportino il contenuto dei tweet e le informazioni relative agli utenti in modo da rispettare le politiche sulla privacy dei canali social.</a:t>
            </a:r>
          </a:p>
        </p:txBody>
      </p:sp>
      <p:sp>
        <p:nvSpPr>
          <p:cNvPr id="4" name="Segnaposto numero diapositiva 3"/>
          <p:cNvSpPr>
            <a:spLocks noGrp="1"/>
          </p:cNvSpPr>
          <p:nvPr>
            <p:ph type="sldNum" sz="quarter" idx="5"/>
          </p:nvPr>
        </p:nvSpPr>
        <p:spPr/>
        <p:txBody>
          <a:bodyPr/>
          <a:lstStyle/>
          <a:p>
            <a:fld id="{3D02F426-3A85-4154-A9E0-780164C26E26}" type="slidenum">
              <a:rPr lang="it-IT" smtClean="0"/>
              <a:t>19</a:t>
            </a:fld>
            <a:endParaRPr lang="it-IT"/>
          </a:p>
        </p:txBody>
      </p:sp>
    </p:spTree>
    <p:extLst>
      <p:ext uri="{BB962C8B-B14F-4D97-AF65-F5344CB8AC3E}">
        <p14:creationId xmlns:p14="http://schemas.microsoft.com/office/powerpoint/2010/main" val="378719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è riportato il contenuto di questa presentazione. Verrà innanzitutto introdotto il tema delle fake news, per poi capire come è possibile applicare la teoria dei grafi o più in generale tecniche basate su grafi nei contesti di caratterizzazione e rilevamento delle fake news. Vi presenterò poi i due casi di studio affrontati in questo progetto di tesi. Per ognuno di essi verrà presentato il dataset di riferimento, le metodologie utilizzate per l’implementazione e i risultati sperimentali ottenuti.</a:t>
            </a:r>
          </a:p>
        </p:txBody>
      </p:sp>
      <p:sp>
        <p:nvSpPr>
          <p:cNvPr id="4" name="Segnaposto numero diapositiva 3"/>
          <p:cNvSpPr>
            <a:spLocks noGrp="1"/>
          </p:cNvSpPr>
          <p:nvPr>
            <p:ph type="sldNum" sz="quarter" idx="5"/>
          </p:nvPr>
        </p:nvSpPr>
        <p:spPr/>
        <p:txBody>
          <a:bodyPr/>
          <a:lstStyle/>
          <a:p>
            <a:fld id="{3D02F426-3A85-4154-A9E0-780164C26E26}" type="slidenum">
              <a:rPr lang="it-IT" smtClean="0"/>
              <a:t>2</a:t>
            </a:fld>
            <a:endParaRPr lang="it-IT"/>
          </a:p>
        </p:txBody>
      </p:sp>
    </p:spTree>
    <p:extLst>
      <p:ext uri="{BB962C8B-B14F-4D97-AF65-F5344CB8AC3E}">
        <p14:creationId xmlns:p14="http://schemas.microsoft.com/office/powerpoint/2010/main" val="407812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it-IT" dirty="0"/>
              <a:t>Obiettivo: comprendere la correlazione tra le reti di propagazione gerarchica e le fake news.</a:t>
            </a:r>
          </a:p>
          <a:p>
            <a:pPr marL="171450" indent="-171450">
              <a:buFont typeface="Arial" panose="020B0604020202020204" pitchFamily="34" charset="0"/>
              <a:buChar char="•"/>
            </a:pPr>
            <a:r>
              <a:rPr lang="it-IT" dirty="0"/>
              <a:t>Ogni notizia prevede una rete strutturata come un albero (grafo diretto aciclico)</a:t>
            </a:r>
          </a:p>
          <a:p>
            <a:pPr marL="171450" indent="-171450">
              <a:buFont typeface="Arial" panose="020B0604020202020204" pitchFamily="34" charset="0"/>
              <a:buChar char="•"/>
            </a:pPr>
            <a:r>
              <a:rPr lang="it-IT" dirty="0"/>
              <a:t>Problema accessibilità dei dati: a causa delle politiche di X, il contenuto dei tweet non viene condiviso e le informazioni sugli utenti rese anonime</a:t>
            </a:r>
          </a:p>
          <a:p>
            <a:pPr marL="171450" indent="-171450">
              <a:buFont typeface="Arial" panose="020B0604020202020204" pitchFamily="34" charset="0"/>
              <a:buChar char="•"/>
            </a:pPr>
            <a:r>
              <a:rPr lang="it-IT" dirty="0"/>
              <a:t>Formato dati: GRAPH JSON. Formato che permette di catturare la struttura di un grafo, come quelli che rappresentano le reti associate alle notizie.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Livello macro: rappresenta il percorso di diffusione dalle notizie ai post sui social media che la condividono e i re-post degli stessi.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Livello micro: include le conversazioni tra gli utenti in termini di risposte ai post o ad altri commenti.</a:t>
            </a:r>
          </a:p>
          <a:p>
            <a:pPr marL="171450" indent="-171450">
              <a:buFont typeface="Arial" panose="020B0604020202020204" pitchFamily="34" charset="0"/>
              <a:buChar char="•"/>
            </a:pPr>
            <a:r>
              <a:rPr lang="it-IT" dirty="0"/>
              <a:t>Features: si estraggono caratteristiche della rete per entrambi i livelli.</a:t>
            </a:r>
          </a:p>
          <a:p>
            <a:pPr marL="171450" indent="-171450">
              <a:buFont typeface="Arial" panose="020B0604020202020204" pitchFamily="34" charset="0"/>
              <a:buChar char="•"/>
            </a:pPr>
            <a:r>
              <a:rPr lang="it-IT" dirty="0"/>
              <a:t>Algoritmi di classificazione: </a:t>
            </a:r>
            <a:r>
              <a:rPr lang="it-IT" dirty="0" err="1"/>
              <a:t>Gaussian</a:t>
            </a:r>
            <a:r>
              <a:rPr lang="it-IT" dirty="0"/>
              <a:t> </a:t>
            </a:r>
            <a:r>
              <a:rPr lang="it-IT" dirty="0" err="1"/>
              <a:t>Naive</a:t>
            </a:r>
            <a:r>
              <a:rPr lang="it-IT" dirty="0"/>
              <a:t> </a:t>
            </a:r>
            <a:r>
              <a:rPr lang="it-IT" dirty="0" err="1"/>
              <a:t>Bayes</a:t>
            </a:r>
            <a:r>
              <a:rPr lang="it-IT" dirty="0"/>
              <a:t>, Decision Tree, </a:t>
            </a:r>
            <a:r>
              <a:rPr lang="it-IT" dirty="0" err="1"/>
              <a:t>Logistic</a:t>
            </a:r>
            <a:r>
              <a:rPr lang="it-IT" dirty="0"/>
              <a:t> </a:t>
            </a:r>
            <a:r>
              <a:rPr lang="it-IT" dirty="0" err="1"/>
              <a:t>Regression</a:t>
            </a:r>
            <a:r>
              <a:rPr lang="it-IT" dirty="0"/>
              <a:t>, Random </a:t>
            </a:r>
            <a:r>
              <a:rPr lang="it-IT" dirty="0" err="1"/>
              <a:t>Forest</a:t>
            </a:r>
            <a:r>
              <a:rPr lang="it-IT" dirty="0"/>
              <a:t>, Support Vector Machine, FNN.</a:t>
            </a:r>
          </a:p>
          <a:p>
            <a:pPr marL="171450" indent="-171450">
              <a:buFont typeface="Arial" panose="020B0604020202020204" pitchFamily="34" charset="0"/>
              <a:buChar char="•"/>
            </a:pPr>
            <a:r>
              <a:rPr lang="it-IT" dirty="0"/>
              <a:t>Metriche per la valutazione: </a:t>
            </a:r>
            <a:r>
              <a:rPr lang="it-IT" dirty="0" err="1"/>
              <a:t>accuracy</a:t>
            </a:r>
            <a:r>
              <a:rPr lang="it-IT" dirty="0"/>
              <a:t>, precision, recall, F1-score</a:t>
            </a:r>
          </a:p>
          <a:p>
            <a:pPr marL="171450" indent="-171450">
              <a:buFont typeface="Arial" panose="020B0604020202020204" pitchFamily="34" charset="0"/>
              <a:buChar char="•"/>
            </a:pPr>
            <a:endParaRPr lang="it-IT" dirty="0"/>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20</a:t>
            </a:fld>
            <a:endParaRPr lang="it-IT"/>
          </a:p>
        </p:txBody>
      </p:sp>
    </p:spTree>
    <p:extLst>
      <p:ext uri="{BB962C8B-B14F-4D97-AF65-F5344CB8AC3E}">
        <p14:creationId xmlns:p14="http://schemas.microsoft.com/office/powerpoint/2010/main" val="58388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it-IT" dirty="0"/>
              <a:t>Strutturali: profondità dell’albero, numero di nodi (tweet e re-tweet), grado di uscita massimo, numero di utenti bot che retwittano, frazione di utenti bot che retwittano.</a:t>
            </a:r>
          </a:p>
          <a:p>
            <a:pPr marL="171450" indent="-171450">
              <a:buFont typeface="Arial" panose="020B0604020202020204" pitchFamily="34" charset="0"/>
              <a:buChar char="•"/>
            </a:pPr>
            <a:r>
              <a:rPr lang="it-IT" dirty="0"/>
              <a:t>Temporali: differenza di tempo tra il primo tweet e gli ultimi retweet, differenza di tempo tra il primo tweet e il tweet con il massimo grado di uscita.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200" dirty="0"/>
              <a:t>Features linguistiche: non sono significative, perché le stesse informazioni testuali relative a una notizia sono condivise attraverso la rete di macro-livello.</a:t>
            </a:r>
          </a:p>
          <a:p>
            <a:pPr marL="171450" indent="-171450">
              <a:buFont typeface="Arial" panose="020B0604020202020204" pitchFamily="34" charset="0"/>
              <a:buChar char="•"/>
            </a:pPr>
            <a:endParaRPr lang="it-IT" dirty="0"/>
          </a:p>
          <a:p>
            <a:pPr marL="171450" indent="-171450">
              <a:buFont typeface="Arial" panose="020B0604020202020204" pitchFamily="34" charset="0"/>
              <a:buChar char="•"/>
            </a:pPr>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21</a:t>
            </a:fld>
            <a:endParaRPr lang="it-IT"/>
          </a:p>
        </p:txBody>
      </p:sp>
    </p:spTree>
    <p:extLst>
      <p:ext uri="{BB962C8B-B14F-4D97-AF65-F5344CB8AC3E}">
        <p14:creationId xmlns:p14="http://schemas.microsoft.com/office/powerpoint/2010/main" val="4112138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it-IT" dirty="0"/>
              <a:t>Strutturali: profondità dell’albero, numero di nodi (tweet e re-tweet), grado di uscita massimo.</a:t>
            </a:r>
          </a:p>
          <a:p>
            <a:pPr marL="171450" indent="-171450">
              <a:buFont typeface="Arial" panose="020B0604020202020204" pitchFamily="34" charset="0"/>
              <a:buChar char="•"/>
            </a:pPr>
            <a:r>
              <a:rPr lang="it-IT" dirty="0"/>
              <a:t>Temporali: differenza di tempo il nodo che condivide la notizia e il primo nodo di risposta, differenza di tempo tra il primo tweet che pubblica la notizia e l’ultimo nodo di risposta nella cascata più profonda.</a:t>
            </a:r>
          </a:p>
          <a:p>
            <a:pPr marL="171450" indent="-171450">
              <a:buFont typeface="Arial" panose="020B0604020202020204" pitchFamily="34" charset="0"/>
              <a:buChar char="•"/>
            </a:pPr>
            <a:r>
              <a:rPr lang="it-IT" sz="1200" dirty="0"/>
              <a:t>Features linguistiche: sono informazioni estratte direttamente dal contenuto delle notizie originali. Riguardano principalmente il sentiment delle notizie, dunque il rapporto tra risposte con sentiment positivo e quelle con sentiment negativo, il valore di sentiment medio, ecc.</a:t>
            </a:r>
          </a:p>
          <a:p>
            <a:pPr marL="171450" indent="-171450">
              <a:buFont typeface="Arial" panose="020B0604020202020204" pitchFamily="34" charset="0"/>
              <a:buChar char="•"/>
            </a:pPr>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22</a:t>
            </a:fld>
            <a:endParaRPr lang="it-IT"/>
          </a:p>
        </p:txBody>
      </p:sp>
    </p:spTree>
    <p:extLst>
      <p:ext uri="{BB962C8B-B14F-4D97-AF65-F5344CB8AC3E}">
        <p14:creationId xmlns:p14="http://schemas.microsoft.com/office/powerpoint/2010/main" val="378423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letteratura non esiste una definizione condivisa di fake news, per cui si considera quella fornita da </a:t>
            </a:r>
            <a:r>
              <a:rPr lang="it-IT" dirty="0" err="1"/>
              <a:t>Allcott</a:t>
            </a:r>
            <a:r>
              <a:rPr lang="it-IT" dirty="0"/>
              <a:t> et al. La quale pone l’enfasi su due aspetti principali: l’INTENZIONALITÀ con cui le notizie false vengono prodotte al fine di ingannare i consumatori e l’AUTENTICITÀ delle stesse, intesa come la possibilità di verificarle come tali piuttosto che come notizie vere. </a:t>
            </a:r>
          </a:p>
          <a:p>
            <a:r>
              <a:rPr lang="it-IT" dirty="0"/>
              <a:t>La disinformazione è un fenomeno in forte crescita, la cui criticità è emersa principalmente da quando i social media rappresentano i principali canali di accesso all’informazione. </a:t>
            </a:r>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3</a:t>
            </a:fld>
            <a:endParaRPr lang="it-IT"/>
          </a:p>
        </p:txBody>
      </p:sp>
    </p:spTree>
    <p:extLst>
      <p:ext uri="{BB962C8B-B14F-4D97-AF65-F5344CB8AC3E}">
        <p14:creationId xmlns:p14="http://schemas.microsoft.com/office/powerpoint/2010/main" val="2440179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Proprio per questo motivo si stanno affermando sempre di più le tecniche basate su grafi, che stanno producendo risultati importanti in termini di detection e di caratterizzazione delle fake news.</a:t>
            </a:r>
          </a:p>
          <a:p>
            <a:r>
              <a:rPr lang="it-IT" dirty="0"/>
              <a:t>Tra i motivi principali c’è sicuramente il fatto che le notizie, nei social media, si diffondono attraverso reti di propagazione, rappresentabili in modo efficace tramite strutture ad albero. Inoltre, queste metodologie offrono la possibilità di analizzare il contesto sociale che caratterizza le notizie. Analizzarne semplicemente il contenuto non permette di ottenere informazioni di contesto, come può essere ad esempio la credibilità di chi diffonde una notizia o pattern di diffusione anomali sui social media.</a:t>
            </a:r>
          </a:p>
        </p:txBody>
      </p:sp>
      <p:sp>
        <p:nvSpPr>
          <p:cNvPr id="4" name="Segnaposto numero diapositiva 3"/>
          <p:cNvSpPr>
            <a:spLocks noGrp="1"/>
          </p:cNvSpPr>
          <p:nvPr>
            <p:ph type="sldNum" sz="quarter" idx="5"/>
          </p:nvPr>
        </p:nvSpPr>
        <p:spPr/>
        <p:txBody>
          <a:bodyPr/>
          <a:lstStyle/>
          <a:p>
            <a:fld id="{3D02F426-3A85-4154-A9E0-780164C26E26}" type="slidenum">
              <a:rPr lang="it-IT" smtClean="0"/>
              <a:t>4</a:t>
            </a:fld>
            <a:endParaRPr lang="it-IT"/>
          </a:p>
        </p:txBody>
      </p:sp>
    </p:spTree>
    <p:extLst>
      <p:ext uri="{BB962C8B-B14F-4D97-AF65-F5344CB8AC3E}">
        <p14:creationId xmlns:p14="http://schemas.microsoft.com/office/powerpoint/2010/main" val="2257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 questo progetto di tesi sono stati condotti due esperimenti utilizzando la teoria dei grafi, con l’obiettivo di determinare il contributo che il suo utilizzo può fornire in termini di caratterizzazione e rilevamento delle fake news. </a:t>
            </a:r>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5</a:t>
            </a:fld>
            <a:endParaRPr lang="it-IT"/>
          </a:p>
        </p:txBody>
      </p:sp>
    </p:spTree>
    <p:extLst>
      <p:ext uri="{BB962C8B-B14F-4D97-AF65-F5344CB8AC3E}">
        <p14:creationId xmlns:p14="http://schemas.microsoft.com/office/powerpoint/2010/main" val="122989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primo caso di studio riguarda la realizzazione di un grafo bipartito utilizzando l’ambiente di sviluppo MATLAB.</a:t>
            </a:r>
          </a:p>
          <a:p>
            <a:r>
              <a:rPr lang="it-IT" dirty="0"/>
              <a:t>Un grafo si definisce bipartito quando i suoi nodi sono divisi in due gruppi disgiunti tale che ogni nodo di ciascun gruppo sia connesso ad almeno un nodo dell’altro gruppo, per cui non si considerano connessioni intra-gruppo. In tal caso, le partizioni riguardano da un lato quella degli speakers, intesi come coloro che diffondono la notizia e dall’altro quella dei </a:t>
            </a:r>
            <a:r>
              <a:rPr lang="it-IT" dirty="0" err="1"/>
              <a:t>topic</a:t>
            </a:r>
            <a:r>
              <a:rPr lang="it-IT" dirty="0"/>
              <a:t> che caratterizzano le notizie. </a:t>
            </a:r>
          </a:p>
          <a:p>
            <a:endParaRPr lang="it-IT" dirty="0"/>
          </a:p>
          <a:p>
            <a:r>
              <a:rPr lang="it-IT" dirty="0"/>
              <a:t>Gli archi, non diretti, sono pesati con il grado di </a:t>
            </a:r>
            <a:r>
              <a:rPr lang="it-IT" dirty="0" err="1"/>
              <a:t>fakeness</a:t>
            </a:r>
            <a:r>
              <a:rPr lang="it-IT" dirty="0"/>
              <a:t> delle notizie fornito da PolitiFact.</a:t>
            </a:r>
          </a:p>
          <a:p>
            <a:endParaRPr lang="it-IT" dirty="0"/>
          </a:p>
        </p:txBody>
      </p:sp>
      <p:sp>
        <p:nvSpPr>
          <p:cNvPr id="4" name="Segnaposto numero diapositiva 3"/>
          <p:cNvSpPr>
            <a:spLocks noGrp="1"/>
          </p:cNvSpPr>
          <p:nvPr>
            <p:ph type="sldNum" sz="quarter" idx="5"/>
          </p:nvPr>
        </p:nvSpPr>
        <p:spPr/>
        <p:txBody>
          <a:bodyPr/>
          <a:lstStyle/>
          <a:p>
            <a:fld id="{3D02F426-3A85-4154-A9E0-780164C26E26}" type="slidenum">
              <a:rPr lang="it-IT" smtClean="0"/>
              <a:t>6</a:t>
            </a:fld>
            <a:endParaRPr lang="it-IT"/>
          </a:p>
        </p:txBody>
      </p:sp>
    </p:spTree>
    <p:extLst>
      <p:ext uri="{BB962C8B-B14F-4D97-AF65-F5344CB8AC3E}">
        <p14:creationId xmlns:p14="http://schemas.microsoft.com/office/powerpoint/2010/main" val="415299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PolitiFact è uno dei siti di fact-checking più utilizzati per realizzare i dataset usati in letteratura per analizzare le fake news, il quale contiene affermazioni di natura politica verificate da giornalisti professionisti. Si è scelto, dunque, di estrarre le informazioni direttamente da questo sito tramite web </a:t>
            </a:r>
            <a:r>
              <a:rPr lang="it-IT" dirty="0" err="1"/>
              <a:t>scraping</a:t>
            </a:r>
            <a:r>
              <a:rPr lang="it-IT" dirty="0"/>
              <a:t>, utilizzando 6 keywords per effettuare ricerche per argomenti specifici.</a:t>
            </a:r>
          </a:p>
        </p:txBody>
      </p:sp>
      <p:sp>
        <p:nvSpPr>
          <p:cNvPr id="4" name="Segnaposto numero diapositiva 3"/>
          <p:cNvSpPr>
            <a:spLocks noGrp="1"/>
          </p:cNvSpPr>
          <p:nvPr>
            <p:ph type="sldNum" sz="quarter" idx="5"/>
          </p:nvPr>
        </p:nvSpPr>
        <p:spPr/>
        <p:txBody>
          <a:bodyPr/>
          <a:lstStyle/>
          <a:p>
            <a:fld id="{3D02F426-3A85-4154-A9E0-780164C26E26}" type="slidenum">
              <a:rPr lang="it-IT" smtClean="0"/>
              <a:t>7</a:t>
            </a:fld>
            <a:endParaRPr lang="it-IT"/>
          </a:p>
        </p:txBody>
      </p:sp>
    </p:spTree>
    <p:extLst>
      <p:ext uri="{BB962C8B-B14F-4D97-AF65-F5344CB8AC3E}">
        <p14:creationId xmlns:p14="http://schemas.microsoft.com/office/powerpoint/2010/main" val="21346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partire dal grafo bipartito sono state poi effettuate nell’ambiente di calcolo Matlab le proiezioni sia nello spazio degli speakers che in quello delle keywords. I grafi risultanti (pesati e non diretti) sono stati analizzati al fine di caratterizzare coppie di speaker o di keywords. In particolare, dalla prima proiezione emerge una forma di clusterizzazione degli speakers che quanto più sono vicini, tanto più tendono a pubblicare notizie false sugli stessi argomenti. Questo aspetto meriterebbe un approfondimento a parte, in quanto un’analisi di rete potrebbe determinare una profilatura dei potenziali diffusori di fake news.</a:t>
            </a:r>
          </a:p>
          <a:p>
            <a:endParaRPr lang="it-IT" dirty="0"/>
          </a:p>
          <a:p>
            <a:r>
              <a:rPr lang="it-IT" dirty="0"/>
              <a:t>La proiezione nello spazio delle keywords, ha consentito invece di estrarre informazioni più interessanti.</a:t>
            </a:r>
          </a:p>
        </p:txBody>
      </p:sp>
      <p:sp>
        <p:nvSpPr>
          <p:cNvPr id="4" name="Segnaposto numero diapositiva 3"/>
          <p:cNvSpPr>
            <a:spLocks noGrp="1"/>
          </p:cNvSpPr>
          <p:nvPr>
            <p:ph type="sldNum" sz="quarter" idx="5"/>
          </p:nvPr>
        </p:nvSpPr>
        <p:spPr/>
        <p:txBody>
          <a:bodyPr/>
          <a:lstStyle/>
          <a:p>
            <a:fld id="{3D02F426-3A85-4154-A9E0-780164C26E26}" type="slidenum">
              <a:rPr lang="it-IT" smtClean="0"/>
              <a:t>8</a:t>
            </a:fld>
            <a:endParaRPr lang="it-IT"/>
          </a:p>
        </p:txBody>
      </p:sp>
    </p:spTree>
    <p:extLst>
      <p:ext uri="{BB962C8B-B14F-4D97-AF65-F5344CB8AC3E}">
        <p14:creationId xmlns:p14="http://schemas.microsoft.com/office/powerpoint/2010/main" val="126978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Infatti, producendo una matrice delle distanze è stato possibile individuare le coppie di keywords separate da poca distanza, per cui sono state pubblicate notizie false da diversi speakers. L'eterogeneità dei soggetti che tendono a diffondere notizie false potrebbe essere determinante nel caso in cui di volessero, ad esempio, valutare i maggiori diffusori in base agli argomenti trattati. </a:t>
            </a:r>
          </a:p>
        </p:txBody>
      </p:sp>
      <p:sp>
        <p:nvSpPr>
          <p:cNvPr id="4" name="Segnaposto numero diapositiva 3"/>
          <p:cNvSpPr>
            <a:spLocks noGrp="1"/>
          </p:cNvSpPr>
          <p:nvPr>
            <p:ph type="sldNum" sz="quarter" idx="5"/>
          </p:nvPr>
        </p:nvSpPr>
        <p:spPr/>
        <p:txBody>
          <a:bodyPr/>
          <a:lstStyle/>
          <a:p>
            <a:fld id="{3D02F426-3A85-4154-A9E0-780164C26E26}" type="slidenum">
              <a:rPr lang="it-IT" smtClean="0"/>
              <a:t>9</a:t>
            </a:fld>
            <a:endParaRPr lang="it-IT"/>
          </a:p>
        </p:txBody>
      </p:sp>
    </p:spTree>
    <p:extLst>
      <p:ext uri="{BB962C8B-B14F-4D97-AF65-F5344CB8AC3E}">
        <p14:creationId xmlns:p14="http://schemas.microsoft.com/office/powerpoint/2010/main" val="126092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sp>
        <p:nvSpPr>
          <p:cNvPr id="17" name="Google Shape;17;p3"/>
          <p:cNvSpPr/>
          <p:nvPr/>
        </p:nvSpPr>
        <p:spPr>
          <a:xfrm>
            <a:off x="8578300" y="0"/>
            <a:ext cx="6858000" cy="685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 name="Google Shape;18;p3"/>
          <p:cNvGrpSpPr/>
          <p:nvPr/>
        </p:nvGrpSpPr>
        <p:grpSpPr>
          <a:xfrm>
            <a:off x="950967" y="-83400"/>
            <a:ext cx="10290400" cy="69468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621967" y="2636200"/>
            <a:ext cx="6756800" cy="1122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it-IT"/>
              <a:t>Fare clic per modificare lo stile del titolo dello schema</a:t>
            </a:r>
            <a:endParaRPr/>
          </a:p>
        </p:txBody>
      </p:sp>
      <p:sp>
        <p:nvSpPr>
          <p:cNvPr id="23" name="Google Shape;23;p3"/>
          <p:cNvSpPr txBox="1">
            <a:spLocks noGrp="1"/>
          </p:cNvSpPr>
          <p:nvPr>
            <p:ph type="title" idx="2" hasCustomPrompt="1"/>
          </p:nvPr>
        </p:nvSpPr>
        <p:spPr>
          <a:xfrm>
            <a:off x="960000" y="711400"/>
            <a:ext cx="1099200" cy="940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4" name="Google Shape;24;p3"/>
          <p:cNvSpPr txBox="1">
            <a:spLocks noGrp="1"/>
          </p:cNvSpPr>
          <p:nvPr>
            <p:ph type="subTitle" idx="1"/>
          </p:nvPr>
        </p:nvSpPr>
        <p:spPr>
          <a:xfrm>
            <a:off x="1621967" y="3641000"/>
            <a:ext cx="6756800" cy="58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257133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extLst>
      <p:ext uri="{BB962C8B-B14F-4D97-AF65-F5344CB8AC3E}">
        <p14:creationId xmlns:p14="http://schemas.microsoft.com/office/powerpoint/2010/main" val="256770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sp>
        <p:nvSpPr>
          <p:cNvPr id="89" name="Google Shape;89;p13"/>
          <p:cNvSpPr/>
          <p:nvPr/>
        </p:nvSpPr>
        <p:spPr>
          <a:xfrm>
            <a:off x="-1255900"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 name="Google Shape;90;p13"/>
          <p:cNvGrpSpPr/>
          <p:nvPr/>
        </p:nvGrpSpPr>
        <p:grpSpPr>
          <a:xfrm>
            <a:off x="-25400" y="310400"/>
            <a:ext cx="12252200" cy="62460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884267"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95" name="Google Shape;95;p13"/>
          <p:cNvSpPr txBox="1">
            <a:spLocks noGrp="1"/>
          </p:cNvSpPr>
          <p:nvPr>
            <p:ph type="subTitle" idx="1"/>
          </p:nvPr>
        </p:nvSpPr>
        <p:spPr>
          <a:xfrm>
            <a:off x="1051567" y="2807833"/>
            <a:ext cx="30740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96" name="Google Shape;96;p13"/>
          <p:cNvSpPr txBox="1">
            <a:spLocks noGrp="1"/>
          </p:cNvSpPr>
          <p:nvPr>
            <p:ph type="subTitle" idx="2"/>
          </p:nvPr>
        </p:nvSpPr>
        <p:spPr>
          <a:xfrm>
            <a:off x="1051567" y="5030069"/>
            <a:ext cx="30740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97" name="Google Shape;97;p13"/>
          <p:cNvSpPr txBox="1">
            <a:spLocks noGrp="1"/>
          </p:cNvSpPr>
          <p:nvPr>
            <p:ph type="subTitle" idx="3"/>
          </p:nvPr>
        </p:nvSpPr>
        <p:spPr>
          <a:xfrm>
            <a:off x="4558000" y="5030069"/>
            <a:ext cx="30740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98" name="Google Shape;98;p13"/>
          <p:cNvSpPr txBox="1">
            <a:spLocks noGrp="1"/>
          </p:cNvSpPr>
          <p:nvPr>
            <p:ph type="subTitle" idx="4"/>
          </p:nvPr>
        </p:nvSpPr>
        <p:spPr>
          <a:xfrm>
            <a:off x="4558000" y="2807833"/>
            <a:ext cx="30740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99" name="Google Shape;99;p13"/>
          <p:cNvSpPr txBox="1">
            <a:spLocks noGrp="1"/>
          </p:cNvSpPr>
          <p:nvPr>
            <p:ph type="title" idx="5" hasCustomPrompt="1"/>
          </p:nvPr>
        </p:nvSpPr>
        <p:spPr>
          <a:xfrm>
            <a:off x="1226100" y="1759533"/>
            <a:ext cx="487600" cy="4876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0" name="Google Shape;100;p13"/>
          <p:cNvSpPr txBox="1">
            <a:spLocks noGrp="1"/>
          </p:cNvSpPr>
          <p:nvPr>
            <p:ph type="title" idx="6" hasCustomPrompt="1"/>
          </p:nvPr>
        </p:nvSpPr>
        <p:spPr>
          <a:xfrm>
            <a:off x="4678733" y="3970100"/>
            <a:ext cx="487600" cy="4876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1" name="Google Shape;101;p13"/>
          <p:cNvSpPr txBox="1">
            <a:spLocks noGrp="1"/>
          </p:cNvSpPr>
          <p:nvPr>
            <p:ph type="title" idx="7" hasCustomPrompt="1"/>
          </p:nvPr>
        </p:nvSpPr>
        <p:spPr>
          <a:xfrm>
            <a:off x="1226100" y="3970100"/>
            <a:ext cx="487600" cy="4876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2" name="Google Shape;102;p13"/>
          <p:cNvSpPr txBox="1">
            <a:spLocks noGrp="1"/>
          </p:cNvSpPr>
          <p:nvPr>
            <p:ph type="title" idx="8" hasCustomPrompt="1"/>
          </p:nvPr>
        </p:nvSpPr>
        <p:spPr>
          <a:xfrm>
            <a:off x="4704367" y="1759533"/>
            <a:ext cx="487600" cy="4876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3" name="Google Shape;103;p13"/>
          <p:cNvSpPr txBox="1">
            <a:spLocks noGrp="1"/>
          </p:cNvSpPr>
          <p:nvPr>
            <p:ph type="subTitle" idx="9"/>
          </p:nvPr>
        </p:nvSpPr>
        <p:spPr>
          <a:xfrm>
            <a:off x="8064433" y="5030069"/>
            <a:ext cx="30740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04" name="Google Shape;104;p13"/>
          <p:cNvSpPr txBox="1">
            <a:spLocks noGrp="1"/>
          </p:cNvSpPr>
          <p:nvPr>
            <p:ph type="subTitle" idx="13"/>
          </p:nvPr>
        </p:nvSpPr>
        <p:spPr>
          <a:xfrm>
            <a:off x="8064433" y="2807833"/>
            <a:ext cx="30740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05" name="Google Shape;105;p13"/>
          <p:cNvSpPr txBox="1">
            <a:spLocks noGrp="1"/>
          </p:cNvSpPr>
          <p:nvPr>
            <p:ph type="title" idx="14" hasCustomPrompt="1"/>
          </p:nvPr>
        </p:nvSpPr>
        <p:spPr>
          <a:xfrm>
            <a:off x="8182633" y="3970100"/>
            <a:ext cx="487600" cy="4876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6" name="Google Shape;106;p13"/>
          <p:cNvSpPr txBox="1">
            <a:spLocks noGrp="1"/>
          </p:cNvSpPr>
          <p:nvPr>
            <p:ph type="title" idx="15" hasCustomPrompt="1"/>
          </p:nvPr>
        </p:nvSpPr>
        <p:spPr>
          <a:xfrm>
            <a:off x="8182633" y="1759533"/>
            <a:ext cx="487600" cy="4876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7" name="Google Shape;107;p13"/>
          <p:cNvSpPr txBox="1">
            <a:spLocks noGrp="1"/>
          </p:cNvSpPr>
          <p:nvPr>
            <p:ph type="subTitle" idx="16"/>
          </p:nvPr>
        </p:nvSpPr>
        <p:spPr>
          <a:xfrm>
            <a:off x="1051567" y="2465033"/>
            <a:ext cx="3074000" cy="51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08" name="Google Shape;108;p13"/>
          <p:cNvSpPr txBox="1">
            <a:spLocks noGrp="1"/>
          </p:cNvSpPr>
          <p:nvPr>
            <p:ph type="subTitle" idx="17"/>
          </p:nvPr>
        </p:nvSpPr>
        <p:spPr>
          <a:xfrm>
            <a:off x="1051567" y="4670697"/>
            <a:ext cx="3074000" cy="51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09" name="Google Shape;109;p13"/>
          <p:cNvSpPr txBox="1">
            <a:spLocks noGrp="1"/>
          </p:cNvSpPr>
          <p:nvPr>
            <p:ph type="subTitle" idx="18"/>
          </p:nvPr>
        </p:nvSpPr>
        <p:spPr>
          <a:xfrm>
            <a:off x="4558000" y="4670697"/>
            <a:ext cx="3074000" cy="51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10" name="Google Shape;110;p13"/>
          <p:cNvSpPr txBox="1">
            <a:spLocks noGrp="1"/>
          </p:cNvSpPr>
          <p:nvPr>
            <p:ph type="subTitle" idx="19"/>
          </p:nvPr>
        </p:nvSpPr>
        <p:spPr>
          <a:xfrm>
            <a:off x="4558000" y="2465033"/>
            <a:ext cx="3074000" cy="51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11" name="Google Shape;111;p13"/>
          <p:cNvSpPr txBox="1">
            <a:spLocks noGrp="1"/>
          </p:cNvSpPr>
          <p:nvPr>
            <p:ph type="subTitle" idx="20"/>
          </p:nvPr>
        </p:nvSpPr>
        <p:spPr>
          <a:xfrm>
            <a:off x="8064433" y="4670697"/>
            <a:ext cx="3074000" cy="51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12" name="Google Shape;112;p13"/>
          <p:cNvSpPr txBox="1">
            <a:spLocks noGrp="1"/>
          </p:cNvSpPr>
          <p:nvPr>
            <p:ph type="subTitle" idx="21"/>
          </p:nvPr>
        </p:nvSpPr>
        <p:spPr>
          <a:xfrm>
            <a:off x="8064433" y="2465033"/>
            <a:ext cx="3074000" cy="51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2416342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4"/>
          <p:cNvSpPr/>
          <p:nvPr/>
        </p:nvSpPr>
        <p:spPr>
          <a:xfrm>
            <a:off x="-2834067" y="4024833"/>
            <a:ext cx="5657600" cy="5657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5" name="Google Shape;115;p14"/>
          <p:cNvGrpSpPr/>
          <p:nvPr/>
        </p:nvGrpSpPr>
        <p:grpSpPr>
          <a:xfrm>
            <a:off x="969900" y="-39000"/>
            <a:ext cx="11400733" cy="6183767"/>
            <a:chOff x="727425" y="-29250"/>
            <a:chExt cx="8550550" cy="4637825"/>
          </a:xfrm>
        </p:grpSpPr>
        <p:sp>
          <p:nvSpPr>
            <p:cNvPr id="116" name="Google Shape;116;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7" name="Google Shape;117;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19" name="Google Shape;119;p14"/>
          <p:cNvSpPr txBox="1">
            <a:spLocks noGrp="1"/>
          </p:cNvSpPr>
          <p:nvPr>
            <p:ph type="title"/>
          </p:nvPr>
        </p:nvSpPr>
        <p:spPr>
          <a:xfrm>
            <a:off x="2949500" y="3286200"/>
            <a:ext cx="7885200" cy="709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3733"/>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it-IT"/>
              <a:t>Fare clic per modificare lo stile del titolo dello schema</a:t>
            </a:r>
            <a:endParaRPr/>
          </a:p>
        </p:txBody>
      </p:sp>
      <p:sp>
        <p:nvSpPr>
          <p:cNvPr id="120" name="Google Shape;120;p14"/>
          <p:cNvSpPr txBox="1">
            <a:spLocks noGrp="1"/>
          </p:cNvSpPr>
          <p:nvPr>
            <p:ph type="subTitle" idx="1"/>
          </p:nvPr>
        </p:nvSpPr>
        <p:spPr>
          <a:xfrm>
            <a:off x="2949500" y="1117800"/>
            <a:ext cx="7885200" cy="216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333">
                <a:latin typeface="Hanken Grotesk"/>
                <a:ea typeface="Hanken Grotesk"/>
                <a:cs typeface="Hanken Grotesk"/>
                <a:sym typeface="Hanken Grotesk"/>
              </a:defRPr>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it-IT"/>
              <a:t>Fare clic per modificare lo stile del sottotitolo dello schema</a:t>
            </a:r>
            <a:endParaRPr/>
          </a:p>
        </p:txBody>
      </p:sp>
    </p:spTree>
    <p:extLst>
      <p:ext uri="{BB962C8B-B14F-4D97-AF65-F5344CB8AC3E}">
        <p14:creationId xmlns:p14="http://schemas.microsoft.com/office/powerpoint/2010/main" val="338995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1"/>
        <p:cNvGrpSpPr/>
        <p:nvPr/>
      </p:nvGrpSpPr>
      <p:grpSpPr>
        <a:xfrm>
          <a:off x="0" y="0"/>
          <a:ext cx="0" cy="0"/>
          <a:chOff x="0" y="0"/>
          <a:chExt cx="0" cy="0"/>
        </a:xfrm>
      </p:grpSpPr>
      <p:sp>
        <p:nvSpPr>
          <p:cNvPr id="122" name="Google Shape;122;p15"/>
          <p:cNvSpPr/>
          <p:nvPr/>
        </p:nvSpPr>
        <p:spPr>
          <a:xfrm>
            <a:off x="47371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3" name="Google Shape;123;p15"/>
          <p:cNvGrpSpPr/>
          <p:nvPr/>
        </p:nvGrpSpPr>
        <p:grpSpPr>
          <a:xfrm>
            <a:off x="-67299" y="310400"/>
            <a:ext cx="11948900" cy="6246000"/>
            <a:chOff x="-50475" y="232800"/>
            <a:chExt cx="8961675" cy="4684500"/>
          </a:xfrm>
        </p:grpSpPr>
        <p:sp>
          <p:nvSpPr>
            <p:cNvPr id="124" name="Google Shape;124;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25" name="Google Shape;125;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15"/>
          <p:cNvSpPr txBox="1">
            <a:spLocks noGrp="1"/>
          </p:cNvSpPr>
          <p:nvPr>
            <p:ph type="title"/>
          </p:nvPr>
        </p:nvSpPr>
        <p:spPr>
          <a:xfrm>
            <a:off x="960000" y="1605200"/>
            <a:ext cx="4264400" cy="200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127" name="Google Shape;127;p15"/>
          <p:cNvSpPr txBox="1">
            <a:spLocks noGrp="1"/>
          </p:cNvSpPr>
          <p:nvPr>
            <p:ph type="subTitle" idx="1"/>
          </p:nvPr>
        </p:nvSpPr>
        <p:spPr>
          <a:xfrm>
            <a:off x="960000" y="3608083"/>
            <a:ext cx="4264400" cy="19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28" name="Google Shape;128;p15"/>
          <p:cNvSpPr>
            <a:spLocks noGrp="1"/>
          </p:cNvSpPr>
          <p:nvPr>
            <p:ph type="pic" idx="2"/>
          </p:nvPr>
        </p:nvSpPr>
        <p:spPr>
          <a:xfrm>
            <a:off x="5992067" y="0"/>
            <a:ext cx="6200000" cy="6858000"/>
          </a:xfrm>
          <a:prstGeom prst="rect">
            <a:avLst/>
          </a:prstGeom>
          <a:noFill/>
          <a:ln w="19050"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250755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9"/>
        <p:cNvGrpSpPr/>
        <p:nvPr/>
      </p:nvGrpSpPr>
      <p:grpSpPr>
        <a:xfrm>
          <a:off x="0" y="0"/>
          <a:ext cx="0" cy="0"/>
          <a:chOff x="0" y="0"/>
          <a:chExt cx="0" cy="0"/>
        </a:xfrm>
      </p:grpSpPr>
      <p:sp>
        <p:nvSpPr>
          <p:cNvPr id="130" name="Google Shape;130;p16"/>
          <p:cNvSpPr/>
          <p:nvPr/>
        </p:nvSpPr>
        <p:spPr>
          <a:xfrm>
            <a:off x="-1230667" y="-1260700"/>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1" name="Google Shape;131;p16"/>
          <p:cNvGrpSpPr/>
          <p:nvPr/>
        </p:nvGrpSpPr>
        <p:grpSpPr>
          <a:xfrm>
            <a:off x="-25399" y="310400"/>
            <a:ext cx="12235033" cy="6246000"/>
            <a:chOff x="-19050" y="232800"/>
            <a:chExt cx="9176275" cy="4684500"/>
          </a:xfrm>
        </p:grpSpPr>
        <p:sp>
          <p:nvSpPr>
            <p:cNvPr id="132" name="Google Shape;132;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33" name="Google Shape;133;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35" name="Google Shape;135;p16"/>
          <p:cNvSpPr txBox="1">
            <a:spLocks noGrp="1"/>
          </p:cNvSpPr>
          <p:nvPr>
            <p:ph type="title"/>
          </p:nvPr>
        </p:nvSpPr>
        <p:spPr>
          <a:xfrm>
            <a:off x="1171833" y="2044167"/>
            <a:ext cx="4033200" cy="856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136" name="Google Shape;136;p16"/>
          <p:cNvSpPr txBox="1">
            <a:spLocks noGrp="1"/>
          </p:cNvSpPr>
          <p:nvPr>
            <p:ph type="subTitle" idx="1"/>
          </p:nvPr>
        </p:nvSpPr>
        <p:spPr>
          <a:xfrm>
            <a:off x="1171833" y="2900400"/>
            <a:ext cx="4033200" cy="16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73358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7"/>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9" name="Google Shape;139;p17"/>
          <p:cNvGrpSpPr/>
          <p:nvPr/>
        </p:nvGrpSpPr>
        <p:grpSpPr>
          <a:xfrm>
            <a:off x="309600" y="310401"/>
            <a:ext cx="11917200" cy="6577167"/>
            <a:chOff x="232200" y="232800"/>
            <a:chExt cx="8937900" cy="4932875"/>
          </a:xfrm>
        </p:grpSpPr>
        <p:sp>
          <p:nvSpPr>
            <p:cNvPr id="140" name="Google Shape;140;p1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1" name="Google Shape;141;p17"/>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17"/>
            <p:cNvCxnSpPr/>
            <p:nvPr/>
          </p:nvCxnSpPr>
          <p:spPr>
            <a:xfrm>
              <a:off x="233525" y="4913075"/>
              <a:ext cx="0" cy="252600"/>
            </a:xfrm>
            <a:prstGeom prst="straightConnector1">
              <a:avLst/>
            </a:prstGeom>
            <a:noFill/>
            <a:ln w="19050" cap="flat" cmpd="sng">
              <a:solidFill>
                <a:schemeClr val="dk1"/>
              </a:solidFill>
              <a:prstDash val="solid"/>
              <a:round/>
              <a:headEnd type="none" w="med" len="med"/>
              <a:tailEnd type="none" w="med" len="med"/>
            </a:ln>
          </p:spPr>
        </p:cxnSp>
      </p:grpSp>
      <p:sp>
        <p:nvSpPr>
          <p:cNvPr id="143" name="Google Shape;143;p17"/>
          <p:cNvSpPr txBox="1">
            <a:spLocks noGrp="1"/>
          </p:cNvSpPr>
          <p:nvPr>
            <p:ph type="title"/>
          </p:nvPr>
        </p:nvSpPr>
        <p:spPr>
          <a:xfrm>
            <a:off x="963168" y="593367"/>
            <a:ext cx="10278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733"/>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r>
              <a:rPr lang="it-IT"/>
              <a:t>Fare clic per modificare lo stile del titolo dello schema</a:t>
            </a:r>
            <a:endParaRPr/>
          </a:p>
        </p:txBody>
      </p:sp>
      <p:sp>
        <p:nvSpPr>
          <p:cNvPr id="144" name="Google Shape;144;p17"/>
          <p:cNvSpPr txBox="1">
            <a:spLocks noGrp="1"/>
          </p:cNvSpPr>
          <p:nvPr>
            <p:ph type="subTitle" idx="1"/>
          </p:nvPr>
        </p:nvSpPr>
        <p:spPr>
          <a:xfrm>
            <a:off x="951000" y="1356967"/>
            <a:ext cx="10290000" cy="1186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r>
              <a:rPr lang="it-IT"/>
              <a:t>Fare clic per modificare lo stile del sottotitolo dello schema</a:t>
            </a:r>
            <a:endParaRPr/>
          </a:p>
        </p:txBody>
      </p:sp>
    </p:spTree>
    <p:extLst>
      <p:ext uri="{BB962C8B-B14F-4D97-AF65-F5344CB8AC3E}">
        <p14:creationId xmlns:p14="http://schemas.microsoft.com/office/powerpoint/2010/main" val="1808322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5"/>
        <p:cNvGrpSpPr/>
        <p:nvPr/>
      </p:nvGrpSpPr>
      <p:grpSpPr>
        <a:xfrm>
          <a:off x="0" y="0"/>
          <a:ext cx="0" cy="0"/>
          <a:chOff x="0" y="0"/>
          <a:chExt cx="0" cy="0"/>
        </a:xfrm>
      </p:grpSpPr>
      <p:sp>
        <p:nvSpPr>
          <p:cNvPr id="146" name="Google Shape;146;p18"/>
          <p:cNvSpPr/>
          <p:nvPr/>
        </p:nvSpPr>
        <p:spPr>
          <a:xfrm>
            <a:off x="9425967" y="4376967"/>
            <a:ext cx="4935600" cy="4935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18"/>
          <p:cNvGrpSpPr/>
          <p:nvPr/>
        </p:nvGrpSpPr>
        <p:grpSpPr>
          <a:xfrm>
            <a:off x="-25400" y="310400"/>
            <a:ext cx="11907000" cy="6823000"/>
            <a:chOff x="-19050" y="232800"/>
            <a:chExt cx="8930250" cy="5117250"/>
          </a:xfrm>
        </p:grpSpPr>
        <p:sp>
          <p:nvSpPr>
            <p:cNvPr id="148" name="Google Shape;148;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9" name="Google Shape;149;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51" name="Google Shape;151;p18"/>
          <p:cNvSpPr txBox="1">
            <a:spLocks noGrp="1"/>
          </p:cNvSpPr>
          <p:nvPr>
            <p:ph type="title"/>
          </p:nvPr>
        </p:nvSpPr>
        <p:spPr>
          <a:xfrm>
            <a:off x="963101" y="593367"/>
            <a:ext cx="1027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r>
              <a:rPr lang="it-IT"/>
              <a:t>Fare clic per modificare lo stile del titolo dello schema</a:t>
            </a:r>
            <a:endParaRPr/>
          </a:p>
        </p:txBody>
      </p:sp>
      <p:sp>
        <p:nvSpPr>
          <p:cNvPr id="152" name="Google Shape;152;p18"/>
          <p:cNvSpPr txBox="1">
            <a:spLocks noGrp="1"/>
          </p:cNvSpPr>
          <p:nvPr>
            <p:ph type="subTitle" idx="1"/>
          </p:nvPr>
        </p:nvSpPr>
        <p:spPr>
          <a:xfrm>
            <a:off x="950900" y="1895367"/>
            <a:ext cx="7927200" cy="346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r>
              <a:rPr lang="it-IT"/>
              <a:t>Fare clic per modificare lo stile del sottotitolo dello schema</a:t>
            </a:r>
            <a:endParaRPr/>
          </a:p>
        </p:txBody>
      </p:sp>
    </p:spTree>
    <p:extLst>
      <p:ext uri="{BB962C8B-B14F-4D97-AF65-F5344CB8AC3E}">
        <p14:creationId xmlns:p14="http://schemas.microsoft.com/office/powerpoint/2010/main" val="2510772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4" name="Google Shape;154;p19"/>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5" name="Google Shape;155;p19"/>
          <p:cNvGrpSpPr/>
          <p:nvPr/>
        </p:nvGrpSpPr>
        <p:grpSpPr>
          <a:xfrm>
            <a:off x="309600" y="310400"/>
            <a:ext cx="11984400" cy="66668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160" name="Google Shape;160;p19"/>
          <p:cNvSpPr txBox="1">
            <a:spLocks noGrp="1"/>
          </p:cNvSpPr>
          <p:nvPr>
            <p:ph type="subTitle" idx="1"/>
          </p:nvPr>
        </p:nvSpPr>
        <p:spPr>
          <a:xfrm>
            <a:off x="1303735" y="3352300"/>
            <a:ext cx="2990000" cy="132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61" name="Google Shape;161;p19"/>
          <p:cNvSpPr txBox="1">
            <a:spLocks noGrp="1"/>
          </p:cNvSpPr>
          <p:nvPr>
            <p:ph type="subTitle" idx="2"/>
          </p:nvPr>
        </p:nvSpPr>
        <p:spPr>
          <a:xfrm>
            <a:off x="4600997" y="3352300"/>
            <a:ext cx="2990000" cy="132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62" name="Google Shape;162;p19"/>
          <p:cNvSpPr txBox="1">
            <a:spLocks noGrp="1"/>
          </p:cNvSpPr>
          <p:nvPr>
            <p:ph type="subTitle" idx="3"/>
          </p:nvPr>
        </p:nvSpPr>
        <p:spPr>
          <a:xfrm>
            <a:off x="7898264" y="3352300"/>
            <a:ext cx="2990000" cy="132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63" name="Google Shape;163;p19"/>
          <p:cNvSpPr txBox="1">
            <a:spLocks noGrp="1"/>
          </p:cNvSpPr>
          <p:nvPr>
            <p:ph type="subTitle" idx="4"/>
          </p:nvPr>
        </p:nvSpPr>
        <p:spPr>
          <a:xfrm>
            <a:off x="1303737" y="3047500"/>
            <a:ext cx="2990000" cy="48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9pPr>
          </a:lstStyle>
          <a:p>
            <a:r>
              <a:rPr lang="it-IT"/>
              <a:t>Fare clic per modificare lo stile del sottotitolo dello schema</a:t>
            </a:r>
            <a:endParaRPr/>
          </a:p>
        </p:txBody>
      </p:sp>
      <p:sp>
        <p:nvSpPr>
          <p:cNvPr id="164" name="Google Shape;164;p19"/>
          <p:cNvSpPr txBox="1">
            <a:spLocks noGrp="1"/>
          </p:cNvSpPr>
          <p:nvPr>
            <p:ph type="subTitle" idx="5"/>
          </p:nvPr>
        </p:nvSpPr>
        <p:spPr>
          <a:xfrm>
            <a:off x="4600996" y="3047500"/>
            <a:ext cx="2990000" cy="48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9pPr>
          </a:lstStyle>
          <a:p>
            <a:r>
              <a:rPr lang="it-IT"/>
              <a:t>Fare clic per modificare lo stile del sottotitolo dello schema</a:t>
            </a:r>
            <a:endParaRPr/>
          </a:p>
        </p:txBody>
      </p:sp>
      <p:sp>
        <p:nvSpPr>
          <p:cNvPr id="165" name="Google Shape;165;p19"/>
          <p:cNvSpPr txBox="1">
            <a:spLocks noGrp="1"/>
          </p:cNvSpPr>
          <p:nvPr>
            <p:ph type="subTitle" idx="6"/>
          </p:nvPr>
        </p:nvSpPr>
        <p:spPr>
          <a:xfrm>
            <a:off x="7898263" y="3047500"/>
            <a:ext cx="2990000" cy="48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3791785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66"/>
        <p:cNvGrpSpPr/>
        <p:nvPr/>
      </p:nvGrpSpPr>
      <p:grpSpPr>
        <a:xfrm>
          <a:off x="0" y="0"/>
          <a:ext cx="0" cy="0"/>
          <a:chOff x="0" y="0"/>
          <a:chExt cx="0" cy="0"/>
        </a:xfrm>
      </p:grpSpPr>
      <p:sp>
        <p:nvSpPr>
          <p:cNvPr id="167" name="Google Shape;167;p20"/>
          <p:cNvSpPr/>
          <p:nvPr/>
        </p:nvSpPr>
        <p:spPr>
          <a:xfrm>
            <a:off x="10855967" y="-1182100"/>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8" name="Google Shape;168;p20"/>
          <p:cNvGrpSpPr/>
          <p:nvPr/>
        </p:nvGrpSpPr>
        <p:grpSpPr>
          <a:xfrm>
            <a:off x="-967" y="1955901"/>
            <a:ext cx="1253200" cy="3102500"/>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309600" y="310400"/>
            <a:ext cx="11984400" cy="66668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950967"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177" name="Google Shape;177;p20"/>
          <p:cNvSpPr txBox="1">
            <a:spLocks noGrp="1"/>
          </p:cNvSpPr>
          <p:nvPr>
            <p:ph type="subTitle" idx="1"/>
          </p:nvPr>
        </p:nvSpPr>
        <p:spPr>
          <a:xfrm>
            <a:off x="2308067" y="2187427"/>
            <a:ext cx="8817600" cy="70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78" name="Google Shape;178;p20"/>
          <p:cNvSpPr txBox="1">
            <a:spLocks noGrp="1"/>
          </p:cNvSpPr>
          <p:nvPr>
            <p:ph type="subTitle" idx="2"/>
          </p:nvPr>
        </p:nvSpPr>
        <p:spPr>
          <a:xfrm>
            <a:off x="2308067" y="3733813"/>
            <a:ext cx="88176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79" name="Google Shape;179;p20"/>
          <p:cNvSpPr txBox="1">
            <a:spLocks noGrp="1"/>
          </p:cNvSpPr>
          <p:nvPr>
            <p:ph type="subTitle" idx="3"/>
          </p:nvPr>
        </p:nvSpPr>
        <p:spPr>
          <a:xfrm>
            <a:off x="2308067" y="5276600"/>
            <a:ext cx="88176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80" name="Google Shape;180;p20"/>
          <p:cNvSpPr txBox="1">
            <a:spLocks noGrp="1"/>
          </p:cNvSpPr>
          <p:nvPr>
            <p:ph type="subTitle" idx="4"/>
          </p:nvPr>
        </p:nvSpPr>
        <p:spPr>
          <a:xfrm>
            <a:off x="2308067" y="1655033"/>
            <a:ext cx="8817600" cy="70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81" name="Google Shape;181;p20"/>
          <p:cNvSpPr txBox="1">
            <a:spLocks noGrp="1"/>
          </p:cNvSpPr>
          <p:nvPr>
            <p:ph type="subTitle" idx="5"/>
          </p:nvPr>
        </p:nvSpPr>
        <p:spPr>
          <a:xfrm>
            <a:off x="2308067" y="3193867"/>
            <a:ext cx="88176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182" name="Google Shape;182;p20"/>
          <p:cNvSpPr txBox="1">
            <a:spLocks noGrp="1"/>
          </p:cNvSpPr>
          <p:nvPr>
            <p:ph type="subTitle" idx="6"/>
          </p:nvPr>
        </p:nvSpPr>
        <p:spPr>
          <a:xfrm>
            <a:off x="2308067" y="4729101"/>
            <a:ext cx="88176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699161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83"/>
        <p:cNvGrpSpPr/>
        <p:nvPr/>
      </p:nvGrpSpPr>
      <p:grpSpPr>
        <a:xfrm>
          <a:off x="0" y="0"/>
          <a:ext cx="0" cy="0"/>
          <a:chOff x="0" y="0"/>
          <a:chExt cx="0" cy="0"/>
        </a:xfrm>
      </p:grpSpPr>
      <p:sp>
        <p:nvSpPr>
          <p:cNvPr id="184" name="Google Shape;184;p21"/>
          <p:cNvSpPr/>
          <p:nvPr/>
        </p:nvSpPr>
        <p:spPr>
          <a:xfrm>
            <a:off x="10987533" y="-12353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5" name="Google Shape;185;p21"/>
          <p:cNvGrpSpPr/>
          <p:nvPr/>
        </p:nvGrpSpPr>
        <p:grpSpPr>
          <a:xfrm>
            <a:off x="309600" y="-80133"/>
            <a:ext cx="12093600" cy="6636533"/>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190" name="Google Shape;190;p21"/>
          <p:cNvSpPr txBox="1">
            <a:spLocks noGrp="1"/>
          </p:cNvSpPr>
          <p:nvPr>
            <p:ph type="subTitle" idx="1"/>
          </p:nvPr>
        </p:nvSpPr>
        <p:spPr>
          <a:xfrm>
            <a:off x="2709800" y="2087500"/>
            <a:ext cx="65024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91" name="Google Shape;191;p21"/>
          <p:cNvSpPr txBox="1">
            <a:spLocks noGrp="1"/>
          </p:cNvSpPr>
          <p:nvPr>
            <p:ph type="subTitle" idx="2"/>
          </p:nvPr>
        </p:nvSpPr>
        <p:spPr>
          <a:xfrm>
            <a:off x="3522609" y="3631417"/>
            <a:ext cx="65024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92" name="Google Shape;192;p21"/>
          <p:cNvSpPr txBox="1">
            <a:spLocks noGrp="1"/>
          </p:cNvSpPr>
          <p:nvPr>
            <p:ph type="subTitle" idx="3"/>
          </p:nvPr>
        </p:nvSpPr>
        <p:spPr>
          <a:xfrm>
            <a:off x="4335409" y="5175333"/>
            <a:ext cx="65024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193" name="Google Shape;193;p21"/>
          <p:cNvSpPr txBox="1">
            <a:spLocks noGrp="1"/>
          </p:cNvSpPr>
          <p:nvPr>
            <p:ph type="subTitle" idx="4"/>
          </p:nvPr>
        </p:nvSpPr>
        <p:spPr>
          <a:xfrm>
            <a:off x="2709800" y="1671500"/>
            <a:ext cx="65024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9pPr>
          </a:lstStyle>
          <a:p>
            <a:r>
              <a:rPr lang="it-IT"/>
              <a:t>Fare clic per modificare lo stile del sottotitolo dello schema</a:t>
            </a:r>
            <a:endParaRPr/>
          </a:p>
        </p:txBody>
      </p:sp>
      <p:sp>
        <p:nvSpPr>
          <p:cNvPr id="194" name="Google Shape;194;p21"/>
          <p:cNvSpPr txBox="1">
            <a:spLocks noGrp="1"/>
          </p:cNvSpPr>
          <p:nvPr>
            <p:ph type="subTitle" idx="5"/>
          </p:nvPr>
        </p:nvSpPr>
        <p:spPr>
          <a:xfrm>
            <a:off x="3522600" y="3216367"/>
            <a:ext cx="6502400" cy="570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9pPr>
          </a:lstStyle>
          <a:p>
            <a:r>
              <a:rPr lang="it-IT"/>
              <a:t>Fare clic per modificare lo stile del sottotitolo dello schema</a:t>
            </a:r>
            <a:endParaRPr/>
          </a:p>
        </p:txBody>
      </p:sp>
      <p:sp>
        <p:nvSpPr>
          <p:cNvPr id="195" name="Google Shape;195;p21"/>
          <p:cNvSpPr txBox="1">
            <a:spLocks noGrp="1"/>
          </p:cNvSpPr>
          <p:nvPr>
            <p:ph type="subTitle" idx="6"/>
          </p:nvPr>
        </p:nvSpPr>
        <p:spPr>
          <a:xfrm>
            <a:off x="4335400" y="4761233"/>
            <a:ext cx="6502400" cy="570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3467">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371711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 name="Google Shape;27;p4"/>
          <p:cNvGrpSpPr/>
          <p:nvPr/>
        </p:nvGrpSpPr>
        <p:grpSpPr>
          <a:xfrm>
            <a:off x="-25400" y="310400"/>
            <a:ext cx="11907000" cy="67032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32" name="Google Shape;32;p4"/>
          <p:cNvSpPr txBox="1">
            <a:spLocks noGrp="1"/>
          </p:cNvSpPr>
          <p:nvPr>
            <p:ph type="body" idx="1"/>
          </p:nvPr>
        </p:nvSpPr>
        <p:spPr>
          <a:xfrm>
            <a:off x="960000" y="1621000"/>
            <a:ext cx="10272000" cy="43108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SzPts val="800"/>
              <a:buChar char="●"/>
              <a:defRPr>
                <a:latin typeface="Hanken Grotesk"/>
                <a:ea typeface="Hanken Grotesk"/>
                <a:cs typeface="Hanken Grotesk"/>
                <a:sym typeface="Hanken Grotesk"/>
              </a:defRPr>
            </a:lvl1pPr>
            <a:lvl2pPr marL="1219170" lvl="1" indent="-406390" rtl="0">
              <a:spcBef>
                <a:spcPts val="0"/>
              </a:spcBef>
              <a:spcAft>
                <a:spcPts val="0"/>
              </a:spcAft>
              <a:buSzPts val="1200"/>
              <a:buChar char="○"/>
              <a:defRPr>
                <a:latin typeface="Hanken Grotesk"/>
                <a:ea typeface="Hanken Grotesk"/>
                <a:cs typeface="Hanken Grotesk"/>
                <a:sym typeface="Hanken Grotesk"/>
              </a:defRPr>
            </a:lvl2pPr>
            <a:lvl3pPr marL="1828754" lvl="2" indent="-406390" rtl="0">
              <a:lnSpc>
                <a:spcPct val="115000"/>
              </a:lnSpc>
              <a:spcBef>
                <a:spcPts val="0"/>
              </a:spcBef>
              <a:spcAft>
                <a:spcPts val="0"/>
              </a:spcAft>
              <a:buSzPts val="1200"/>
              <a:buChar char="■"/>
              <a:defRPr/>
            </a:lvl3pPr>
            <a:lvl4pPr marL="2438339" lvl="3" indent="-406390" rtl="0">
              <a:lnSpc>
                <a:spcPct val="115000"/>
              </a:lnSpc>
              <a:spcBef>
                <a:spcPts val="0"/>
              </a:spcBef>
              <a:spcAft>
                <a:spcPts val="0"/>
              </a:spcAft>
              <a:buSzPts val="1200"/>
              <a:buChar char="●"/>
              <a:defRPr/>
            </a:lvl4pPr>
            <a:lvl5pPr marL="3047924" lvl="4" indent="-406390" rtl="0">
              <a:lnSpc>
                <a:spcPct val="115000"/>
              </a:lnSpc>
              <a:spcBef>
                <a:spcPts val="0"/>
              </a:spcBef>
              <a:spcAft>
                <a:spcPts val="0"/>
              </a:spcAft>
              <a:buSzPts val="1200"/>
              <a:buChar char="○"/>
              <a:defRPr/>
            </a:lvl5pPr>
            <a:lvl6pPr marL="3657509" lvl="5" indent="-406390" rtl="0">
              <a:lnSpc>
                <a:spcPct val="115000"/>
              </a:lnSpc>
              <a:spcBef>
                <a:spcPts val="0"/>
              </a:spcBef>
              <a:spcAft>
                <a:spcPts val="0"/>
              </a:spcAft>
              <a:buSzPts val="1200"/>
              <a:buChar char="■"/>
              <a:defRPr/>
            </a:lvl6pPr>
            <a:lvl7pPr marL="4267093" lvl="6" indent="-406390" rtl="0">
              <a:lnSpc>
                <a:spcPct val="115000"/>
              </a:lnSpc>
              <a:spcBef>
                <a:spcPts val="0"/>
              </a:spcBef>
              <a:spcAft>
                <a:spcPts val="0"/>
              </a:spcAft>
              <a:buSzPts val="1200"/>
              <a:buChar char="●"/>
              <a:defRPr/>
            </a:lvl7pPr>
            <a:lvl8pPr marL="4876678" lvl="7" indent="-406390" rtl="0">
              <a:lnSpc>
                <a:spcPct val="115000"/>
              </a:lnSpc>
              <a:spcBef>
                <a:spcPts val="0"/>
              </a:spcBef>
              <a:spcAft>
                <a:spcPts val="0"/>
              </a:spcAft>
              <a:buSzPts val="1200"/>
              <a:buChar char="○"/>
              <a:defRPr/>
            </a:lvl8pPr>
            <a:lvl9pPr marL="5486263" lvl="8" indent="-406390" rtl="0">
              <a:lnSpc>
                <a:spcPct val="115000"/>
              </a:lnSpc>
              <a:spcBef>
                <a:spcPts val="0"/>
              </a:spcBef>
              <a:spcAft>
                <a:spcPts val="0"/>
              </a:spcAft>
              <a:buSzPts val="1200"/>
              <a:buChar char="■"/>
              <a:defRPr/>
            </a:lvl9pPr>
          </a:lstStyle>
          <a:p>
            <a:pPr lvl="0"/>
            <a:r>
              <a:rPr lang="it-IT"/>
              <a:t>Fare clic per modificare gli stili del testo dello schema</a:t>
            </a:r>
          </a:p>
        </p:txBody>
      </p:sp>
    </p:spTree>
    <p:extLst>
      <p:ext uri="{BB962C8B-B14F-4D97-AF65-F5344CB8AC3E}">
        <p14:creationId xmlns:p14="http://schemas.microsoft.com/office/powerpoint/2010/main" val="21047160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96"/>
        <p:cNvGrpSpPr/>
        <p:nvPr/>
      </p:nvGrpSpPr>
      <p:grpSpPr>
        <a:xfrm>
          <a:off x="0" y="0"/>
          <a:ext cx="0" cy="0"/>
          <a:chOff x="0" y="0"/>
          <a:chExt cx="0" cy="0"/>
        </a:xfrm>
      </p:grpSpPr>
      <p:sp>
        <p:nvSpPr>
          <p:cNvPr id="197" name="Google Shape;197;p22"/>
          <p:cNvSpPr/>
          <p:nvPr/>
        </p:nvSpPr>
        <p:spPr>
          <a:xfrm>
            <a:off x="10855967" y="-1182100"/>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8" name="Google Shape;198;p22"/>
          <p:cNvGrpSpPr/>
          <p:nvPr/>
        </p:nvGrpSpPr>
        <p:grpSpPr>
          <a:xfrm>
            <a:off x="-25400" y="310400"/>
            <a:ext cx="12252200" cy="6246000"/>
            <a:chOff x="-19050" y="232800"/>
            <a:chExt cx="9189150" cy="4684500"/>
          </a:xfrm>
        </p:grpSpPr>
        <p:sp>
          <p:nvSpPr>
            <p:cNvPr id="199" name="Google Shape;199;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0" name="Google Shape;200;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02" name="Google Shape;202;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203" name="Google Shape;203;p22"/>
          <p:cNvSpPr txBox="1">
            <a:spLocks noGrp="1"/>
          </p:cNvSpPr>
          <p:nvPr>
            <p:ph type="subTitle" idx="1"/>
          </p:nvPr>
        </p:nvSpPr>
        <p:spPr>
          <a:xfrm>
            <a:off x="2350095" y="2336967"/>
            <a:ext cx="3583200" cy="121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04" name="Google Shape;204;p22"/>
          <p:cNvSpPr txBox="1">
            <a:spLocks noGrp="1"/>
          </p:cNvSpPr>
          <p:nvPr>
            <p:ph type="subTitle" idx="2"/>
          </p:nvPr>
        </p:nvSpPr>
        <p:spPr>
          <a:xfrm>
            <a:off x="6843556" y="2336967"/>
            <a:ext cx="3583200" cy="121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05" name="Google Shape;205;p22"/>
          <p:cNvSpPr txBox="1">
            <a:spLocks noGrp="1"/>
          </p:cNvSpPr>
          <p:nvPr>
            <p:ph type="subTitle" idx="3"/>
          </p:nvPr>
        </p:nvSpPr>
        <p:spPr>
          <a:xfrm>
            <a:off x="2350095" y="4448967"/>
            <a:ext cx="3583200" cy="121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06" name="Google Shape;206;p22"/>
          <p:cNvSpPr txBox="1">
            <a:spLocks noGrp="1"/>
          </p:cNvSpPr>
          <p:nvPr>
            <p:ph type="subTitle" idx="4"/>
          </p:nvPr>
        </p:nvSpPr>
        <p:spPr>
          <a:xfrm>
            <a:off x="6843556" y="4448967"/>
            <a:ext cx="3583200" cy="121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07" name="Google Shape;207;p22"/>
          <p:cNvSpPr txBox="1">
            <a:spLocks noGrp="1"/>
          </p:cNvSpPr>
          <p:nvPr>
            <p:ph type="subTitle" idx="5"/>
          </p:nvPr>
        </p:nvSpPr>
        <p:spPr>
          <a:xfrm>
            <a:off x="2350095" y="2032267"/>
            <a:ext cx="3583200" cy="47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08" name="Google Shape;208;p22"/>
          <p:cNvSpPr txBox="1">
            <a:spLocks noGrp="1"/>
          </p:cNvSpPr>
          <p:nvPr>
            <p:ph type="subTitle" idx="6"/>
          </p:nvPr>
        </p:nvSpPr>
        <p:spPr>
          <a:xfrm>
            <a:off x="6843556" y="2032267"/>
            <a:ext cx="3583200" cy="47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09" name="Google Shape;209;p22"/>
          <p:cNvSpPr txBox="1">
            <a:spLocks noGrp="1"/>
          </p:cNvSpPr>
          <p:nvPr>
            <p:ph type="subTitle" idx="7"/>
          </p:nvPr>
        </p:nvSpPr>
        <p:spPr>
          <a:xfrm>
            <a:off x="2350095" y="4122451"/>
            <a:ext cx="3583200" cy="47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10" name="Google Shape;210;p22"/>
          <p:cNvSpPr txBox="1">
            <a:spLocks noGrp="1"/>
          </p:cNvSpPr>
          <p:nvPr>
            <p:ph type="subTitle" idx="8"/>
          </p:nvPr>
        </p:nvSpPr>
        <p:spPr>
          <a:xfrm>
            <a:off x="6843556" y="4122451"/>
            <a:ext cx="3583200" cy="47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2533">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4036288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11"/>
        <p:cNvGrpSpPr/>
        <p:nvPr/>
      </p:nvGrpSpPr>
      <p:grpSpPr>
        <a:xfrm>
          <a:off x="0" y="0"/>
          <a:ext cx="0" cy="0"/>
          <a:chOff x="0" y="0"/>
          <a:chExt cx="0" cy="0"/>
        </a:xfrm>
      </p:grpSpPr>
      <p:sp>
        <p:nvSpPr>
          <p:cNvPr id="212" name="Google Shape;212;p23"/>
          <p:cNvSpPr/>
          <p:nvPr/>
        </p:nvSpPr>
        <p:spPr>
          <a:xfrm>
            <a:off x="10855967" y="-1182100"/>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3" name="Google Shape;213;p23"/>
          <p:cNvGrpSpPr/>
          <p:nvPr/>
        </p:nvGrpSpPr>
        <p:grpSpPr>
          <a:xfrm>
            <a:off x="309600" y="310400"/>
            <a:ext cx="11984400" cy="6666800"/>
            <a:chOff x="232200" y="232800"/>
            <a:chExt cx="8988300" cy="5000100"/>
          </a:xfrm>
        </p:grpSpPr>
        <p:sp>
          <p:nvSpPr>
            <p:cNvPr id="214" name="Google Shape;214;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15" name="Google Shape;215;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17" name="Google Shape;217;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218" name="Google Shape;218;p23"/>
          <p:cNvSpPr txBox="1">
            <a:spLocks noGrp="1"/>
          </p:cNvSpPr>
          <p:nvPr>
            <p:ph type="subTitle" idx="1"/>
          </p:nvPr>
        </p:nvSpPr>
        <p:spPr>
          <a:xfrm>
            <a:off x="1165512" y="2861305"/>
            <a:ext cx="29328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19" name="Google Shape;219;p23"/>
          <p:cNvSpPr txBox="1">
            <a:spLocks noGrp="1"/>
          </p:cNvSpPr>
          <p:nvPr>
            <p:ph type="subTitle" idx="2"/>
          </p:nvPr>
        </p:nvSpPr>
        <p:spPr>
          <a:xfrm>
            <a:off x="4426400" y="2861305"/>
            <a:ext cx="29328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20" name="Google Shape;220;p23"/>
          <p:cNvSpPr txBox="1">
            <a:spLocks noGrp="1"/>
          </p:cNvSpPr>
          <p:nvPr>
            <p:ph type="subTitle" idx="3"/>
          </p:nvPr>
        </p:nvSpPr>
        <p:spPr>
          <a:xfrm>
            <a:off x="1165512" y="4847700"/>
            <a:ext cx="29328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21" name="Google Shape;221;p23"/>
          <p:cNvSpPr txBox="1">
            <a:spLocks noGrp="1"/>
          </p:cNvSpPr>
          <p:nvPr>
            <p:ph type="subTitle" idx="4"/>
          </p:nvPr>
        </p:nvSpPr>
        <p:spPr>
          <a:xfrm>
            <a:off x="4426400" y="4847700"/>
            <a:ext cx="29328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22" name="Google Shape;222;p23"/>
          <p:cNvSpPr txBox="1">
            <a:spLocks noGrp="1"/>
          </p:cNvSpPr>
          <p:nvPr>
            <p:ph type="subTitle" idx="5"/>
          </p:nvPr>
        </p:nvSpPr>
        <p:spPr>
          <a:xfrm>
            <a:off x="7687288" y="2861305"/>
            <a:ext cx="29328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23" name="Google Shape;223;p23"/>
          <p:cNvSpPr txBox="1">
            <a:spLocks noGrp="1"/>
          </p:cNvSpPr>
          <p:nvPr>
            <p:ph type="subTitle" idx="6"/>
          </p:nvPr>
        </p:nvSpPr>
        <p:spPr>
          <a:xfrm>
            <a:off x="7687288" y="4847700"/>
            <a:ext cx="29328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it-IT"/>
              <a:t>Fare clic per modificare lo stile del sottotitolo dello schema</a:t>
            </a:r>
            <a:endParaRPr/>
          </a:p>
        </p:txBody>
      </p:sp>
      <p:sp>
        <p:nvSpPr>
          <p:cNvPr id="224" name="Google Shape;224;p23"/>
          <p:cNvSpPr txBox="1">
            <a:spLocks noGrp="1"/>
          </p:cNvSpPr>
          <p:nvPr>
            <p:ph type="subTitle" idx="7"/>
          </p:nvPr>
        </p:nvSpPr>
        <p:spPr>
          <a:xfrm>
            <a:off x="1163112" y="2359100"/>
            <a:ext cx="2937600" cy="6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2533">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25" name="Google Shape;225;p23"/>
          <p:cNvSpPr txBox="1">
            <a:spLocks noGrp="1"/>
          </p:cNvSpPr>
          <p:nvPr>
            <p:ph type="subTitle" idx="8"/>
          </p:nvPr>
        </p:nvSpPr>
        <p:spPr>
          <a:xfrm>
            <a:off x="4424000" y="2359100"/>
            <a:ext cx="2937600" cy="6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2533">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26" name="Google Shape;226;p23"/>
          <p:cNvSpPr txBox="1">
            <a:spLocks noGrp="1"/>
          </p:cNvSpPr>
          <p:nvPr>
            <p:ph type="subTitle" idx="9"/>
          </p:nvPr>
        </p:nvSpPr>
        <p:spPr>
          <a:xfrm>
            <a:off x="7684888" y="2359100"/>
            <a:ext cx="2937600" cy="6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2533">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27" name="Google Shape;227;p23"/>
          <p:cNvSpPr txBox="1">
            <a:spLocks noGrp="1"/>
          </p:cNvSpPr>
          <p:nvPr>
            <p:ph type="subTitle" idx="13"/>
          </p:nvPr>
        </p:nvSpPr>
        <p:spPr>
          <a:xfrm>
            <a:off x="1163112" y="4345235"/>
            <a:ext cx="2937600" cy="6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2533">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28" name="Google Shape;228;p23"/>
          <p:cNvSpPr txBox="1">
            <a:spLocks noGrp="1"/>
          </p:cNvSpPr>
          <p:nvPr>
            <p:ph type="subTitle" idx="14"/>
          </p:nvPr>
        </p:nvSpPr>
        <p:spPr>
          <a:xfrm>
            <a:off x="4424000" y="4345235"/>
            <a:ext cx="2937600" cy="6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2533">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
        <p:nvSpPr>
          <p:cNvPr id="229" name="Google Shape;229;p23"/>
          <p:cNvSpPr txBox="1">
            <a:spLocks noGrp="1"/>
          </p:cNvSpPr>
          <p:nvPr>
            <p:ph type="subTitle" idx="15"/>
          </p:nvPr>
        </p:nvSpPr>
        <p:spPr>
          <a:xfrm>
            <a:off x="7684888" y="4345235"/>
            <a:ext cx="2937600" cy="6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2533">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3200">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1204789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30"/>
        <p:cNvGrpSpPr/>
        <p:nvPr/>
      </p:nvGrpSpPr>
      <p:grpSpPr>
        <a:xfrm>
          <a:off x="0" y="0"/>
          <a:ext cx="0" cy="0"/>
          <a:chOff x="0" y="0"/>
          <a:chExt cx="0" cy="0"/>
        </a:xfrm>
      </p:grpSpPr>
      <p:sp>
        <p:nvSpPr>
          <p:cNvPr id="231" name="Google Shape;231;p24"/>
          <p:cNvSpPr/>
          <p:nvPr/>
        </p:nvSpPr>
        <p:spPr>
          <a:xfrm>
            <a:off x="8412233" y="3315967"/>
            <a:ext cx="5657600" cy="5657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2" name="Google Shape;232;p24"/>
          <p:cNvGrpSpPr/>
          <p:nvPr/>
        </p:nvGrpSpPr>
        <p:grpSpPr>
          <a:xfrm>
            <a:off x="-92700" y="719333"/>
            <a:ext cx="12607333" cy="54256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35" name="Google Shape;235;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36" name="Google Shape;236;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37" name="Google Shape;237;p24"/>
          <p:cNvSpPr txBox="1">
            <a:spLocks noGrp="1"/>
          </p:cNvSpPr>
          <p:nvPr>
            <p:ph type="title" hasCustomPrompt="1"/>
          </p:nvPr>
        </p:nvSpPr>
        <p:spPr>
          <a:xfrm>
            <a:off x="943433" y="719333"/>
            <a:ext cx="5401600" cy="10252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4933">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38" name="Google Shape;238;p24"/>
          <p:cNvSpPr txBox="1">
            <a:spLocks noGrp="1"/>
          </p:cNvSpPr>
          <p:nvPr>
            <p:ph type="subTitle" idx="1"/>
          </p:nvPr>
        </p:nvSpPr>
        <p:spPr>
          <a:xfrm>
            <a:off x="943433" y="1744523"/>
            <a:ext cx="5401600" cy="54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r>
              <a:rPr lang="it-IT"/>
              <a:t>Fare clic per modificare lo stile del sottotitolo dello schema</a:t>
            </a:r>
            <a:endParaRPr/>
          </a:p>
        </p:txBody>
      </p:sp>
      <p:sp>
        <p:nvSpPr>
          <p:cNvPr id="239" name="Google Shape;239;p24"/>
          <p:cNvSpPr txBox="1">
            <a:spLocks noGrp="1"/>
          </p:cNvSpPr>
          <p:nvPr>
            <p:ph type="title" idx="2" hasCustomPrompt="1"/>
          </p:nvPr>
        </p:nvSpPr>
        <p:spPr>
          <a:xfrm>
            <a:off x="943433" y="2535132"/>
            <a:ext cx="5401600" cy="10252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4933">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40" name="Google Shape;240;p24"/>
          <p:cNvSpPr txBox="1">
            <a:spLocks noGrp="1"/>
          </p:cNvSpPr>
          <p:nvPr>
            <p:ph type="subTitle" idx="3"/>
          </p:nvPr>
        </p:nvSpPr>
        <p:spPr>
          <a:xfrm>
            <a:off x="943433" y="3560327"/>
            <a:ext cx="5401600" cy="54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r>
              <a:rPr lang="it-IT"/>
              <a:t>Fare clic per modificare lo stile del sottotitolo dello schema</a:t>
            </a:r>
            <a:endParaRPr/>
          </a:p>
        </p:txBody>
      </p:sp>
      <p:sp>
        <p:nvSpPr>
          <p:cNvPr id="241" name="Google Shape;241;p24"/>
          <p:cNvSpPr txBox="1">
            <a:spLocks noGrp="1"/>
          </p:cNvSpPr>
          <p:nvPr>
            <p:ph type="title" idx="4" hasCustomPrompt="1"/>
          </p:nvPr>
        </p:nvSpPr>
        <p:spPr>
          <a:xfrm>
            <a:off x="943433" y="4350931"/>
            <a:ext cx="5401600" cy="10252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4933">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42" name="Google Shape;242;p24"/>
          <p:cNvSpPr txBox="1">
            <a:spLocks noGrp="1"/>
          </p:cNvSpPr>
          <p:nvPr>
            <p:ph type="subTitle" idx="5"/>
          </p:nvPr>
        </p:nvSpPr>
        <p:spPr>
          <a:xfrm>
            <a:off x="943433" y="5376131"/>
            <a:ext cx="5401600" cy="54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4270015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43"/>
        <p:cNvGrpSpPr/>
        <p:nvPr/>
      </p:nvGrpSpPr>
      <p:grpSpPr>
        <a:xfrm>
          <a:off x="0" y="0"/>
          <a:ext cx="0" cy="0"/>
          <a:chOff x="0" y="0"/>
          <a:chExt cx="0" cy="0"/>
        </a:xfrm>
      </p:grpSpPr>
      <p:sp>
        <p:nvSpPr>
          <p:cNvPr id="244" name="Google Shape;244;p25"/>
          <p:cNvSpPr/>
          <p:nvPr/>
        </p:nvSpPr>
        <p:spPr>
          <a:xfrm>
            <a:off x="10987533" y="-12353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5" name="Google Shape;245;p25"/>
          <p:cNvGrpSpPr/>
          <p:nvPr/>
        </p:nvGrpSpPr>
        <p:grpSpPr>
          <a:xfrm>
            <a:off x="-25400" y="310400"/>
            <a:ext cx="12252200" cy="62460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963168" y="593367"/>
            <a:ext cx="1027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r>
              <a:rPr lang="it-IT"/>
              <a:t>Fare clic per modificare lo stile del titolo dello schema</a:t>
            </a:r>
            <a:endParaRPr/>
          </a:p>
        </p:txBody>
      </p:sp>
    </p:spTree>
    <p:extLst>
      <p:ext uri="{BB962C8B-B14F-4D97-AF65-F5344CB8AC3E}">
        <p14:creationId xmlns:p14="http://schemas.microsoft.com/office/powerpoint/2010/main" val="4214452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50"/>
        <p:cNvGrpSpPr/>
        <p:nvPr/>
      </p:nvGrpSpPr>
      <p:grpSpPr>
        <a:xfrm>
          <a:off x="0" y="0"/>
          <a:ext cx="0" cy="0"/>
          <a:chOff x="0" y="0"/>
          <a:chExt cx="0" cy="0"/>
        </a:xfrm>
      </p:grpSpPr>
      <p:sp>
        <p:nvSpPr>
          <p:cNvPr id="251" name="Google Shape;251;p26"/>
          <p:cNvSpPr/>
          <p:nvPr/>
        </p:nvSpPr>
        <p:spPr>
          <a:xfrm>
            <a:off x="-1232467"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2" name="Google Shape;252;p26"/>
          <p:cNvGrpSpPr/>
          <p:nvPr/>
        </p:nvGrpSpPr>
        <p:grpSpPr>
          <a:xfrm>
            <a:off x="309600" y="310400"/>
            <a:ext cx="11984400" cy="6619067"/>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963168" y="593367"/>
            <a:ext cx="1027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r>
              <a:rPr lang="it-IT"/>
              <a:t>Fare clic per modificare lo stile del titolo dello schema</a:t>
            </a:r>
            <a:endParaRPr/>
          </a:p>
        </p:txBody>
      </p:sp>
    </p:spTree>
    <p:extLst>
      <p:ext uri="{BB962C8B-B14F-4D97-AF65-F5344CB8AC3E}">
        <p14:creationId xmlns:p14="http://schemas.microsoft.com/office/powerpoint/2010/main" val="39358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57"/>
        <p:cNvGrpSpPr/>
        <p:nvPr/>
      </p:nvGrpSpPr>
      <p:grpSpPr>
        <a:xfrm>
          <a:off x="0" y="0"/>
          <a:ext cx="0" cy="0"/>
          <a:chOff x="0" y="0"/>
          <a:chExt cx="0" cy="0"/>
        </a:xfrm>
      </p:grpSpPr>
      <p:sp>
        <p:nvSpPr>
          <p:cNvPr id="258" name="Google Shape;258;p27"/>
          <p:cNvSpPr/>
          <p:nvPr/>
        </p:nvSpPr>
        <p:spPr>
          <a:xfrm>
            <a:off x="8902800" y="-12067"/>
            <a:ext cx="6882000" cy="68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9" name="Google Shape;259;p27"/>
          <p:cNvGrpSpPr/>
          <p:nvPr/>
        </p:nvGrpSpPr>
        <p:grpSpPr>
          <a:xfrm>
            <a:off x="950964" y="-105400"/>
            <a:ext cx="11721467" cy="6250167"/>
            <a:chOff x="-669332" y="-79050"/>
            <a:chExt cx="10173707" cy="4687625"/>
          </a:xfrm>
        </p:grpSpPr>
        <p:sp>
          <p:nvSpPr>
            <p:cNvPr id="260" name="Google Shape;260;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61" name="Google Shape;261;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63" name="Google Shape;263;p27"/>
          <p:cNvSpPr txBox="1">
            <a:spLocks noGrp="1"/>
          </p:cNvSpPr>
          <p:nvPr>
            <p:ph type="title"/>
          </p:nvPr>
        </p:nvSpPr>
        <p:spPr>
          <a:xfrm>
            <a:off x="1459017" y="1037767"/>
            <a:ext cx="59308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7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264" name="Google Shape;264;p27"/>
          <p:cNvSpPr txBox="1">
            <a:spLocks noGrp="1"/>
          </p:cNvSpPr>
          <p:nvPr>
            <p:ph type="subTitle" idx="1"/>
          </p:nvPr>
        </p:nvSpPr>
        <p:spPr>
          <a:xfrm>
            <a:off x="1458967" y="2202016"/>
            <a:ext cx="5930800" cy="16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65" name="Google Shape;265;p27"/>
          <p:cNvSpPr txBox="1"/>
          <p:nvPr/>
        </p:nvSpPr>
        <p:spPr>
          <a:xfrm>
            <a:off x="1458967" y="4511767"/>
            <a:ext cx="7729600" cy="741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600">
                <a:solidFill>
                  <a:schemeClr val="dk1"/>
                </a:solidFill>
                <a:latin typeface="Hanken Grotesk"/>
                <a:ea typeface="Hanken Grotesk"/>
                <a:cs typeface="Hanken Grotesk"/>
                <a:sym typeface="Hanken Grotesk"/>
              </a:rPr>
              <a:t>CREDITS: This presentation template was created by </a:t>
            </a:r>
            <a:r>
              <a:rPr lang="en" sz="16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600" b="1">
                <a:solidFill>
                  <a:schemeClr val="dk1"/>
                </a:solidFill>
                <a:latin typeface="Hanken Grotesk"/>
                <a:ea typeface="Hanken Grotesk"/>
                <a:cs typeface="Hanken Grotesk"/>
                <a:sym typeface="Hanken Grotesk"/>
              </a:rPr>
              <a:t>,</a:t>
            </a:r>
            <a:r>
              <a:rPr lang="en" sz="1600">
                <a:solidFill>
                  <a:schemeClr val="dk1"/>
                </a:solidFill>
                <a:latin typeface="Hanken Grotesk"/>
                <a:ea typeface="Hanken Grotesk"/>
                <a:cs typeface="Hanken Grotesk"/>
                <a:sym typeface="Hanken Grotesk"/>
              </a:rPr>
              <a:t> and includes icons by</a:t>
            </a:r>
            <a:r>
              <a:rPr lang="en" sz="1600" b="1">
                <a:solidFill>
                  <a:schemeClr val="dk1"/>
                </a:solidFill>
                <a:latin typeface="Hanken Grotesk"/>
                <a:ea typeface="Hanken Grotesk"/>
                <a:cs typeface="Hanken Grotesk"/>
                <a:sym typeface="Hanken Grotesk"/>
              </a:rPr>
              <a:t> </a:t>
            </a:r>
            <a:r>
              <a:rPr lang="en" sz="16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600" b="1">
                <a:solidFill>
                  <a:schemeClr val="dk1"/>
                </a:solidFill>
                <a:latin typeface="Hanken Grotesk"/>
                <a:ea typeface="Hanken Grotesk"/>
                <a:cs typeface="Hanken Grotesk"/>
                <a:sym typeface="Hanken Grotesk"/>
              </a:rPr>
              <a:t>,</a:t>
            </a:r>
            <a:r>
              <a:rPr lang="en" sz="1600">
                <a:solidFill>
                  <a:schemeClr val="dk1"/>
                </a:solidFill>
                <a:latin typeface="Hanken Grotesk"/>
                <a:ea typeface="Hanken Grotesk"/>
                <a:cs typeface="Hanken Grotesk"/>
                <a:sym typeface="Hanken Grotesk"/>
              </a:rPr>
              <a:t> and infographics &amp; images by </a:t>
            </a:r>
            <a:r>
              <a:rPr lang="en" sz="16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600" b="1" u="sng">
                <a:solidFill>
                  <a:schemeClr val="dk1"/>
                </a:solidFill>
                <a:latin typeface="Hanken Grotesk"/>
                <a:ea typeface="Hanken Grotesk"/>
                <a:cs typeface="Hanken Grotesk"/>
                <a:sym typeface="Hanken Grotesk"/>
              </a:rPr>
              <a:t> </a:t>
            </a:r>
            <a:endParaRPr sz="1600" b="1" u="sng">
              <a:solidFill>
                <a:schemeClr val="dk1"/>
              </a:solidFill>
              <a:latin typeface="Hanken Grotesk"/>
              <a:ea typeface="Hanken Grotesk"/>
              <a:cs typeface="Hanken Grotesk"/>
              <a:sym typeface="Hanken Grotesk"/>
            </a:endParaRPr>
          </a:p>
        </p:txBody>
      </p:sp>
    </p:spTree>
    <p:extLst>
      <p:ext uri="{BB962C8B-B14F-4D97-AF65-F5344CB8AC3E}">
        <p14:creationId xmlns:p14="http://schemas.microsoft.com/office/powerpoint/2010/main" val="168166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6"/>
        <p:cNvGrpSpPr/>
        <p:nvPr/>
      </p:nvGrpSpPr>
      <p:grpSpPr>
        <a:xfrm>
          <a:off x="0" y="0"/>
          <a:ext cx="0" cy="0"/>
          <a:chOff x="0" y="0"/>
          <a:chExt cx="0" cy="0"/>
        </a:xfrm>
      </p:grpSpPr>
      <p:sp>
        <p:nvSpPr>
          <p:cNvPr id="267" name="Google Shape;267;p28"/>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8" name="Google Shape;268;p28"/>
          <p:cNvGrpSpPr/>
          <p:nvPr/>
        </p:nvGrpSpPr>
        <p:grpSpPr>
          <a:xfrm>
            <a:off x="309600" y="-65867"/>
            <a:ext cx="11572000" cy="7001067"/>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186522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73"/>
        <p:cNvGrpSpPr/>
        <p:nvPr/>
      </p:nvGrpSpPr>
      <p:grpSpPr>
        <a:xfrm>
          <a:off x="0" y="0"/>
          <a:ext cx="0" cy="0"/>
          <a:chOff x="0" y="0"/>
          <a:chExt cx="0" cy="0"/>
        </a:xfrm>
      </p:grpSpPr>
      <p:sp>
        <p:nvSpPr>
          <p:cNvPr id="274" name="Google Shape;274;p29"/>
          <p:cNvSpPr/>
          <p:nvPr/>
        </p:nvSpPr>
        <p:spPr>
          <a:xfrm>
            <a:off x="10855967" y="-1182100"/>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5" name="Google Shape;275;p29"/>
          <p:cNvGrpSpPr/>
          <p:nvPr/>
        </p:nvGrpSpPr>
        <p:grpSpPr>
          <a:xfrm>
            <a:off x="309600" y="310400"/>
            <a:ext cx="12060000" cy="66340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237542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EA23B7-0DFD-B25A-25FF-1915CD09E1E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45BC5FA-018C-DC5B-DC1E-5B515041C44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95E42A-7B1C-DD40-9923-6AC5E60C186E}"/>
              </a:ext>
            </a:extLst>
          </p:cNvPr>
          <p:cNvSpPr>
            <a:spLocks noGrp="1"/>
          </p:cNvSpPr>
          <p:nvPr>
            <p:ph type="dt" sz="half" idx="10"/>
          </p:nvPr>
        </p:nvSpPr>
        <p:spPr/>
        <p:txBody>
          <a:bodyPr/>
          <a:lstStyle/>
          <a:p>
            <a:r>
              <a:rPr lang="it-IT"/>
              <a:t>13/06/2024</a:t>
            </a:r>
          </a:p>
        </p:txBody>
      </p:sp>
      <p:sp>
        <p:nvSpPr>
          <p:cNvPr id="5" name="Segnaposto piè di pagina 4">
            <a:extLst>
              <a:ext uri="{FF2B5EF4-FFF2-40B4-BE49-F238E27FC236}">
                <a16:creationId xmlns:a16="http://schemas.microsoft.com/office/drawing/2014/main" id="{3CB3CEF8-60C1-11A8-0614-D9F68F521B3A}"/>
              </a:ext>
            </a:extLst>
          </p:cNvPr>
          <p:cNvSpPr>
            <a:spLocks noGrp="1"/>
          </p:cNvSpPr>
          <p:nvPr>
            <p:ph type="ftr" sz="quarter" idx="11"/>
          </p:nvPr>
        </p:nvSpPr>
        <p:spPr/>
        <p:txBody>
          <a:bodyPr/>
          <a:lstStyle/>
          <a:p>
            <a:r>
              <a:rPr lang="it-IT"/>
              <a:t>Francesco Pio Briuolo</a:t>
            </a:r>
          </a:p>
        </p:txBody>
      </p:sp>
      <p:sp>
        <p:nvSpPr>
          <p:cNvPr id="6" name="Segnaposto numero diapositiva 5">
            <a:extLst>
              <a:ext uri="{FF2B5EF4-FFF2-40B4-BE49-F238E27FC236}">
                <a16:creationId xmlns:a16="http://schemas.microsoft.com/office/drawing/2014/main" id="{792EDFBD-4708-C7EB-26A5-104BAEB4973C}"/>
              </a:ext>
            </a:extLst>
          </p:cNvPr>
          <p:cNvSpPr>
            <a:spLocks noGrp="1"/>
          </p:cNvSpPr>
          <p:nvPr>
            <p:ph type="sldNum" sz="quarter" idx="12"/>
          </p:nvPr>
        </p:nvSpPr>
        <p:spPr/>
        <p:txBody>
          <a:bodyPr/>
          <a:lstStyle/>
          <a:p>
            <a:fld id="{6E75D8C5-87E3-4C7C-BE3B-B67C386A8D49}" type="slidenum">
              <a:rPr lang="it-IT" smtClean="0"/>
              <a:t>‹N›</a:t>
            </a:fld>
            <a:endParaRPr lang="it-IT"/>
          </a:p>
        </p:txBody>
      </p:sp>
    </p:spTree>
    <p:extLst>
      <p:ext uri="{BB962C8B-B14F-4D97-AF65-F5344CB8AC3E}">
        <p14:creationId xmlns:p14="http://schemas.microsoft.com/office/powerpoint/2010/main" val="354826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82"/>
        <p:cNvGrpSpPr/>
        <p:nvPr/>
      </p:nvGrpSpPr>
      <p:grpSpPr>
        <a:xfrm>
          <a:off x="0" y="0"/>
          <a:ext cx="0" cy="0"/>
          <a:chOff x="0" y="0"/>
          <a:chExt cx="0" cy="0"/>
        </a:xfrm>
      </p:grpSpPr>
    </p:spTree>
    <p:extLst>
      <p:ext uri="{BB962C8B-B14F-4D97-AF65-F5344CB8AC3E}">
        <p14:creationId xmlns:p14="http://schemas.microsoft.com/office/powerpoint/2010/main" val="138912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3"/>
        <p:cNvGrpSpPr/>
        <p:nvPr/>
      </p:nvGrpSpPr>
      <p:grpSpPr>
        <a:xfrm>
          <a:off x="0" y="0"/>
          <a:ext cx="0" cy="0"/>
          <a:chOff x="0" y="0"/>
          <a:chExt cx="0" cy="0"/>
        </a:xfrm>
      </p:grpSpPr>
      <p:sp>
        <p:nvSpPr>
          <p:cNvPr id="34" name="Google Shape;34;p5"/>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5"/>
          <p:cNvGrpSpPr/>
          <p:nvPr/>
        </p:nvGrpSpPr>
        <p:grpSpPr>
          <a:xfrm>
            <a:off x="-102800" y="310400"/>
            <a:ext cx="11984400" cy="6619067"/>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40" name="Google Shape;40;p5"/>
          <p:cNvSpPr txBox="1">
            <a:spLocks noGrp="1"/>
          </p:cNvSpPr>
          <p:nvPr>
            <p:ph type="subTitle" idx="1"/>
          </p:nvPr>
        </p:nvSpPr>
        <p:spPr>
          <a:xfrm>
            <a:off x="6201691" y="2315404"/>
            <a:ext cx="5030400" cy="3648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867">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3733"/>
            </a:lvl2pPr>
            <a:lvl3pPr lvl="2" algn="ctr" rtl="0">
              <a:lnSpc>
                <a:spcPct val="115000"/>
              </a:lnSpc>
              <a:spcBef>
                <a:spcPts val="0"/>
              </a:spcBef>
              <a:spcAft>
                <a:spcPts val="0"/>
              </a:spcAft>
              <a:buSzPts val="2800"/>
              <a:buChar char="■"/>
              <a:defRPr sz="3733"/>
            </a:lvl3pPr>
            <a:lvl4pPr lvl="3" algn="ctr" rtl="0">
              <a:lnSpc>
                <a:spcPct val="115000"/>
              </a:lnSpc>
              <a:spcBef>
                <a:spcPts val="0"/>
              </a:spcBef>
              <a:spcAft>
                <a:spcPts val="0"/>
              </a:spcAft>
              <a:buSzPts val="2800"/>
              <a:buChar char="●"/>
              <a:defRPr sz="3733"/>
            </a:lvl4pPr>
            <a:lvl5pPr lvl="4" algn="ctr" rtl="0">
              <a:lnSpc>
                <a:spcPct val="115000"/>
              </a:lnSpc>
              <a:spcBef>
                <a:spcPts val="0"/>
              </a:spcBef>
              <a:spcAft>
                <a:spcPts val="0"/>
              </a:spcAft>
              <a:buSzPts val="2800"/>
              <a:buChar char="○"/>
              <a:defRPr sz="3733"/>
            </a:lvl5pPr>
            <a:lvl6pPr lvl="5" algn="ctr" rtl="0">
              <a:lnSpc>
                <a:spcPct val="115000"/>
              </a:lnSpc>
              <a:spcBef>
                <a:spcPts val="0"/>
              </a:spcBef>
              <a:spcAft>
                <a:spcPts val="0"/>
              </a:spcAft>
              <a:buSzPts val="2800"/>
              <a:buChar char="■"/>
              <a:defRPr sz="3733"/>
            </a:lvl6pPr>
            <a:lvl7pPr lvl="6" algn="ctr" rtl="0">
              <a:lnSpc>
                <a:spcPct val="115000"/>
              </a:lnSpc>
              <a:spcBef>
                <a:spcPts val="0"/>
              </a:spcBef>
              <a:spcAft>
                <a:spcPts val="0"/>
              </a:spcAft>
              <a:buSzPts val="2800"/>
              <a:buChar char="●"/>
              <a:defRPr sz="3733"/>
            </a:lvl7pPr>
            <a:lvl8pPr lvl="7" algn="ctr" rtl="0">
              <a:lnSpc>
                <a:spcPct val="115000"/>
              </a:lnSpc>
              <a:spcBef>
                <a:spcPts val="0"/>
              </a:spcBef>
              <a:spcAft>
                <a:spcPts val="0"/>
              </a:spcAft>
              <a:buSzPts val="2800"/>
              <a:buChar char="○"/>
              <a:defRPr sz="3733"/>
            </a:lvl8pPr>
            <a:lvl9pPr lvl="8" algn="ctr" rtl="0">
              <a:lnSpc>
                <a:spcPct val="115000"/>
              </a:lnSpc>
              <a:spcBef>
                <a:spcPts val="0"/>
              </a:spcBef>
              <a:spcAft>
                <a:spcPts val="0"/>
              </a:spcAft>
              <a:buSzPts val="2800"/>
              <a:buChar char="■"/>
              <a:defRPr sz="3733"/>
            </a:lvl9pPr>
          </a:lstStyle>
          <a:p>
            <a:r>
              <a:rPr lang="it-IT"/>
              <a:t>Fare clic per modificare lo stile del sottotitolo dello schema</a:t>
            </a:r>
            <a:endParaRPr/>
          </a:p>
        </p:txBody>
      </p:sp>
      <p:sp>
        <p:nvSpPr>
          <p:cNvPr id="41" name="Google Shape;41;p5"/>
          <p:cNvSpPr txBox="1">
            <a:spLocks noGrp="1"/>
          </p:cNvSpPr>
          <p:nvPr>
            <p:ph type="subTitle" idx="2"/>
          </p:nvPr>
        </p:nvSpPr>
        <p:spPr>
          <a:xfrm>
            <a:off x="960000" y="2315404"/>
            <a:ext cx="5030400" cy="3648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867">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3733"/>
            </a:lvl2pPr>
            <a:lvl3pPr lvl="2" algn="ctr" rtl="0">
              <a:lnSpc>
                <a:spcPct val="115000"/>
              </a:lnSpc>
              <a:spcBef>
                <a:spcPts val="0"/>
              </a:spcBef>
              <a:spcAft>
                <a:spcPts val="0"/>
              </a:spcAft>
              <a:buSzPts val="1400"/>
              <a:buChar char="■"/>
              <a:defRPr sz="3733"/>
            </a:lvl3pPr>
            <a:lvl4pPr lvl="3" algn="ctr" rtl="0">
              <a:lnSpc>
                <a:spcPct val="115000"/>
              </a:lnSpc>
              <a:spcBef>
                <a:spcPts val="0"/>
              </a:spcBef>
              <a:spcAft>
                <a:spcPts val="0"/>
              </a:spcAft>
              <a:buSzPts val="1400"/>
              <a:buChar char="●"/>
              <a:defRPr sz="3733"/>
            </a:lvl4pPr>
            <a:lvl5pPr lvl="4" algn="ctr" rtl="0">
              <a:lnSpc>
                <a:spcPct val="115000"/>
              </a:lnSpc>
              <a:spcBef>
                <a:spcPts val="0"/>
              </a:spcBef>
              <a:spcAft>
                <a:spcPts val="0"/>
              </a:spcAft>
              <a:buSzPts val="1400"/>
              <a:buChar char="○"/>
              <a:defRPr sz="3733"/>
            </a:lvl5pPr>
            <a:lvl6pPr lvl="5" algn="ctr" rtl="0">
              <a:lnSpc>
                <a:spcPct val="115000"/>
              </a:lnSpc>
              <a:spcBef>
                <a:spcPts val="0"/>
              </a:spcBef>
              <a:spcAft>
                <a:spcPts val="0"/>
              </a:spcAft>
              <a:buSzPts val="1400"/>
              <a:buChar char="■"/>
              <a:defRPr sz="3733"/>
            </a:lvl6pPr>
            <a:lvl7pPr lvl="6" algn="ctr" rtl="0">
              <a:lnSpc>
                <a:spcPct val="115000"/>
              </a:lnSpc>
              <a:spcBef>
                <a:spcPts val="0"/>
              </a:spcBef>
              <a:spcAft>
                <a:spcPts val="0"/>
              </a:spcAft>
              <a:buSzPts val="1400"/>
              <a:buChar char="●"/>
              <a:defRPr sz="3733"/>
            </a:lvl7pPr>
            <a:lvl8pPr lvl="7" algn="ctr" rtl="0">
              <a:lnSpc>
                <a:spcPct val="115000"/>
              </a:lnSpc>
              <a:spcBef>
                <a:spcPts val="0"/>
              </a:spcBef>
              <a:spcAft>
                <a:spcPts val="0"/>
              </a:spcAft>
              <a:buSzPts val="1400"/>
              <a:buChar char="○"/>
              <a:defRPr sz="3733"/>
            </a:lvl8pPr>
            <a:lvl9pPr lvl="8" algn="ctr" rtl="0">
              <a:lnSpc>
                <a:spcPct val="115000"/>
              </a:lnSpc>
              <a:spcBef>
                <a:spcPts val="0"/>
              </a:spcBef>
              <a:spcAft>
                <a:spcPts val="0"/>
              </a:spcAft>
              <a:buSzPts val="1400"/>
              <a:buChar char="■"/>
              <a:defRPr sz="3733"/>
            </a:lvl9pPr>
          </a:lstStyle>
          <a:p>
            <a:r>
              <a:rPr lang="it-IT"/>
              <a:t>Fare clic per modificare lo stile del sottotitolo dello schema</a:t>
            </a:r>
            <a:endParaRPr/>
          </a:p>
        </p:txBody>
      </p:sp>
      <p:sp>
        <p:nvSpPr>
          <p:cNvPr id="42" name="Google Shape;42;p5"/>
          <p:cNvSpPr txBox="1">
            <a:spLocks noGrp="1"/>
          </p:cNvSpPr>
          <p:nvPr>
            <p:ph type="subTitle" idx="3"/>
          </p:nvPr>
        </p:nvSpPr>
        <p:spPr>
          <a:xfrm>
            <a:off x="960000" y="1935000"/>
            <a:ext cx="5030400" cy="482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2533">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r>
              <a:rPr lang="it-IT"/>
              <a:t>Fare clic per modificare lo stile del sottotitolo dello schema</a:t>
            </a:r>
            <a:endParaRPr/>
          </a:p>
        </p:txBody>
      </p:sp>
      <p:sp>
        <p:nvSpPr>
          <p:cNvPr id="43" name="Google Shape;43;p5"/>
          <p:cNvSpPr txBox="1">
            <a:spLocks noGrp="1"/>
          </p:cNvSpPr>
          <p:nvPr>
            <p:ph type="subTitle" idx="4"/>
          </p:nvPr>
        </p:nvSpPr>
        <p:spPr>
          <a:xfrm>
            <a:off x="6201691" y="1935000"/>
            <a:ext cx="5030400" cy="482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2533">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r>
              <a:rPr lang="it-IT"/>
              <a:t>Fare clic per modificare lo stile del sottotitolo dello schema</a:t>
            </a:r>
            <a:endParaRPr/>
          </a:p>
        </p:txBody>
      </p:sp>
    </p:spTree>
    <p:extLst>
      <p:ext uri="{BB962C8B-B14F-4D97-AF65-F5344CB8AC3E}">
        <p14:creationId xmlns:p14="http://schemas.microsoft.com/office/powerpoint/2010/main" val="3522973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2451655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it-IT"/>
              <a:t>13/06/2024</a:t>
            </a:r>
          </a:p>
        </p:txBody>
      </p:sp>
      <p:sp>
        <p:nvSpPr>
          <p:cNvPr id="5" name="Footer Placeholder 4"/>
          <p:cNvSpPr>
            <a:spLocks noGrp="1"/>
          </p:cNvSpPr>
          <p:nvPr>
            <p:ph type="ftr" sz="quarter" idx="11"/>
          </p:nvPr>
        </p:nvSpPr>
        <p:spPr/>
        <p:txBody>
          <a:bodyPr/>
          <a:lstStyle/>
          <a:p>
            <a:r>
              <a:rPr lang="it-IT"/>
              <a:t>Francesco Pio Briuolo</a:t>
            </a:r>
          </a:p>
        </p:txBody>
      </p:sp>
      <p:sp>
        <p:nvSpPr>
          <p:cNvPr id="6" name="Slide Number Placeholder 5"/>
          <p:cNvSpPr>
            <a:spLocks noGrp="1"/>
          </p:cNvSpPr>
          <p:nvPr>
            <p:ph type="sldNum" sz="quarter" idx="12"/>
          </p:nvPr>
        </p:nvSpPr>
        <p:spPr/>
        <p:txBody>
          <a:bodyPr/>
          <a:lstStyle/>
          <a:p>
            <a:fld id="{48C8049C-34F7-4CC2-B10C-4264AEB517E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40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13/06/2024</a:t>
            </a:r>
            <a:endParaRPr lang="it-IT" dirty="0"/>
          </a:p>
        </p:txBody>
      </p:sp>
      <p:sp>
        <p:nvSpPr>
          <p:cNvPr id="5" name="Footer Placeholder 4"/>
          <p:cNvSpPr>
            <a:spLocks noGrp="1"/>
          </p:cNvSpPr>
          <p:nvPr>
            <p:ph type="ftr" sz="quarter" idx="11"/>
          </p:nvPr>
        </p:nvSpPr>
        <p:spPr/>
        <p:txBody>
          <a:bodyPr/>
          <a:lstStyle/>
          <a:p>
            <a:r>
              <a:rPr lang="it-IT"/>
              <a:t>Francesco Pio Briuolo</a:t>
            </a:r>
            <a:endParaRPr lang="it-IT" dirty="0"/>
          </a:p>
        </p:txBody>
      </p:sp>
      <p:sp>
        <p:nvSpPr>
          <p:cNvPr id="6" name="Slide Number Placeholder 5"/>
          <p:cNvSpPr>
            <a:spLocks noGrp="1"/>
          </p:cNvSpPr>
          <p:nvPr>
            <p:ph type="sldNum" sz="quarter" idx="12"/>
          </p:nvPr>
        </p:nvSpPr>
        <p:spPr/>
        <p:txBody>
          <a:bodyPr/>
          <a:lstStyle/>
          <a:p>
            <a:fld id="{6E75D8C5-87E3-4C7C-BE3B-B67C386A8D49}" type="slidenum">
              <a:rPr lang="it-IT" smtClean="0"/>
              <a:pPr/>
              <a:t>‹N›</a:t>
            </a:fld>
            <a:endParaRPr lang="it-IT" dirty="0"/>
          </a:p>
        </p:txBody>
      </p:sp>
    </p:spTree>
    <p:extLst>
      <p:ext uri="{BB962C8B-B14F-4D97-AF65-F5344CB8AC3E}">
        <p14:creationId xmlns:p14="http://schemas.microsoft.com/office/powerpoint/2010/main" val="2185932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r>
              <a:rPr lang="it-IT"/>
              <a:t>13/06/2024</a:t>
            </a:r>
          </a:p>
        </p:txBody>
      </p:sp>
      <p:sp>
        <p:nvSpPr>
          <p:cNvPr id="5" name="Footer Placeholder 4"/>
          <p:cNvSpPr>
            <a:spLocks noGrp="1"/>
          </p:cNvSpPr>
          <p:nvPr>
            <p:ph type="ftr" sz="quarter" idx="11"/>
          </p:nvPr>
        </p:nvSpPr>
        <p:spPr/>
        <p:txBody>
          <a:bodyPr/>
          <a:lstStyle/>
          <a:p>
            <a:r>
              <a:rPr lang="it-IT"/>
              <a:t>Francesco Pio Briuolo</a:t>
            </a:r>
          </a:p>
        </p:txBody>
      </p:sp>
      <p:sp>
        <p:nvSpPr>
          <p:cNvPr id="6" name="Slide Number Placeholder 5"/>
          <p:cNvSpPr>
            <a:spLocks noGrp="1"/>
          </p:cNvSpPr>
          <p:nvPr>
            <p:ph type="sldNum" sz="quarter" idx="12"/>
          </p:nvPr>
        </p:nvSpPr>
        <p:spPr/>
        <p:txBody>
          <a:bodyPr/>
          <a:lstStyle/>
          <a:p>
            <a:fld id="{48C8049C-34F7-4CC2-B10C-4264AEB517E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847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r>
              <a:rPr lang="it-IT"/>
              <a:t>13/06/2024</a:t>
            </a:r>
          </a:p>
        </p:txBody>
      </p:sp>
      <p:sp>
        <p:nvSpPr>
          <p:cNvPr id="6" name="Footer Placeholder 5"/>
          <p:cNvSpPr>
            <a:spLocks noGrp="1"/>
          </p:cNvSpPr>
          <p:nvPr>
            <p:ph type="ftr" sz="quarter" idx="11"/>
          </p:nvPr>
        </p:nvSpPr>
        <p:spPr/>
        <p:txBody>
          <a:bodyPr/>
          <a:lstStyle/>
          <a:p>
            <a:r>
              <a:rPr lang="it-IT"/>
              <a:t>Francesco Pio Briuolo</a:t>
            </a:r>
          </a:p>
        </p:txBody>
      </p:sp>
      <p:sp>
        <p:nvSpPr>
          <p:cNvPr id="7" name="Slide Number Placeholder 6"/>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852491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5"/>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it-IT"/>
              <a:t>13/06/2024</a:t>
            </a:r>
          </a:p>
        </p:txBody>
      </p:sp>
      <p:sp>
        <p:nvSpPr>
          <p:cNvPr id="8" name="Footer Placeholder 7"/>
          <p:cNvSpPr>
            <a:spLocks noGrp="1"/>
          </p:cNvSpPr>
          <p:nvPr>
            <p:ph type="ftr" sz="quarter" idx="11"/>
          </p:nvPr>
        </p:nvSpPr>
        <p:spPr/>
        <p:txBody>
          <a:bodyPr/>
          <a:lstStyle/>
          <a:p>
            <a:r>
              <a:rPr lang="it-IT"/>
              <a:t>Francesco Pio Briuolo</a:t>
            </a:r>
          </a:p>
        </p:txBody>
      </p:sp>
      <p:sp>
        <p:nvSpPr>
          <p:cNvPr id="9" name="Slide Number Placeholder 8"/>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33735526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r>
              <a:rPr lang="it-IT"/>
              <a:t>13/06/2024</a:t>
            </a:r>
          </a:p>
        </p:txBody>
      </p:sp>
      <p:sp>
        <p:nvSpPr>
          <p:cNvPr id="4" name="Footer Placeholder 3"/>
          <p:cNvSpPr>
            <a:spLocks noGrp="1"/>
          </p:cNvSpPr>
          <p:nvPr>
            <p:ph type="ftr" sz="quarter" idx="11"/>
          </p:nvPr>
        </p:nvSpPr>
        <p:spPr/>
        <p:txBody>
          <a:bodyPr/>
          <a:lstStyle/>
          <a:p>
            <a:r>
              <a:rPr lang="it-IT"/>
              <a:t>Francesco Pio Briuolo</a:t>
            </a:r>
          </a:p>
        </p:txBody>
      </p:sp>
      <p:sp>
        <p:nvSpPr>
          <p:cNvPr id="5" name="Slide Number Placeholder 4"/>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36631227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it-IT"/>
              <a:t>13/06/2024</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a:t>Francesco Pio Briuolo</a:t>
            </a:r>
          </a:p>
        </p:txBody>
      </p:sp>
      <p:sp>
        <p:nvSpPr>
          <p:cNvPr id="9" name="Slide Number Placeholder 8"/>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32276487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it-IT"/>
              <a:t>13/06/2024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a:t>Francesco Pio Briuolo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8049C-34F7-4CC2-B10C-4264AEB517E6}" type="slidenum">
              <a:rPr lang="it-IT" smtClean="0"/>
              <a:t>‹N›</a:t>
            </a:fld>
            <a:endParaRPr lang="it-IT"/>
          </a:p>
        </p:txBody>
      </p:sp>
    </p:spTree>
    <p:extLst>
      <p:ext uri="{BB962C8B-B14F-4D97-AF65-F5344CB8AC3E}">
        <p14:creationId xmlns:p14="http://schemas.microsoft.com/office/powerpoint/2010/main" val="4104622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13/06/2024</a:t>
            </a:r>
          </a:p>
        </p:txBody>
      </p:sp>
      <p:sp>
        <p:nvSpPr>
          <p:cNvPr id="6" name="Footer Placeholder 5"/>
          <p:cNvSpPr>
            <a:spLocks noGrp="1"/>
          </p:cNvSpPr>
          <p:nvPr>
            <p:ph type="ftr" sz="quarter" idx="11"/>
          </p:nvPr>
        </p:nvSpPr>
        <p:spPr/>
        <p:txBody>
          <a:bodyPr/>
          <a:lstStyle/>
          <a:p>
            <a:r>
              <a:rPr lang="it-IT"/>
              <a:t>Francesco Pio Briuolo</a:t>
            </a:r>
          </a:p>
        </p:txBody>
      </p:sp>
      <p:sp>
        <p:nvSpPr>
          <p:cNvPr id="7" name="Slide Number Placeholder 6"/>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342610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4"/>
        <p:cNvGrpSpPr/>
        <p:nvPr/>
      </p:nvGrpSpPr>
      <p:grpSpPr>
        <a:xfrm>
          <a:off x="0" y="0"/>
          <a:ext cx="0" cy="0"/>
          <a:chOff x="0" y="0"/>
          <a:chExt cx="0" cy="0"/>
        </a:xfrm>
      </p:grpSpPr>
      <p:sp>
        <p:nvSpPr>
          <p:cNvPr id="45" name="Google Shape;45;p6"/>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6"/>
          <p:cNvGrpSpPr/>
          <p:nvPr/>
        </p:nvGrpSpPr>
        <p:grpSpPr>
          <a:xfrm>
            <a:off x="309600" y="-65867"/>
            <a:ext cx="11572000" cy="7001067"/>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10527025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13/06/2024</a:t>
            </a:r>
          </a:p>
        </p:txBody>
      </p:sp>
      <p:sp>
        <p:nvSpPr>
          <p:cNvPr id="5" name="Footer Placeholder 4"/>
          <p:cNvSpPr>
            <a:spLocks noGrp="1"/>
          </p:cNvSpPr>
          <p:nvPr>
            <p:ph type="ftr" sz="quarter" idx="11"/>
          </p:nvPr>
        </p:nvSpPr>
        <p:spPr/>
        <p:txBody>
          <a:bodyPr/>
          <a:lstStyle/>
          <a:p>
            <a:r>
              <a:rPr lang="it-IT"/>
              <a:t>Francesco Pio Briuolo</a:t>
            </a:r>
          </a:p>
        </p:txBody>
      </p:sp>
      <p:sp>
        <p:nvSpPr>
          <p:cNvPr id="6" name="Slide Number Placeholder 5"/>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10813821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13/06/2024</a:t>
            </a:r>
          </a:p>
        </p:txBody>
      </p:sp>
      <p:sp>
        <p:nvSpPr>
          <p:cNvPr id="5" name="Footer Placeholder 4"/>
          <p:cNvSpPr>
            <a:spLocks noGrp="1"/>
          </p:cNvSpPr>
          <p:nvPr>
            <p:ph type="ftr" sz="quarter" idx="11"/>
          </p:nvPr>
        </p:nvSpPr>
        <p:spPr/>
        <p:txBody>
          <a:bodyPr/>
          <a:lstStyle/>
          <a:p>
            <a:r>
              <a:rPr lang="it-IT"/>
              <a:t>Francesco Pio Briuolo</a:t>
            </a:r>
          </a:p>
        </p:txBody>
      </p:sp>
      <p:sp>
        <p:nvSpPr>
          <p:cNvPr id="6" name="Slide Number Placeholder 5"/>
          <p:cNvSpPr>
            <a:spLocks noGrp="1"/>
          </p:cNvSpPr>
          <p:nvPr>
            <p:ph type="sldNum" sz="quarter" idx="12"/>
          </p:nvPr>
        </p:nvSpPr>
        <p:spPr/>
        <p:txBody>
          <a:bodyPr/>
          <a:lstStyle/>
          <a:p>
            <a:fld id="{48C8049C-34F7-4CC2-B10C-4264AEB517E6}" type="slidenum">
              <a:rPr lang="it-IT" smtClean="0"/>
              <a:t>‹N›</a:t>
            </a:fld>
            <a:endParaRPr lang="it-IT"/>
          </a:p>
        </p:txBody>
      </p:sp>
    </p:spTree>
    <p:extLst>
      <p:ext uri="{BB962C8B-B14F-4D97-AF65-F5344CB8AC3E}">
        <p14:creationId xmlns:p14="http://schemas.microsoft.com/office/powerpoint/2010/main" val="360579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3"/>
        <p:cNvGrpSpPr/>
        <p:nvPr/>
      </p:nvGrpSpPr>
      <p:grpSpPr>
        <a:xfrm>
          <a:off x="0" y="0"/>
          <a:ext cx="0" cy="0"/>
          <a:chOff x="0" y="0"/>
          <a:chExt cx="0" cy="0"/>
        </a:xfrm>
      </p:grpSpPr>
      <p:sp>
        <p:nvSpPr>
          <p:cNvPr id="54" name="Google Shape;54;p7"/>
          <p:cNvSpPr/>
          <p:nvPr/>
        </p:nvSpPr>
        <p:spPr>
          <a:xfrm>
            <a:off x="10987533" y="5605767"/>
            <a:ext cx="2482000" cy="2482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 name="Google Shape;55;p7"/>
          <p:cNvGrpSpPr/>
          <p:nvPr/>
        </p:nvGrpSpPr>
        <p:grpSpPr>
          <a:xfrm>
            <a:off x="-25400" y="-21333"/>
            <a:ext cx="11907000" cy="6577733"/>
            <a:chOff x="-19050" y="-16000"/>
            <a:chExt cx="8930250" cy="4933300"/>
          </a:xfrm>
        </p:grpSpPr>
        <p:sp>
          <p:nvSpPr>
            <p:cNvPr id="56" name="Google Shape;56;p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7" name="Google Shape;57;p7"/>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7"/>
            <p:cNvCxnSpPr/>
            <p:nvPr/>
          </p:nvCxnSpPr>
          <p:spPr>
            <a:xfrm rot="10800000">
              <a:off x="8911200" y="-16000"/>
              <a:ext cx="0" cy="258900"/>
            </a:xfrm>
            <a:prstGeom prst="straightConnector1">
              <a:avLst/>
            </a:prstGeom>
            <a:noFill/>
            <a:ln w="19050" cap="flat" cmpd="sng">
              <a:solidFill>
                <a:schemeClr val="dk1"/>
              </a:solidFill>
              <a:prstDash val="solid"/>
              <a:round/>
              <a:headEnd type="none" w="med" len="med"/>
              <a:tailEnd type="none" w="med" len="med"/>
            </a:ln>
          </p:spPr>
        </p:cxnSp>
      </p:grpSp>
      <p:sp>
        <p:nvSpPr>
          <p:cNvPr id="59" name="Google Shape;59;p7"/>
          <p:cNvSpPr txBox="1">
            <a:spLocks noGrp="1"/>
          </p:cNvSpPr>
          <p:nvPr>
            <p:ph type="title"/>
          </p:nvPr>
        </p:nvSpPr>
        <p:spPr>
          <a:xfrm>
            <a:off x="960000" y="597400"/>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60" name="Google Shape;60;p7"/>
          <p:cNvSpPr txBox="1">
            <a:spLocks noGrp="1"/>
          </p:cNvSpPr>
          <p:nvPr>
            <p:ph type="subTitle" idx="1"/>
          </p:nvPr>
        </p:nvSpPr>
        <p:spPr>
          <a:xfrm>
            <a:off x="2311500" y="1814700"/>
            <a:ext cx="8773600" cy="3874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atin typeface="Hanken Grotesk"/>
                <a:ea typeface="Hanken Grotesk"/>
                <a:cs typeface="Hanken Grotesk"/>
                <a:sym typeface="Hanken Grotesk"/>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it-IT"/>
              <a:t>Fare clic per modificare lo stile del sottotitolo dello schema</a:t>
            </a:r>
            <a:endParaRPr/>
          </a:p>
        </p:txBody>
      </p:sp>
    </p:spTree>
    <p:extLst>
      <p:ext uri="{BB962C8B-B14F-4D97-AF65-F5344CB8AC3E}">
        <p14:creationId xmlns:p14="http://schemas.microsoft.com/office/powerpoint/2010/main" val="354779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2" name="Google Shape;62;p8"/>
          <p:cNvSpPr/>
          <p:nvPr/>
        </p:nvSpPr>
        <p:spPr>
          <a:xfrm>
            <a:off x="2676500" y="3702533"/>
            <a:ext cx="6858000" cy="685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8"/>
          <p:cNvGrpSpPr/>
          <p:nvPr/>
        </p:nvGrpSpPr>
        <p:grpSpPr>
          <a:xfrm>
            <a:off x="-33" y="711401"/>
            <a:ext cx="12361300" cy="5433367"/>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67">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2192600" y="2311200"/>
            <a:ext cx="7806800" cy="10144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7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it-IT"/>
              <a:t>Fare clic per modificare lo stile del titolo dello schema</a:t>
            </a:r>
            <a:endParaRPr/>
          </a:p>
        </p:txBody>
      </p:sp>
    </p:spTree>
    <p:extLst>
      <p:ext uri="{BB962C8B-B14F-4D97-AF65-F5344CB8AC3E}">
        <p14:creationId xmlns:p14="http://schemas.microsoft.com/office/powerpoint/2010/main" val="312440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8"/>
        <p:cNvGrpSpPr/>
        <p:nvPr/>
      </p:nvGrpSpPr>
      <p:grpSpPr>
        <a:xfrm>
          <a:off x="0" y="0"/>
          <a:ext cx="0" cy="0"/>
          <a:chOff x="0" y="0"/>
          <a:chExt cx="0" cy="0"/>
        </a:xfrm>
      </p:grpSpPr>
      <p:sp>
        <p:nvSpPr>
          <p:cNvPr id="69" name="Google Shape;69;p9"/>
          <p:cNvSpPr/>
          <p:nvPr/>
        </p:nvSpPr>
        <p:spPr>
          <a:xfrm>
            <a:off x="-3484600" y="-168033"/>
            <a:ext cx="7202800" cy="72028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 name="Google Shape;70;p9"/>
          <p:cNvGrpSpPr/>
          <p:nvPr/>
        </p:nvGrpSpPr>
        <p:grpSpPr>
          <a:xfrm>
            <a:off x="969900" y="-65699"/>
            <a:ext cx="10271200" cy="6991100"/>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4662467" y="1362351"/>
            <a:ext cx="5726400" cy="2793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53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it-IT"/>
              <a:t>Fare clic per modificare lo stile del titolo dello schema</a:t>
            </a:r>
            <a:endParaRPr/>
          </a:p>
        </p:txBody>
      </p:sp>
      <p:sp>
        <p:nvSpPr>
          <p:cNvPr id="75" name="Google Shape;75;p9"/>
          <p:cNvSpPr txBox="1">
            <a:spLocks noGrp="1"/>
          </p:cNvSpPr>
          <p:nvPr>
            <p:ph type="subTitle" idx="1"/>
          </p:nvPr>
        </p:nvSpPr>
        <p:spPr>
          <a:xfrm>
            <a:off x="4662467" y="4156051"/>
            <a:ext cx="57264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386708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6"/>
        <p:cNvGrpSpPr/>
        <p:nvPr/>
      </p:nvGrpSpPr>
      <p:grpSpPr>
        <a:xfrm>
          <a:off x="0" y="0"/>
          <a:ext cx="0" cy="0"/>
          <a:chOff x="0" y="0"/>
          <a:chExt cx="0" cy="0"/>
        </a:xfrm>
      </p:grpSpPr>
      <p:sp>
        <p:nvSpPr>
          <p:cNvPr id="77" name="Google Shape;77;p10"/>
          <p:cNvSpPr>
            <a:spLocks noGrp="1"/>
          </p:cNvSpPr>
          <p:nvPr>
            <p:ph type="pic" idx="2"/>
          </p:nvPr>
        </p:nvSpPr>
        <p:spPr>
          <a:xfrm>
            <a:off x="0" y="0"/>
            <a:ext cx="12192000" cy="6858000"/>
          </a:xfrm>
          <a:prstGeom prst="rect">
            <a:avLst/>
          </a:prstGeom>
          <a:noFill/>
          <a:ln>
            <a:noFill/>
          </a:ln>
        </p:spPr>
      </p:sp>
      <p:sp>
        <p:nvSpPr>
          <p:cNvPr id="78" name="Google Shape;78;p10"/>
          <p:cNvSpPr txBox="1">
            <a:spLocks noGrp="1"/>
          </p:cNvSpPr>
          <p:nvPr>
            <p:ph type="title"/>
          </p:nvPr>
        </p:nvSpPr>
        <p:spPr>
          <a:xfrm>
            <a:off x="960000" y="5393567"/>
            <a:ext cx="10281200" cy="75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284479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9"/>
        <p:cNvGrpSpPr/>
        <p:nvPr/>
      </p:nvGrpSpPr>
      <p:grpSpPr>
        <a:xfrm>
          <a:off x="0" y="0"/>
          <a:ext cx="0" cy="0"/>
          <a:chOff x="0" y="0"/>
          <a:chExt cx="0" cy="0"/>
        </a:xfrm>
      </p:grpSpPr>
      <p:sp>
        <p:nvSpPr>
          <p:cNvPr id="80" name="Google Shape;80;p11"/>
          <p:cNvSpPr/>
          <p:nvPr/>
        </p:nvSpPr>
        <p:spPr>
          <a:xfrm>
            <a:off x="-4563967" y="0"/>
            <a:ext cx="6858000" cy="685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1" name="Google Shape;81;p11"/>
          <p:cNvGrpSpPr/>
          <p:nvPr/>
        </p:nvGrpSpPr>
        <p:grpSpPr>
          <a:xfrm>
            <a:off x="969900" y="-510200"/>
            <a:ext cx="10271200" cy="7876400"/>
            <a:chOff x="727425" y="-382650"/>
            <a:chExt cx="7703400" cy="5907300"/>
          </a:xfrm>
        </p:grpSpPr>
        <p:sp>
          <p:nvSpPr>
            <p:cNvPr id="82" name="Google Shape;82;p11"/>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3" name="Google Shape;83;p11"/>
            <p:cNvCxnSpPr/>
            <p:nvPr/>
          </p:nvCxnSpPr>
          <p:spPr>
            <a:xfrm>
              <a:off x="727425" y="4608450"/>
              <a:ext cx="0" cy="91620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11"/>
            <p:cNvCxnSpPr/>
            <p:nvPr/>
          </p:nvCxnSpPr>
          <p:spPr>
            <a:xfrm>
              <a:off x="8430775" y="-382650"/>
              <a:ext cx="0" cy="91620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1"/>
          <p:cNvSpPr txBox="1">
            <a:spLocks noGrp="1"/>
          </p:cNvSpPr>
          <p:nvPr>
            <p:ph type="title" hasCustomPrompt="1"/>
          </p:nvPr>
        </p:nvSpPr>
        <p:spPr>
          <a:xfrm>
            <a:off x="3470733" y="2474817"/>
            <a:ext cx="7770400" cy="1366000"/>
          </a:xfrm>
          <a:prstGeom prst="rect">
            <a:avLst/>
          </a:prstGeom>
          <a:solidFill>
            <a:schemeClr val="dk1"/>
          </a:solidFill>
        </p:spPr>
        <p:txBody>
          <a:bodyPr spcFirstLastPara="1" wrap="square" lIns="91425" tIns="91425" rIns="91425" bIns="91425" anchor="ctr" anchorCtr="0">
            <a:noAutofit/>
          </a:bodyPr>
          <a:lstStyle>
            <a:lvl1pPr marL="0" lvl="0" indent="0" rtl="0">
              <a:lnSpc>
                <a:spcPct val="115000"/>
              </a:lnSpc>
              <a:spcBef>
                <a:spcPts val="0"/>
              </a:spcBef>
              <a:spcAft>
                <a:spcPts val="0"/>
              </a:spcAft>
              <a:buSzPts val="9600"/>
              <a:buNone/>
              <a:defRPr sz="6533">
                <a:solidFill>
                  <a:schemeClr val="lt1"/>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6" name="Google Shape;86;p11"/>
          <p:cNvSpPr txBox="1">
            <a:spLocks noGrp="1"/>
          </p:cNvSpPr>
          <p:nvPr>
            <p:ph type="subTitle" idx="1"/>
          </p:nvPr>
        </p:nvSpPr>
        <p:spPr>
          <a:xfrm>
            <a:off x="3470733" y="3840784"/>
            <a:ext cx="7770400" cy="5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it-IT"/>
              <a:t>Fare clic per modificare lo stile del sottotitolo dello schema</a:t>
            </a:r>
            <a:endParaRPr/>
          </a:p>
        </p:txBody>
      </p:sp>
    </p:spTree>
    <p:extLst>
      <p:ext uri="{BB962C8B-B14F-4D97-AF65-F5344CB8AC3E}">
        <p14:creationId xmlns:p14="http://schemas.microsoft.com/office/powerpoint/2010/main" val="15096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951200"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extLst>
      <p:ext uri="{BB962C8B-B14F-4D97-AF65-F5344CB8AC3E}">
        <p14:creationId xmlns:p14="http://schemas.microsoft.com/office/powerpoint/2010/main" val="655226428"/>
      </p:ext>
    </p:extLst>
  </p:cSld>
  <p:clrMap bg1="lt1" tx1="dk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81" name="Google Shape;281;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75235290"/>
      </p:ext>
    </p:extLst>
  </p:cSld>
  <p:clrMap bg1="lt1" tx1="dk1" bg2="dk2" tx2="lt2" accent1="accent1" accent2="accent2" accent3="accent3" accent4="accent4" accent5="accent5" accent6="accent6" hlink="hlink" folHlink="folHlink"/>
  <p:sldLayoutIdLst>
    <p:sldLayoutId id="2147483855" r:id="rId1"/>
    <p:sldLayoutId id="2147483856" r:id="rId2"/>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it-IT"/>
              <a:t>13/06/2024</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Francesco Pio Briuolo</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7438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politifact.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2">
            <a:extLst>
              <a:ext uri="{FF2B5EF4-FFF2-40B4-BE49-F238E27FC236}">
                <a16:creationId xmlns:a16="http://schemas.microsoft.com/office/drawing/2014/main" id="{9DB41D36-7498-C9AF-A4A6-A9B0E4C971A6}"/>
              </a:ext>
            </a:extLst>
          </p:cNvPr>
          <p:cNvSpPr txBox="1">
            <a:spLocks noGrp="1"/>
          </p:cNvSpPr>
          <p:nvPr/>
        </p:nvSpPr>
        <p:spPr>
          <a:xfrm>
            <a:off x="2698392" y="2745966"/>
            <a:ext cx="679521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marL="0" lvl="0" indent="0" rtl="0">
              <a:spcBef>
                <a:spcPts val="0"/>
              </a:spcBef>
              <a:spcAft>
                <a:spcPts val="0"/>
              </a:spcAft>
              <a:buNone/>
            </a:pPr>
            <a:r>
              <a:rPr lang="it-IT" sz="2400" i="0" dirty="0">
                <a:solidFill>
                  <a:schemeClr val="tx1"/>
                </a:solidFill>
                <a:effectLst/>
                <a:highlight>
                  <a:srgbClr val="FFFFFF"/>
                </a:highlight>
                <a:latin typeface="Arial" panose="020B0604020202020204" pitchFamily="34" charset="0"/>
              </a:rPr>
              <a:t>Valutazione di tecniche basate su grafi per</a:t>
            </a:r>
          </a:p>
          <a:p>
            <a:pPr marL="0" lvl="0" indent="0" rtl="0">
              <a:spcBef>
                <a:spcPts val="0"/>
              </a:spcBef>
              <a:spcAft>
                <a:spcPts val="0"/>
              </a:spcAft>
              <a:buNone/>
            </a:pPr>
            <a:r>
              <a:rPr lang="it-IT" sz="2400" i="0" dirty="0">
                <a:solidFill>
                  <a:schemeClr val="tx1"/>
                </a:solidFill>
                <a:effectLst/>
                <a:highlight>
                  <a:srgbClr val="FFFFFF"/>
                </a:highlight>
                <a:latin typeface="Arial" panose="020B0604020202020204" pitchFamily="34" charset="0"/>
              </a:rPr>
              <a:t>l’analisi di fake news e metriche di</a:t>
            </a:r>
          </a:p>
          <a:p>
            <a:pPr marL="0" lvl="0" indent="0" rtl="0">
              <a:spcBef>
                <a:spcPts val="0"/>
              </a:spcBef>
              <a:spcAft>
                <a:spcPts val="0"/>
              </a:spcAft>
              <a:buNone/>
            </a:pPr>
            <a:r>
              <a:rPr lang="it-IT" sz="2400" i="0" dirty="0">
                <a:solidFill>
                  <a:schemeClr val="tx1"/>
                </a:solidFill>
                <a:effectLst/>
                <a:highlight>
                  <a:srgbClr val="FFFFFF"/>
                </a:highlight>
                <a:latin typeface="Arial" panose="020B0604020202020204" pitchFamily="34" charset="0"/>
              </a:rPr>
              <a:t>propagazione</a:t>
            </a:r>
            <a:endParaRPr sz="2400" dirty="0">
              <a:solidFill>
                <a:schemeClr val="tx1"/>
              </a:solidFill>
            </a:endParaRPr>
          </a:p>
        </p:txBody>
      </p:sp>
      <p:sp>
        <p:nvSpPr>
          <p:cNvPr id="6" name="CasellaDiTesto 2">
            <a:extLst>
              <a:ext uri="{FF2B5EF4-FFF2-40B4-BE49-F238E27FC236}">
                <a16:creationId xmlns:a16="http://schemas.microsoft.com/office/drawing/2014/main" id="{FF048DD7-869F-143A-B9F8-736B4528E40F}"/>
              </a:ext>
            </a:extLst>
          </p:cNvPr>
          <p:cNvSpPr txBox="1"/>
          <p:nvPr/>
        </p:nvSpPr>
        <p:spPr>
          <a:xfrm>
            <a:off x="3397607" y="849166"/>
            <a:ext cx="6096000" cy="46166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400" dirty="0">
                <a:latin typeface="Calibri" panose="020F0502020204030204" pitchFamily="34" charset="0"/>
                <a:cs typeface="Calibri" panose="020F0502020204030204" pitchFamily="34" charset="0"/>
              </a:rPr>
              <a:t>UNIVERSITÀ</a:t>
            </a:r>
            <a:r>
              <a:rPr lang="it-IT" sz="2400" dirty="0"/>
              <a:t> </a:t>
            </a:r>
            <a:r>
              <a:rPr lang="it-IT" sz="2400" b="0" i="0" u="none" strike="noStrike" cap="none" dirty="0">
                <a:latin typeface="Calibri"/>
                <a:ea typeface="Calibri"/>
                <a:cs typeface="Calibri"/>
                <a:sym typeface="Calibri"/>
              </a:rPr>
              <a:t>DEGLI STUDI DEL SANNIO</a:t>
            </a:r>
            <a:endParaRPr lang="it-IT" sz="2400" dirty="0"/>
          </a:p>
        </p:txBody>
      </p:sp>
      <p:sp>
        <p:nvSpPr>
          <p:cNvPr id="7" name="CasellaDiTesto 3">
            <a:extLst>
              <a:ext uri="{FF2B5EF4-FFF2-40B4-BE49-F238E27FC236}">
                <a16:creationId xmlns:a16="http://schemas.microsoft.com/office/drawing/2014/main" id="{10655F48-7E16-196F-651F-0A5A3F07DB48}"/>
              </a:ext>
            </a:extLst>
          </p:cNvPr>
          <p:cNvSpPr txBox="1"/>
          <p:nvPr/>
        </p:nvSpPr>
        <p:spPr>
          <a:xfrm>
            <a:off x="2806761" y="1310831"/>
            <a:ext cx="6096000"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accent1"/>
              </a:buClr>
              <a:buSzPts val="2800"/>
              <a:buFont typeface="Calibri"/>
              <a:buNone/>
            </a:pPr>
            <a:r>
              <a:rPr lang="it-IT" sz="2000" b="0" i="0" u="none" strike="noStrike" cap="none" dirty="0">
                <a:latin typeface="Calibri"/>
                <a:ea typeface="Calibri"/>
                <a:cs typeface="Calibri"/>
                <a:sym typeface="Calibri"/>
              </a:rPr>
              <a:t>Dipartimento di Ingegneria</a:t>
            </a:r>
          </a:p>
        </p:txBody>
      </p:sp>
      <p:sp>
        <p:nvSpPr>
          <p:cNvPr id="8" name="CasellaDiTesto 4">
            <a:extLst>
              <a:ext uri="{FF2B5EF4-FFF2-40B4-BE49-F238E27FC236}">
                <a16:creationId xmlns:a16="http://schemas.microsoft.com/office/drawing/2014/main" id="{569883C3-3138-F354-40ED-781FCF48713C}"/>
              </a:ext>
            </a:extLst>
          </p:cNvPr>
          <p:cNvSpPr txBox="1"/>
          <p:nvPr/>
        </p:nvSpPr>
        <p:spPr>
          <a:xfrm>
            <a:off x="2698392" y="1889899"/>
            <a:ext cx="6312741"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it-IT" sz="1800" b="0" i="1" u="none" strike="noStrike" cap="none" dirty="0">
                <a:latin typeface="Calibri"/>
                <a:ea typeface="Calibri"/>
                <a:cs typeface="Calibri"/>
                <a:sym typeface="Calibri"/>
              </a:rPr>
              <a:t>Corso di Laurea Magistrale in</a:t>
            </a:r>
            <a:endParaRPr lang="it-IT" dirty="0"/>
          </a:p>
          <a:p>
            <a:pPr marL="0" marR="0" lvl="0" indent="0" algn="ctr" rtl="0">
              <a:spcBef>
                <a:spcPts val="0"/>
              </a:spcBef>
              <a:spcAft>
                <a:spcPts val="0"/>
              </a:spcAft>
              <a:buNone/>
            </a:pPr>
            <a:r>
              <a:rPr lang="it-IT" sz="1800" b="0" i="1" u="none" strike="noStrike" cap="none" dirty="0">
                <a:latin typeface="Calibri"/>
                <a:ea typeface="Calibri"/>
                <a:cs typeface="Calibri"/>
                <a:sym typeface="Calibri"/>
              </a:rPr>
              <a:t>Ingegneria Informatica</a:t>
            </a:r>
            <a:endParaRPr lang="it-IT" dirty="0"/>
          </a:p>
        </p:txBody>
      </p:sp>
      <p:pic>
        <p:nvPicPr>
          <p:cNvPr id="9" name="Picture 2" descr="Università degli Studi del Sannio di Benevento | Unisannio">
            <a:extLst>
              <a:ext uri="{FF2B5EF4-FFF2-40B4-BE49-F238E27FC236}">
                <a16:creationId xmlns:a16="http://schemas.microsoft.com/office/drawing/2014/main" id="{84B00AAF-E98E-C8D5-F9CD-A76711C1F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606" y="372331"/>
            <a:ext cx="1274400" cy="1415333"/>
          </a:xfrm>
          <a:prstGeom prst="rect">
            <a:avLst/>
          </a:prstGeom>
          <a:noFill/>
          <a:extLst>
            <a:ext uri="{909E8E84-426E-40DD-AFC4-6F175D3DCCD1}">
              <a14:hiddenFill xmlns:a14="http://schemas.microsoft.com/office/drawing/2010/main">
                <a:solidFill>
                  <a:srgbClr val="FFFFFF"/>
                </a:solidFill>
              </a14:hiddenFill>
            </a:ext>
          </a:extLst>
        </p:spPr>
      </p:pic>
      <p:sp>
        <p:nvSpPr>
          <p:cNvPr id="10" name="Sottotitolo 13">
            <a:extLst>
              <a:ext uri="{FF2B5EF4-FFF2-40B4-BE49-F238E27FC236}">
                <a16:creationId xmlns:a16="http://schemas.microsoft.com/office/drawing/2014/main" id="{F0BECA40-8B19-F884-EDD5-9A25B9308925}"/>
              </a:ext>
            </a:extLst>
          </p:cNvPr>
          <p:cNvSpPr txBox="1">
            <a:spLocks/>
          </p:cNvSpPr>
          <p:nvPr/>
        </p:nvSpPr>
        <p:spPr>
          <a:xfrm>
            <a:off x="2019626" y="4307523"/>
            <a:ext cx="3835135" cy="129347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b="1" dirty="0">
                <a:solidFill>
                  <a:schemeClr val="tx1"/>
                </a:solidFill>
                <a:latin typeface="Calibri"/>
                <a:ea typeface="Calibri"/>
                <a:cs typeface="Calibri"/>
                <a:sym typeface="Calibri"/>
              </a:rPr>
              <a:t>RELATORI:</a:t>
            </a:r>
            <a:r>
              <a:rPr lang="it-IT" sz="2000" b="1" dirty="0">
                <a:solidFill>
                  <a:srgbClr val="C18D18"/>
                </a:solidFill>
                <a:latin typeface="Calibri"/>
                <a:ea typeface="Calibri"/>
                <a:cs typeface="Calibri"/>
                <a:sym typeface="Calibri"/>
              </a:rPr>
              <a:t> 	</a:t>
            </a:r>
          </a:p>
          <a:p>
            <a:r>
              <a:rPr lang="it-IT" sz="2000" dirty="0">
                <a:solidFill>
                  <a:schemeClr val="tx1"/>
                </a:solidFill>
                <a:latin typeface="Calibri"/>
                <a:ea typeface="Calibri"/>
                <a:cs typeface="Calibri"/>
                <a:sym typeface="Calibri"/>
              </a:rPr>
              <a:t>Prof. Antonio Pecchia</a:t>
            </a:r>
          </a:p>
          <a:p>
            <a:r>
              <a:rPr lang="it-IT" sz="2000" dirty="0">
                <a:solidFill>
                  <a:schemeClr val="tx1"/>
                </a:solidFill>
                <a:latin typeface="Calibri"/>
                <a:ea typeface="Calibri"/>
                <a:cs typeface="Calibri"/>
                <a:sym typeface="Calibri"/>
              </a:rPr>
              <a:t>Prof. Francesco Vasca</a:t>
            </a:r>
            <a:endParaRPr lang="it-IT" dirty="0">
              <a:solidFill>
                <a:schemeClr val="tx1"/>
              </a:solidFill>
              <a:latin typeface="Calibri"/>
              <a:ea typeface="Calibri"/>
              <a:cs typeface="Calibri"/>
              <a:sym typeface="Calibri"/>
            </a:endParaRPr>
          </a:p>
          <a:p>
            <a:endParaRPr lang="it-IT" b="1" dirty="0">
              <a:solidFill>
                <a:srgbClr val="151B6E"/>
              </a:solidFill>
              <a:latin typeface="Calibri"/>
              <a:ea typeface="Calibri"/>
              <a:cs typeface="Calibri"/>
              <a:sym typeface="Calibri"/>
            </a:endParaRPr>
          </a:p>
        </p:txBody>
      </p:sp>
      <p:sp>
        <p:nvSpPr>
          <p:cNvPr id="11" name="Sottotitolo 13">
            <a:extLst>
              <a:ext uri="{FF2B5EF4-FFF2-40B4-BE49-F238E27FC236}">
                <a16:creationId xmlns:a16="http://schemas.microsoft.com/office/drawing/2014/main" id="{2B2768BF-DDD6-37BB-08F5-DCA1C3E8FF50}"/>
              </a:ext>
            </a:extLst>
          </p:cNvPr>
          <p:cNvSpPr txBox="1">
            <a:spLocks/>
          </p:cNvSpPr>
          <p:nvPr/>
        </p:nvSpPr>
        <p:spPr>
          <a:xfrm>
            <a:off x="7576040" y="4307523"/>
            <a:ext cx="3835135" cy="129347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b="1" dirty="0">
                <a:solidFill>
                  <a:schemeClr val="tx1"/>
                </a:solidFill>
                <a:latin typeface="Calibri"/>
                <a:ea typeface="Calibri"/>
                <a:cs typeface="Calibri"/>
                <a:sym typeface="Calibri"/>
              </a:rPr>
              <a:t>CANDIDATO:</a:t>
            </a:r>
            <a:r>
              <a:rPr lang="it-IT" sz="2000" b="1" dirty="0">
                <a:solidFill>
                  <a:srgbClr val="C18D18"/>
                </a:solidFill>
                <a:latin typeface="Calibri"/>
                <a:ea typeface="Calibri"/>
                <a:cs typeface="Calibri"/>
                <a:sym typeface="Calibri"/>
              </a:rPr>
              <a:t> 	</a:t>
            </a:r>
          </a:p>
          <a:p>
            <a:r>
              <a:rPr lang="it-IT" sz="2000" dirty="0">
                <a:solidFill>
                  <a:schemeClr val="tx1"/>
                </a:solidFill>
                <a:latin typeface="Calibri"/>
                <a:ea typeface="Calibri"/>
                <a:cs typeface="Calibri"/>
                <a:sym typeface="Calibri"/>
              </a:rPr>
              <a:t>Francesco Pio Briuolo</a:t>
            </a:r>
          </a:p>
          <a:p>
            <a:r>
              <a:rPr lang="it-IT" sz="2000" dirty="0" err="1">
                <a:solidFill>
                  <a:schemeClr val="tx1"/>
                </a:solidFill>
                <a:latin typeface="Calibri"/>
                <a:ea typeface="Calibri"/>
                <a:cs typeface="Calibri"/>
                <a:sym typeface="Calibri"/>
              </a:rPr>
              <a:t>Matr</a:t>
            </a:r>
            <a:r>
              <a:rPr lang="it-IT" sz="2000" dirty="0">
                <a:solidFill>
                  <a:schemeClr val="tx1"/>
                </a:solidFill>
                <a:latin typeface="Calibri"/>
                <a:ea typeface="Calibri"/>
                <a:cs typeface="Calibri"/>
                <a:sym typeface="Calibri"/>
              </a:rPr>
              <a:t>. 399000544</a:t>
            </a:r>
            <a:endParaRPr lang="it-IT" b="1" dirty="0">
              <a:solidFill>
                <a:srgbClr val="151B6E"/>
              </a:solidFill>
              <a:latin typeface="Calibri"/>
              <a:ea typeface="Calibri"/>
              <a:cs typeface="Calibri"/>
              <a:sym typeface="Calibri"/>
            </a:endParaRPr>
          </a:p>
        </p:txBody>
      </p:sp>
      <p:sp>
        <p:nvSpPr>
          <p:cNvPr id="12" name="Sottotitolo 13">
            <a:extLst>
              <a:ext uri="{FF2B5EF4-FFF2-40B4-BE49-F238E27FC236}">
                <a16:creationId xmlns:a16="http://schemas.microsoft.com/office/drawing/2014/main" id="{14EB5CB9-2F1F-354A-CB3A-4E06DDFCBD2C}"/>
              </a:ext>
            </a:extLst>
          </p:cNvPr>
          <p:cNvSpPr txBox="1">
            <a:spLocks/>
          </p:cNvSpPr>
          <p:nvPr/>
        </p:nvSpPr>
        <p:spPr>
          <a:xfrm>
            <a:off x="4178432" y="5913277"/>
            <a:ext cx="3835135" cy="5123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dirty="0">
                <a:solidFill>
                  <a:schemeClr val="tx1"/>
                </a:solidFill>
                <a:latin typeface="Calibri"/>
                <a:ea typeface="Calibri"/>
                <a:cs typeface="Calibri"/>
                <a:sym typeface="Calibri"/>
              </a:rPr>
              <a:t>Anno accademico 2022/2023</a:t>
            </a:r>
            <a:endParaRPr lang="it-IT" b="1" dirty="0">
              <a:solidFill>
                <a:srgbClr val="151B6E"/>
              </a:solidFill>
              <a:latin typeface="Calibri"/>
              <a:ea typeface="Calibri"/>
              <a:cs typeface="Calibri"/>
              <a:sym typeface="Calibri"/>
            </a:endParaRPr>
          </a:p>
        </p:txBody>
      </p:sp>
      <p:sp>
        <p:nvSpPr>
          <p:cNvPr id="13" name="Segnaposto data 12">
            <a:extLst>
              <a:ext uri="{FF2B5EF4-FFF2-40B4-BE49-F238E27FC236}">
                <a16:creationId xmlns:a16="http://schemas.microsoft.com/office/drawing/2014/main" id="{76F1BC60-7986-3303-BBE2-A7A609A378B6}"/>
              </a:ext>
            </a:extLst>
          </p:cNvPr>
          <p:cNvSpPr>
            <a:spLocks noGrp="1"/>
          </p:cNvSpPr>
          <p:nvPr>
            <p:ph type="dt" sz="half" idx="10"/>
          </p:nvPr>
        </p:nvSpPr>
        <p:spPr/>
        <p:txBody>
          <a:bodyPr/>
          <a:lstStyle/>
          <a:p>
            <a:r>
              <a:rPr lang="it-IT"/>
              <a:t>13/06/2024</a:t>
            </a:r>
            <a:endParaRPr lang="it-IT" dirty="0"/>
          </a:p>
        </p:txBody>
      </p:sp>
    </p:spTree>
    <p:extLst>
      <p:ext uri="{BB962C8B-B14F-4D97-AF65-F5344CB8AC3E}">
        <p14:creationId xmlns:p14="http://schemas.microsoft.com/office/powerpoint/2010/main" val="4082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II: Dataset FakeNewsNet</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p:txBody>
          <a:bodyPr/>
          <a:lstStyle/>
          <a:p>
            <a:endParaRPr lang="it-IT" sz="2400" dirty="0"/>
          </a:p>
          <a:p>
            <a:endParaRPr lang="it-IT" dirty="0"/>
          </a:p>
          <a:p>
            <a:endParaRPr lang="it-IT" dirty="0"/>
          </a:p>
        </p:txBody>
      </p:sp>
      <p:sp>
        <p:nvSpPr>
          <p:cNvPr id="5" name="Segnaposto numero diapositiva 4">
            <a:extLst>
              <a:ext uri="{FF2B5EF4-FFF2-40B4-BE49-F238E27FC236}">
                <a16:creationId xmlns:a16="http://schemas.microsoft.com/office/drawing/2014/main" id="{8D9B1C47-B2BF-D345-DEE7-9055A86DB86D}"/>
              </a:ext>
            </a:extLst>
          </p:cNvPr>
          <p:cNvSpPr>
            <a:spLocks noGrp="1"/>
          </p:cNvSpPr>
          <p:nvPr>
            <p:ph type="sldNum" sz="quarter" idx="12"/>
          </p:nvPr>
        </p:nvSpPr>
        <p:spPr/>
        <p:txBody>
          <a:bodyPr/>
          <a:lstStyle/>
          <a:p>
            <a:fld id="{6E75D8C5-87E3-4C7C-BE3B-B67C386A8D49}" type="slidenum">
              <a:rPr lang="it-IT" smtClean="0"/>
              <a:t>10</a:t>
            </a:fld>
            <a:endParaRPr lang="it-IT"/>
          </a:p>
        </p:txBody>
      </p:sp>
      <p:sp>
        <p:nvSpPr>
          <p:cNvPr id="8" name="Segnaposto piè di pagina 7">
            <a:extLst>
              <a:ext uri="{FF2B5EF4-FFF2-40B4-BE49-F238E27FC236}">
                <a16:creationId xmlns:a16="http://schemas.microsoft.com/office/drawing/2014/main" id="{EBB8CC7B-64AC-96F0-45FE-72231C633595}"/>
              </a:ext>
            </a:extLst>
          </p:cNvPr>
          <p:cNvSpPr>
            <a:spLocks noGrp="1"/>
          </p:cNvSpPr>
          <p:nvPr>
            <p:ph type="ftr" sz="quarter" idx="11"/>
          </p:nvPr>
        </p:nvSpPr>
        <p:spPr/>
        <p:txBody>
          <a:bodyPr/>
          <a:lstStyle/>
          <a:p>
            <a:r>
              <a:rPr lang="it-IT"/>
              <a:t>Francesco Pio Briuolo</a:t>
            </a:r>
            <a:endParaRPr lang="it-IT" dirty="0"/>
          </a:p>
        </p:txBody>
      </p:sp>
      <p:sp>
        <p:nvSpPr>
          <p:cNvPr id="9" name="Segnaposto data 8">
            <a:extLst>
              <a:ext uri="{FF2B5EF4-FFF2-40B4-BE49-F238E27FC236}">
                <a16:creationId xmlns:a16="http://schemas.microsoft.com/office/drawing/2014/main" id="{F4227EE6-B1D5-0BBF-7CC4-B6288AA7DF38}"/>
              </a:ext>
            </a:extLst>
          </p:cNvPr>
          <p:cNvSpPr>
            <a:spLocks noGrp="1"/>
          </p:cNvSpPr>
          <p:nvPr>
            <p:ph type="dt" sz="half" idx="10"/>
          </p:nvPr>
        </p:nvSpPr>
        <p:spPr/>
        <p:txBody>
          <a:bodyPr/>
          <a:lstStyle/>
          <a:p>
            <a:r>
              <a:rPr lang="it-IT"/>
              <a:t>13/06/2024</a:t>
            </a:r>
            <a:endParaRPr lang="it-IT" dirty="0"/>
          </a:p>
        </p:txBody>
      </p:sp>
      <p:pic>
        <p:nvPicPr>
          <p:cNvPr id="11" name="Immagine 10">
            <a:extLst>
              <a:ext uri="{FF2B5EF4-FFF2-40B4-BE49-F238E27FC236}">
                <a16:creationId xmlns:a16="http://schemas.microsoft.com/office/drawing/2014/main" id="{F88702B5-A423-C21A-FBAC-61966CF38384}"/>
              </a:ext>
            </a:extLst>
          </p:cNvPr>
          <p:cNvPicPr>
            <a:picLocks noChangeAspect="1"/>
          </p:cNvPicPr>
          <p:nvPr/>
        </p:nvPicPr>
        <p:blipFill>
          <a:blip r:embed="rId3"/>
          <a:stretch>
            <a:fillRect/>
          </a:stretch>
        </p:blipFill>
        <p:spPr>
          <a:xfrm>
            <a:off x="3195399" y="2511327"/>
            <a:ext cx="5801201" cy="2692174"/>
          </a:xfrm>
          <a:prstGeom prst="rect">
            <a:avLst/>
          </a:prstGeom>
        </p:spPr>
      </p:pic>
    </p:spTree>
    <p:extLst>
      <p:ext uri="{BB962C8B-B14F-4D97-AF65-F5344CB8AC3E}">
        <p14:creationId xmlns:p14="http://schemas.microsoft.com/office/powerpoint/2010/main" val="365623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II: Rete di propagazione gerarchica</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p:txBody>
          <a:bodyPr/>
          <a:lstStyle/>
          <a:p>
            <a:pPr marL="0" indent="0">
              <a:buNone/>
            </a:pPr>
            <a:endParaRPr lang="it-IT" sz="2400" dirty="0">
              <a:highlight>
                <a:srgbClr val="FFFF00"/>
              </a:highlight>
            </a:endParaRPr>
          </a:p>
          <a:p>
            <a:endParaRPr lang="it-IT" sz="2400" dirty="0">
              <a:highlight>
                <a:srgbClr val="FFFF00"/>
              </a:highlight>
            </a:endParaRPr>
          </a:p>
          <a:p>
            <a:endParaRPr lang="it-IT" sz="2400" dirty="0"/>
          </a:p>
          <a:p>
            <a:endParaRPr lang="it-IT" dirty="0"/>
          </a:p>
          <a:p>
            <a:endParaRPr lang="it-IT" dirty="0"/>
          </a:p>
        </p:txBody>
      </p:sp>
      <p:sp>
        <p:nvSpPr>
          <p:cNvPr id="5" name="Segnaposto numero diapositiva 4">
            <a:extLst>
              <a:ext uri="{FF2B5EF4-FFF2-40B4-BE49-F238E27FC236}">
                <a16:creationId xmlns:a16="http://schemas.microsoft.com/office/drawing/2014/main" id="{8D9B1C47-B2BF-D345-DEE7-9055A86DB86D}"/>
              </a:ext>
            </a:extLst>
          </p:cNvPr>
          <p:cNvSpPr>
            <a:spLocks noGrp="1"/>
          </p:cNvSpPr>
          <p:nvPr>
            <p:ph type="sldNum" sz="quarter" idx="12"/>
          </p:nvPr>
        </p:nvSpPr>
        <p:spPr/>
        <p:txBody>
          <a:bodyPr/>
          <a:lstStyle/>
          <a:p>
            <a:fld id="{6E75D8C5-87E3-4C7C-BE3B-B67C386A8D49}" type="slidenum">
              <a:rPr lang="it-IT" smtClean="0"/>
              <a:t>11</a:t>
            </a:fld>
            <a:endParaRPr lang="it-IT"/>
          </a:p>
        </p:txBody>
      </p:sp>
      <p:pic>
        <p:nvPicPr>
          <p:cNvPr id="7" name="Immagine 6" descr="Immagine che contiene modello, design&#10;&#10;Descrizione generata automaticamente con attendibilità bassa">
            <a:extLst>
              <a:ext uri="{FF2B5EF4-FFF2-40B4-BE49-F238E27FC236}">
                <a16:creationId xmlns:a16="http://schemas.microsoft.com/office/drawing/2014/main" id="{DCA93716-A95C-9575-68EA-A8020DC03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77672"/>
            <a:ext cx="3966105" cy="4286768"/>
          </a:xfrm>
          <a:prstGeom prst="rect">
            <a:avLst/>
          </a:prstGeom>
        </p:spPr>
      </p:pic>
      <p:sp>
        <p:nvSpPr>
          <p:cNvPr id="8" name="Segnaposto piè di pagina 7">
            <a:extLst>
              <a:ext uri="{FF2B5EF4-FFF2-40B4-BE49-F238E27FC236}">
                <a16:creationId xmlns:a16="http://schemas.microsoft.com/office/drawing/2014/main" id="{EBB8CC7B-64AC-96F0-45FE-72231C633595}"/>
              </a:ext>
            </a:extLst>
          </p:cNvPr>
          <p:cNvSpPr>
            <a:spLocks noGrp="1"/>
          </p:cNvSpPr>
          <p:nvPr>
            <p:ph type="ftr" sz="quarter" idx="11"/>
          </p:nvPr>
        </p:nvSpPr>
        <p:spPr/>
        <p:txBody>
          <a:bodyPr/>
          <a:lstStyle/>
          <a:p>
            <a:r>
              <a:rPr lang="it-IT"/>
              <a:t>Francesco Pio Briuolo</a:t>
            </a:r>
            <a:endParaRPr lang="it-IT" dirty="0"/>
          </a:p>
        </p:txBody>
      </p:sp>
      <p:sp>
        <p:nvSpPr>
          <p:cNvPr id="9" name="Segnaposto data 8">
            <a:extLst>
              <a:ext uri="{FF2B5EF4-FFF2-40B4-BE49-F238E27FC236}">
                <a16:creationId xmlns:a16="http://schemas.microsoft.com/office/drawing/2014/main" id="{F4227EE6-B1D5-0BBF-7CC4-B6288AA7DF38}"/>
              </a:ext>
            </a:extLst>
          </p:cNvPr>
          <p:cNvSpPr>
            <a:spLocks noGrp="1"/>
          </p:cNvSpPr>
          <p:nvPr>
            <p:ph type="dt" sz="half" idx="10"/>
          </p:nvPr>
        </p:nvSpPr>
        <p:spPr/>
        <p:txBody>
          <a:bodyPr/>
          <a:lstStyle/>
          <a:p>
            <a:r>
              <a:rPr lang="it-IT"/>
              <a:t>13/06/2024</a:t>
            </a:r>
            <a:endParaRPr lang="it-IT" dirty="0"/>
          </a:p>
        </p:txBody>
      </p:sp>
      <p:pic>
        <p:nvPicPr>
          <p:cNvPr id="11" name="Immagine 10">
            <a:extLst>
              <a:ext uri="{FF2B5EF4-FFF2-40B4-BE49-F238E27FC236}">
                <a16:creationId xmlns:a16="http://schemas.microsoft.com/office/drawing/2014/main" id="{6494C740-0A27-5371-2395-2EB23AE7977E}"/>
              </a:ext>
            </a:extLst>
          </p:cNvPr>
          <p:cNvPicPr>
            <a:picLocks noChangeAspect="1"/>
          </p:cNvPicPr>
          <p:nvPr/>
        </p:nvPicPr>
        <p:blipFill>
          <a:blip r:embed="rId4"/>
          <a:stretch>
            <a:fillRect/>
          </a:stretch>
        </p:blipFill>
        <p:spPr>
          <a:xfrm>
            <a:off x="6612570" y="4783092"/>
            <a:ext cx="3943900" cy="1086002"/>
          </a:xfrm>
          <a:prstGeom prst="rect">
            <a:avLst/>
          </a:prstGeom>
        </p:spPr>
      </p:pic>
      <p:sp>
        <p:nvSpPr>
          <p:cNvPr id="4" name="Segnaposto contenuto 2">
            <a:extLst>
              <a:ext uri="{FF2B5EF4-FFF2-40B4-BE49-F238E27FC236}">
                <a16:creationId xmlns:a16="http://schemas.microsoft.com/office/drawing/2014/main" id="{AEE0031E-7589-4EE4-9B98-44A8D4B5DC28}"/>
              </a:ext>
            </a:extLst>
          </p:cNvPr>
          <p:cNvSpPr txBox="1">
            <a:spLocks/>
          </p:cNvSpPr>
          <p:nvPr/>
        </p:nvSpPr>
        <p:spPr>
          <a:xfrm>
            <a:off x="6428840" y="2204030"/>
            <a:ext cx="4680934" cy="198837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sz="2400" dirty="0">
                <a:latin typeface="Source Sans Pro" panose="020B0503030403020204" pitchFamily="34" charset="0"/>
                <a:ea typeface="Source Sans Pro" panose="020B0503030403020204" pitchFamily="34" charset="0"/>
              </a:rPr>
              <a:t>Struttura della rete:</a:t>
            </a:r>
          </a:p>
          <a:p>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200" dirty="0">
                <a:latin typeface="Source Sans Pro" panose="020B0503030403020204" pitchFamily="34" charset="0"/>
                <a:ea typeface="Source Sans Pro" panose="020B0503030403020204" pitchFamily="34" charset="0"/>
              </a:rPr>
              <a:t>Macro-livello</a:t>
            </a:r>
          </a:p>
          <a:p>
            <a:pPr lvl="1">
              <a:buFont typeface="Arial" panose="020B0604020202020204" pitchFamily="34" charset="0"/>
              <a:buChar char="•"/>
            </a:pPr>
            <a:endParaRPr lang="it-IT" sz="22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200" dirty="0">
                <a:latin typeface="Source Sans Pro" panose="020B0503030403020204" pitchFamily="34" charset="0"/>
                <a:ea typeface="Source Sans Pro" panose="020B0503030403020204" pitchFamily="34" charset="0"/>
              </a:rPr>
              <a:t>Micro-livello</a:t>
            </a:r>
            <a:endParaRPr lang="it-IT" dirty="0"/>
          </a:p>
          <a:p>
            <a:endParaRPr lang="it-IT" dirty="0"/>
          </a:p>
          <a:p>
            <a:endParaRPr lang="it-IT" dirty="0"/>
          </a:p>
        </p:txBody>
      </p:sp>
    </p:spTree>
    <p:extLst>
      <p:ext uri="{BB962C8B-B14F-4D97-AF65-F5344CB8AC3E}">
        <p14:creationId xmlns:p14="http://schemas.microsoft.com/office/powerpoint/2010/main" val="299453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D00490-63DF-0DE5-A271-CDA632974577}"/>
              </a:ext>
            </a:extLst>
          </p:cNvPr>
          <p:cNvSpPr>
            <a:spLocks noGrp="1"/>
          </p:cNvSpPr>
          <p:nvPr>
            <p:ph type="title"/>
          </p:nvPr>
        </p:nvSpPr>
        <p:spPr/>
        <p:txBody>
          <a:bodyPr/>
          <a:lstStyle/>
          <a:p>
            <a:r>
              <a:rPr lang="it-IT" b="1" dirty="0"/>
              <a:t>Caso Studio II: Caratteristiche di rete</a:t>
            </a:r>
          </a:p>
        </p:txBody>
      </p:sp>
      <p:sp>
        <p:nvSpPr>
          <p:cNvPr id="4" name="Segnaposto data 3">
            <a:extLst>
              <a:ext uri="{FF2B5EF4-FFF2-40B4-BE49-F238E27FC236}">
                <a16:creationId xmlns:a16="http://schemas.microsoft.com/office/drawing/2014/main" id="{82971D10-B4C0-BE18-97FA-09544F635177}"/>
              </a:ext>
            </a:extLst>
          </p:cNvPr>
          <p:cNvSpPr>
            <a:spLocks noGrp="1"/>
          </p:cNvSpPr>
          <p:nvPr>
            <p:ph type="dt" sz="half" idx="10"/>
          </p:nvPr>
        </p:nvSpPr>
        <p:spPr/>
        <p:txBody>
          <a:bodyPr/>
          <a:lstStyle/>
          <a:p>
            <a:r>
              <a:rPr lang="it-IT"/>
              <a:t>13/06/2024</a:t>
            </a:r>
            <a:endParaRPr lang="it-IT" dirty="0"/>
          </a:p>
        </p:txBody>
      </p:sp>
      <p:sp>
        <p:nvSpPr>
          <p:cNvPr id="5" name="Segnaposto piè di pagina 4">
            <a:extLst>
              <a:ext uri="{FF2B5EF4-FFF2-40B4-BE49-F238E27FC236}">
                <a16:creationId xmlns:a16="http://schemas.microsoft.com/office/drawing/2014/main" id="{67C0D050-540E-A88A-6D55-D9D0F55F967B}"/>
              </a:ext>
            </a:extLst>
          </p:cNvPr>
          <p:cNvSpPr>
            <a:spLocks noGrp="1"/>
          </p:cNvSpPr>
          <p:nvPr>
            <p:ph type="ftr" sz="quarter" idx="11"/>
          </p:nvPr>
        </p:nvSpPr>
        <p:spPr/>
        <p:txBody>
          <a:bodyPr/>
          <a:lstStyle/>
          <a:p>
            <a:r>
              <a:rPr lang="it-IT"/>
              <a:t>Francesco Pio Briuolo</a:t>
            </a:r>
            <a:endParaRPr lang="it-IT" dirty="0"/>
          </a:p>
        </p:txBody>
      </p:sp>
      <p:sp>
        <p:nvSpPr>
          <p:cNvPr id="6" name="Segnaposto numero diapositiva 5">
            <a:extLst>
              <a:ext uri="{FF2B5EF4-FFF2-40B4-BE49-F238E27FC236}">
                <a16:creationId xmlns:a16="http://schemas.microsoft.com/office/drawing/2014/main" id="{CF885C74-7CB2-CF77-79A0-6921305BADC7}"/>
              </a:ext>
            </a:extLst>
          </p:cNvPr>
          <p:cNvSpPr>
            <a:spLocks noGrp="1"/>
          </p:cNvSpPr>
          <p:nvPr>
            <p:ph type="sldNum" sz="quarter" idx="12"/>
          </p:nvPr>
        </p:nvSpPr>
        <p:spPr/>
        <p:txBody>
          <a:bodyPr/>
          <a:lstStyle/>
          <a:p>
            <a:fld id="{6E75D8C5-87E3-4C7C-BE3B-B67C386A8D49}" type="slidenum">
              <a:rPr lang="it-IT" smtClean="0"/>
              <a:pPr/>
              <a:t>12</a:t>
            </a:fld>
            <a:endParaRPr lang="it-IT" dirty="0"/>
          </a:p>
        </p:txBody>
      </p:sp>
      <p:sp>
        <p:nvSpPr>
          <p:cNvPr id="7" name="Segnaposto contenuto 2">
            <a:extLst>
              <a:ext uri="{FF2B5EF4-FFF2-40B4-BE49-F238E27FC236}">
                <a16:creationId xmlns:a16="http://schemas.microsoft.com/office/drawing/2014/main" id="{DFBD1695-9A2F-601D-CF60-AD06420F28E9}"/>
              </a:ext>
            </a:extLst>
          </p:cNvPr>
          <p:cNvSpPr>
            <a:spLocks noGrp="1"/>
          </p:cNvSpPr>
          <p:nvPr>
            <p:ph idx="1"/>
          </p:nvPr>
        </p:nvSpPr>
        <p:spPr>
          <a:xfrm>
            <a:off x="1097280" y="1845734"/>
            <a:ext cx="10058400" cy="4023360"/>
          </a:xfrm>
        </p:spPr>
        <p:txBody>
          <a:bodyPr/>
          <a:lstStyle/>
          <a:p>
            <a:r>
              <a:rPr lang="it-IT" sz="2400" dirty="0">
                <a:latin typeface="Source Sans Pro" panose="020B0503030403020204" pitchFamily="34" charset="0"/>
                <a:ea typeface="Source Sans Pro" panose="020B0503030403020204" pitchFamily="34" charset="0"/>
              </a:rPr>
              <a:t>Caratteristiche strutturali: modellano i pattern di diffusione delle notizie. </a:t>
            </a:r>
          </a:p>
          <a:p>
            <a:pPr marL="0" indent="0">
              <a:buNone/>
            </a:pPr>
            <a:endParaRPr lang="it-IT" sz="2400" dirty="0">
              <a:latin typeface="Source Sans Pro" panose="020B0503030403020204" pitchFamily="34" charset="0"/>
              <a:ea typeface="Source Sans Pro" panose="020B0503030403020204" pitchFamily="34" charset="0"/>
            </a:endParaRPr>
          </a:p>
          <a:p>
            <a:r>
              <a:rPr lang="it-IT" sz="2400" dirty="0">
                <a:latin typeface="Source Sans Pro" panose="020B0503030403020204" pitchFamily="34" charset="0"/>
                <a:ea typeface="Source Sans Pro" panose="020B0503030403020204" pitchFamily="34" charset="0"/>
              </a:rPr>
              <a:t>Caratteristiche temporali: modellano la frequenza di interazioni dell’utente.</a:t>
            </a:r>
          </a:p>
          <a:p>
            <a:endParaRPr lang="it-IT" sz="2400" dirty="0">
              <a:latin typeface="Source Sans Pro" panose="020B0503030403020204" pitchFamily="34" charset="0"/>
              <a:ea typeface="Source Sans Pro" panose="020B0503030403020204" pitchFamily="34" charset="0"/>
            </a:endParaRPr>
          </a:p>
          <a:p>
            <a:r>
              <a:rPr lang="it-IT" sz="2400" dirty="0">
                <a:latin typeface="Source Sans Pro" panose="020B0503030403020204" pitchFamily="34" charset="0"/>
                <a:ea typeface="Source Sans Pro" panose="020B0503030403020204" pitchFamily="34" charset="0"/>
              </a:rPr>
              <a:t>Caratteristiche linguistiche: valutate in termini di sentiment a partire dal contenuto delle notizie originali.</a:t>
            </a:r>
          </a:p>
          <a:p>
            <a:endParaRPr lang="it-IT" sz="2400" dirty="0"/>
          </a:p>
          <a:p>
            <a:endParaRPr lang="it-IT" sz="2400" dirty="0"/>
          </a:p>
          <a:p>
            <a:endParaRPr lang="it-IT" dirty="0"/>
          </a:p>
          <a:p>
            <a:endParaRPr lang="it-IT" dirty="0"/>
          </a:p>
        </p:txBody>
      </p:sp>
    </p:spTree>
    <p:extLst>
      <p:ext uri="{BB962C8B-B14F-4D97-AF65-F5344CB8AC3E}">
        <p14:creationId xmlns:p14="http://schemas.microsoft.com/office/powerpoint/2010/main" val="328729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normAutofit/>
          </a:bodyPr>
          <a:lstStyle/>
          <a:p>
            <a:r>
              <a:rPr lang="it-IT" b="1" dirty="0"/>
              <a:t>Caso Studio II: Metodologia e Implementazione</a:t>
            </a:r>
          </a:p>
        </p:txBody>
      </p:sp>
      <p:sp>
        <p:nvSpPr>
          <p:cNvPr id="5" name="Segnaposto numero diapositiva 4">
            <a:extLst>
              <a:ext uri="{FF2B5EF4-FFF2-40B4-BE49-F238E27FC236}">
                <a16:creationId xmlns:a16="http://schemas.microsoft.com/office/drawing/2014/main" id="{A00BBB34-E864-202D-4101-1A3BCA1D938E}"/>
              </a:ext>
            </a:extLst>
          </p:cNvPr>
          <p:cNvSpPr>
            <a:spLocks noGrp="1"/>
          </p:cNvSpPr>
          <p:nvPr>
            <p:ph type="sldNum" sz="quarter" idx="12"/>
          </p:nvPr>
        </p:nvSpPr>
        <p:spPr/>
        <p:txBody>
          <a:bodyPr/>
          <a:lstStyle/>
          <a:p>
            <a:fld id="{6E75D8C5-87E3-4C7C-BE3B-B67C386A8D49}" type="slidenum">
              <a:rPr lang="it-IT" smtClean="0"/>
              <a:t>13</a:t>
            </a:fld>
            <a:endParaRPr lang="it-IT"/>
          </a:p>
        </p:txBody>
      </p:sp>
      <p:sp>
        <p:nvSpPr>
          <p:cNvPr id="6" name="Segnaposto piè di pagina 5">
            <a:extLst>
              <a:ext uri="{FF2B5EF4-FFF2-40B4-BE49-F238E27FC236}">
                <a16:creationId xmlns:a16="http://schemas.microsoft.com/office/drawing/2014/main" id="{ABD737F2-4C13-1F9C-A17D-34B8E7D9707B}"/>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99BC3502-4FBA-1E70-AFDA-485303246B53}"/>
              </a:ext>
            </a:extLst>
          </p:cNvPr>
          <p:cNvSpPr>
            <a:spLocks noGrp="1"/>
          </p:cNvSpPr>
          <p:nvPr>
            <p:ph type="dt" sz="half" idx="10"/>
          </p:nvPr>
        </p:nvSpPr>
        <p:spPr/>
        <p:txBody>
          <a:bodyPr/>
          <a:lstStyle/>
          <a:p>
            <a:r>
              <a:rPr lang="it-IT"/>
              <a:t>13/06/2024</a:t>
            </a:r>
            <a:endParaRPr lang="it-IT" dirty="0"/>
          </a:p>
        </p:txBody>
      </p:sp>
      <p:pic>
        <p:nvPicPr>
          <p:cNvPr id="1028" name="Picture 4">
            <a:extLst>
              <a:ext uri="{FF2B5EF4-FFF2-40B4-BE49-F238E27FC236}">
                <a16:creationId xmlns:a16="http://schemas.microsoft.com/office/drawing/2014/main" id="{EB0BA6EE-6E04-C379-238D-95059953B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766" y="3429000"/>
            <a:ext cx="2020692" cy="1087701"/>
          </a:xfrm>
          <a:prstGeom prst="rect">
            <a:avLst/>
          </a:prstGeom>
          <a:noFill/>
          <a:extLst>
            <a:ext uri="{909E8E84-426E-40DD-AFC4-6F175D3DCCD1}">
              <a14:hiddenFill xmlns:a14="http://schemas.microsoft.com/office/drawing/2010/main">
                <a:solidFill>
                  <a:srgbClr val="FFFFFF"/>
                </a:solidFill>
              </a14:hiddenFill>
            </a:ext>
          </a:extLst>
        </p:spPr>
      </p:pic>
      <p:sp>
        <p:nvSpPr>
          <p:cNvPr id="11" name="Segnaposto contenuto 2">
            <a:extLst>
              <a:ext uri="{FF2B5EF4-FFF2-40B4-BE49-F238E27FC236}">
                <a16:creationId xmlns:a16="http://schemas.microsoft.com/office/drawing/2014/main" id="{F6FE59CB-F3E5-4947-8B8A-F7AB2EA5414A}"/>
              </a:ext>
            </a:extLst>
          </p:cNvPr>
          <p:cNvSpPr>
            <a:spLocks noGrp="1"/>
          </p:cNvSpPr>
          <p:nvPr>
            <p:ph idx="1"/>
          </p:nvPr>
        </p:nvSpPr>
        <p:spPr>
          <a:xfrm>
            <a:off x="1097280" y="1845734"/>
            <a:ext cx="6782486" cy="4023360"/>
          </a:xfrm>
        </p:spPr>
        <p:txBody>
          <a:bodyPr>
            <a:normAutofit fontScale="32500" lnSpcReduction="20000"/>
          </a:bodyPr>
          <a:lstStyle/>
          <a:p>
            <a:r>
              <a:rPr lang="it-IT" sz="5000" dirty="0">
                <a:latin typeface="Source Sans Pro" panose="020B0503030403020204" pitchFamily="34" charset="0"/>
                <a:ea typeface="Source Sans Pro" panose="020B0503030403020204" pitchFamily="34" charset="0"/>
              </a:rPr>
              <a:t>Algoritmi di Machine Learning per determinare l’importanza delle features:</a:t>
            </a:r>
          </a:p>
          <a:p>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5000" dirty="0">
                <a:latin typeface="Source Sans Pro" panose="020B0503030403020204" pitchFamily="34" charset="0"/>
                <a:ea typeface="Source Sans Pro" panose="020B0503030403020204" pitchFamily="34" charset="0"/>
              </a:rPr>
              <a:t>Decision Tree</a:t>
            </a:r>
          </a:p>
          <a:p>
            <a:pPr lvl="1">
              <a:buFont typeface="Arial" panose="020B0604020202020204" pitchFamily="34" charset="0"/>
              <a:buChar char="•"/>
            </a:pP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5000" dirty="0">
                <a:latin typeface="Source Sans Pro" panose="020B0503030403020204" pitchFamily="34" charset="0"/>
                <a:ea typeface="Source Sans Pro" panose="020B0503030403020204" pitchFamily="34" charset="0"/>
              </a:rPr>
              <a:t>Random </a:t>
            </a:r>
            <a:r>
              <a:rPr lang="it-IT" sz="5000" dirty="0" err="1">
                <a:latin typeface="Source Sans Pro" panose="020B0503030403020204" pitchFamily="34" charset="0"/>
                <a:ea typeface="Source Sans Pro" panose="020B0503030403020204" pitchFamily="34" charset="0"/>
              </a:rPr>
              <a:t>Forest</a:t>
            </a: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5000" dirty="0" err="1">
                <a:latin typeface="Source Sans Pro" panose="020B0503030403020204" pitchFamily="34" charset="0"/>
                <a:ea typeface="Source Sans Pro" panose="020B0503030403020204" pitchFamily="34" charset="0"/>
              </a:rPr>
              <a:t>Logistic</a:t>
            </a:r>
            <a:r>
              <a:rPr lang="it-IT" sz="5000" dirty="0">
                <a:latin typeface="Source Sans Pro" panose="020B0503030403020204" pitchFamily="34" charset="0"/>
                <a:ea typeface="Source Sans Pro" panose="020B0503030403020204" pitchFamily="34" charset="0"/>
              </a:rPr>
              <a:t> </a:t>
            </a:r>
            <a:r>
              <a:rPr lang="it-IT" sz="5000" dirty="0" err="1">
                <a:latin typeface="Source Sans Pro" panose="020B0503030403020204" pitchFamily="34" charset="0"/>
                <a:ea typeface="Source Sans Pro" panose="020B0503030403020204" pitchFamily="34" charset="0"/>
              </a:rPr>
              <a:t>Regression</a:t>
            </a: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5000" dirty="0" err="1">
                <a:latin typeface="Source Sans Pro" panose="020B0503030403020204" pitchFamily="34" charset="0"/>
                <a:ea typeface="Source Sans Pro" panose="020B0503030403020204" pitchFamily="34" charset="0"/>
              </a:rPr>
              <a:t>Gaussian</a:t>
            </a:r>
            <a:r>
              <a:rPr lang="it-IT" sz="5000" dirty="0">
                <a:latin typeface="Source Sans Pro" panose="020B0503030403020204" pitchFamily="34" charset="0"/>
                <a:ea typeface="Source Sans Pro" panose="020B0503030403020204" pitchFamily="34" charset="0"/>
              </a:rPr>
              <a:t> </a:t>
            </a:r>
            <a:r>
              <a:rPr lang="it-IT" sz="5000" dirty="0" err="1">
                <a:latin typeface="Source Sans Pro" panose="020B0503030403020204" pitchFamily="34" charset="0"/>
                <a:ea typeface="Source Sans Pro" panose="020B0503030403020204" pitchFamily="34" charset="0"/>
              </a:rPr>
              <a:t>Naive</a:t>
            </a:r>
            <a:r>
              <a:rPr lang="it-IT" sz="5000" dirty="0">
                <a:latin typeface="Source Sans Pro" panose="020B0503030403020204" pitchFamily="34" charset="0"/>
                <a:ea typeface="Source Sans Pro" panose="020B0503030403020204" pitchFamily="34" charset="0"/>
              </a:rPr>
              <a:t> </a:t>
            </a:r>
            <a:r>
              <a:rPr lang="it-IT" sz="5000" dirty="0" err="1">
                <a:latin typeface="Source Sans Pro" panose="020B0503030403020204" pitchFamily="34" charset="0"/>
                <a:ea typeface="Source Sans Pro" panose="020B0503030403020204" pitchFamily="34" charset="0"/>
              </a:rPr>
              <a:t>Bayes</a:t>
            </a: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5000" dirty="0">
                <a:latin typeface="Source Sans Pro" panose="020B0503030403020204" pitchFamily="34" charset="0"/>
                <a:ea typeface="Source Sans Pro" panose="020B0503030403020204" pitchFamily="34" charset="0"/>
              </a:rPr>
              <a:t>Support Vector Machine</a:t>
            </a:r>
          </a:p>
          <a:p>
            <a:pPr lvl="1">
              <a:buFont typeface="Arial" panose="020B0604020202020204" pitchFamily="34" charset="0"/>
              <a:buChar char="•"/>
            </a:pPr>
            <a:endParaRPr lang="it-IT" sz="50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5000" dirty="0" err="1">
                <a:latin typeface="Source Sans Pro" panose="020B0503030403020204" pitchFamily="34" charset="0"/>
                <a:ea typeface="Source Sans Pro" panose="020B0503030403020204" pitchFamily="34" charset="0"/>
              </a:rPr>
              <a:t>Feedforward</a:t>
            </a:r>
            <a:r>
              <a:rPr lang="it-IT" sz="5000" dirty="0">
                <a:latin typeface="Source Sans Pro" panose="020B0503030403020204" pitchFamily="34" charset="0"/>
                <a:ea typeface="Source Sans Pro" panose="020B0503030403020204" pitchFamily="34" charset="0"/>
              </a:rPr>
              <a:t> </a:t>
            </a:r>
            <a:r>
              <a:rPr lang="it-IT" sz="5000" dirty="0" err="1">
                <a:latin typeface="Source Sans Pro" panose="020B0503030403020204" pitchFamily="34" charset="0"/>
                <a:ea typeface="Source Sans Pro" panose="020B0503030403020204" pitchFamily="34" charset="0"/>
              </a:rPr>
              <a:t>Neural</a:t>
            </a:r>
            <a:r>
              <a:rPr lang="it-IT" sz="5000" dirty="0">
                <a:latin typeface="Source Sans Pro" panose="020B0503030403020204" pitchFamily="34" charset="0"/>
                <a:ea typeface="Source Sans Pro" panose="020B0503030403020204" pitchFamily="34" charset="0"/>
              </a:rPr>
              <a:t> Network</a:t>
            </a:r>
          </a:p>
          <a:p>
            <a:endParaRPr lang="it-IT" sz="2400" dirty="0"/>
          </a:p>
          <a:p>
            <a:endParaRPr lang="it-IT" dirty="0"/>
          </a:p>
          <a:p>
            <a:endParaRPr lang="it-IT" dirty="0"/>
          </a:p>
        </p:txBody>
      </p:sp>
    </p:spTree>
    <p:extLst>
      <p:ext uri="{BB962C8B-B14F-4D97-AF65-F5344CB8AC3E}">
        <p14:creationId xmlns:p14="http://schemas.microsoft.com/office/powerpoint/2010/main" val="170843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normAutofit/>
          </a:bodyPr>
          <a:lstStyle/>
          <a:p>
            <a:r>
              <a:rPr lang="it-IT" b="1" dirty="0"/>
              <a:t>Caso Studio II: Risultati (PolitiFact)</a:t>
            </a:r>
          </a:p>
        </p:txBody>
      </p:sp>
      <p:sp>
        <p:nvSpPr>
          <p:cNvPr id="5" name="Segnaposto numero diapositiva 4">
            <a:extLst>
              <a:ext uri="{FF2B5EF4-FFF2-40B4-BE49-F238E27FC236}">
                <a16:creationId xmlns:a16="http://schemas.microsoft.com/office/drawing/2014/main" id="{A00BBB34-E864-202D-4101-1A3BCA1D938E}"/>
              </a:ext>
            </a:extLst>
          </p:cNvPr>
          <p:cNvSpPr>
            <a:spLocks noGrp="1"/>
          </p:cNvSpPr>
          <p:nvPr>
            <p:ph type="sldNum" sz="quarter" idx="12"/>
          </p:nvPr>
        </p:nvSpPr>
        <p:spPr/>
        <p:txBody>
          <a:bodyPr/>
          <a:lstStyle/>
          <a:p>
            <a:fld id="{6E75D8C5-87E3-4C7C-BE3B-B67C386A8D49}" type="slidenum">
              <a:rPr lang="it-IT" smtClean="0"/>
              <a:t>14</a:t>
            </a:fld>
            <a:endParaRPr lang="it-IT"/>
          </a:p>
        </p:txBody>
      </p:sp>
      <p:sp>
        <p:nvSpPr>
          <p:cNvPr id="6" name="Segnaposto piè di pagina 5">
            <a:extLst>
              <a:ext uri="{FF2B5EF4-FFF2-40B4-BE49-F238E27FC236}">
                <a16:creationId xmlns:a16="http://schemas.microsoft.com/office/drawing/2014/main" id="{ABD737F2-4C13-1F9C-A17D-34B8E7D9707B}"/>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99BC3502-4FBA-1E70-AFDA-485303246B53}"/>
              </a:ext>
            </a:extLst>
          </p:cNvPr>
          <p:cNvSpPr>
            <a:spLocks noGrp="1"/>
          </p:cNvSpPr>
          <p:nvPr>
            <p:ph type="dt" sz="half" idx="10"/>
          </p:nvPr>
        </p:nvSpPr>
        <p:spPr/>
        <p:txBody>
          <a:bodyPr/>
          <a:lstStyle/>
          <a:p>
            <a:r>
              <a:rPr lang="it-IT"/>
              <a:t>13/06/2024</a:t>
            </a:r>
            <a:endParaRPr lang="it-IT" dirty="0"/>
          </a:p>
        </p:txBody>
      </p:sp>
      <p:pic>
        <p:nvPicPr>
          <p:cNvPr id="10" name="Immagine 9">
            <a:extLst>
              <a:ext uri="{FF2B5EF4-FFF2-40B4-BE49-F238E27FC236}">
                <a16:creationId xmlns:a16="http://schemas.microsoft.com/office/drawing/2014/main" id="{C858CD68-81E1-36A0-8628-31C2A8ECB0A3}"/>
              </a:ext>
            </a:extLst>
          </p:cNvPr>
          <p:cNvPicPr>
            <a:picLocks noChangeAspect="1"/>
          </p:cNvPicPr>
          <p:nvPr/>
        </p:nvPicPr>
        <p:blipFill>
          <a:blip r:embed="rId3"/>
          <a:stretch>
            <a:fillRect/>
          </a:stretch>
        </p:blipFill>
        <p:spPr>
          <a:xfrm>
            <a:off x="2145734" y="2499229"/>
            <a:ext cx="7992000" cy="3210945"/>
          </a:xfrm>
          <a:prstGeom prst="rect">
            <a:avLst/>
          </a:prstGeom>
        </p:spPr>
      </p:pic>
    </p:spTree>
    <p:extLst>
      <p:ext uri="{BB962C8B-B14F-4D97-AF65-F5344CB8AC3E}">
        <p14:creationId xmlns:p14="http://schemas.microsoft.com/office/powerpoint/2010/main" val="80080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normAutofit/>
          </a:bodyPr>
          <a:lstStyle/>
          <a:p>
            <a:r>
              <a:rPr lang="it-IT" b="1" dirty="0"/>
              <a:t>Caso Studio II: Risultati (GossipCop) </a:t>
            </a:r>
          </a:p>
        </p:txBody>
      </p:sp>
      <p:sp>
        <p:nvSpPr>
          <p:cNvPr id="5" name="Segnaposto numero diapositiva 4">
            <a:extLst>
              <a:ext uri="{FF2B5EF4-FFF2-40B4-BE49-F238E27FC236}">
                <a16:creationId xmlns:a16="http://schemas.microsoft.com/office/drawing/2014/main" id="{A00BBB34-E864-202D-4101-1A3BCA1D938E}"/>
              </a:ext>
            </a:extLst>
          </p:cNvPr>
          <p:cNvSpPr>
            <a:spLocks noGrp="1"/>
          </p:cNvSpPr>
          <p:nvPr>
            <p:ph type="sldNum" sz="quarter" idx="12"/>
          </p:nvPr>
        </p:nvSpPr>
        <p:spPr/>
        <p:txBody>
          <a:bodyPr/>
          <a:lstStyle/>
          <a:p>
            <a:fld id="{6E75D8C5-87E3-4C7C-BE3B-B67C386A8D49}" type="slidenum">
              <a:rPr lang="it-IT" smtClean="0"/>
              <a:t>15</a:t>
            </a:fld>
            <a:endParaRPr lang="it-IT"/>
          </a:p>
        </p:txBody>
      </p:sp>
      <p:sp>
        <p:nvSpPr>
          <p:cNvPr id="6" name="Segnaposto piè di pagina 5">
            <a:extLst>
              <a:ext uri="{FF2B5EF4-FFF2-40B4-BE49-F238E27FC236}">
                <a16:creationId xmlns:a16="http://schemas.microsoft.com/office/drawing/2014/main" id="{ABD737F2-4C13-1F9C-A17D-34B8E7D9707B}"/>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99BC3502-4FBA-1E70-AFDA-485303246B53}"/>
              </a:ext>
            </a:extLst>
          </p:cNvPr>
          <p:cNvSpPr>
            <a:spLocks noGrp="1"/>
          </p:cNvSpPr>
          <p:nvPr>
            <p:ph type="dt" sz="half" idx="10"/>
          </p:nvPr>
        </p:nvSpPr>
        <p:spPr/>
        <p:txBody>
          <a:bodyPr/>
          <a:lstStyle/>
          <a:p>
            <a:r>
              <a:rPr lang="it-IT"/>
              <a:t>13/06/2024</a:t>
            </a:r>
            <a:endParaRPr lang="it-IT" dirty="0"/>
          </a:p>
        </p:txBody>
      </p:sp>
      <p:pic>
        <p:nvPicPr>
          <p:cNvPr id="10" name="Immagine 9">
            <a:extLst>
              <a:ext uri="{FF2B5EF4-FFF2-40B4-BE49-F238E27FC236}">
                <a16:creationId xmlns:a16="http://schemas.microsoft.com/office/drawing/2014/main" id="{EFFB33EA-07EF-A57F-A82D-B84A41AB15F9}"/>
              </a:ext>
            </a:extLst>
          </p:cNvPr>
          <p:cNvPicPr>
            <a:picLocks noChangeAspect="1"/>
          </p:cNvPicPr>
          <p:nvPr/>
        </p:nvPicPr>
        <p:blipFill>
          <a:blip r:embed="rId3"/>
          <a:stretch>
            <a:fillRect/>
          </a:stretch>
        </p:blipFill>
        <p:spPr>
          <a:xfrm>
            <a:off x="2145600" y="2498400"/>
            <a:ext cx="8094286" cy="3200400"/>
          </a:xfrm>
          <a:prstGeom prst="rect">
            <a:avLst/>
          </a:prstGeom>
        </p:spPr>
      </p:pic>
    </p:spTree>
    <p:extLst>
      <p:ext uri="{BB962C8B-B14F-4D97-AF65-F5344CB8AC3E}">
        <p14:creationId xmlns:p14="http://schemas.microsoft.com/office/powerpoint/2010/main" val="227649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II: Feature </a:t>
            </a:r>
            <a:r>
              <a:rPr lang="it-IT" b="1" dirty="0" err="1"/>
              <a:t>Importances</a:t>
            </a:r>
            <a:r>
              <a:rPr lang="it-IT" b="1" dirty="0"/>
              <a:t> (1)</a:t>
            </a:r>
          </a:p>
        </p:txBody>
      </p:sp>
      <p:sp>
        <p:nvSpPr>
          <p:cNvPr id="5" name="Segnaposto numero diapositiva 4">
            <a:extLst>
              <a:ext uri="{FF2B5EF4-FFF2-40B4-BE49-F238E27FC236}">
                <a16:creationId xmlns:a16="http://schemas.microsoft.com/office/drawing/2014/main" id="{24576DE8-37D6-716A-17BE-552CC0E5C8F7}"/>
              </a:ext>
            </a:extLst>
          </p:cNvPr>
          <p:cNvSpPr>
            <a:spLocks noGrp="1"/>
          </p:cNvSpPr>
          <p:nvPr>
            <p:ph type="sldNum" sz="quarter" idx="12"/>
          </p:nvPr>
        </p:nvSpPr>
        <p:spPr/>
        <p:txBody>
          <a:bodyPr/>
          <a:lstStyle/>
          <a:p>
            <a:fld id="{6E75D8C5-87E3-4C7C-BE3B-B67C386A8D49}" type="slidenum">
              <a:rPr lang="it-IT" smtClean="0"/>
              <a:t>16</a:t>
            </a:fld>
            <a:endParaRPr lang="it-IT"/>
          </a:p>
        </p:txBody>
      </p:sp>
      <p:sp>
        <p:nvSpPr>
          <p:cNvPr id="6" name="Segnaposto piè di pagina 5">
            <a:extLst>
              <a:ext uri="{FF2B5EF4-FFF2-40B4-BE49-F238E27FC236}">
                <a16:creationId xmlns:a16="http://schemas.microsoft.com/office/drawing/2014/main" id="{78311B49-05B3-D730-2CBB-DF7F25AA53CF}"/>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67854313-91DE-2D5D-8550-4FDE2D57232C}"/>
              </a:ext>
            </a:extLst>
          </p:cNvPr>
          <p:cNvSpPr>
            <a:spLocks noGrp="1"/>
          </p:cNvSpPr>
          <p:nvPr>
            <p:ph type="dt" sz="half" idx="10"/>
          </p:nvPr>
        </p:nvSpPr>
        <p:spPr/>
        <p:txBody>
          <a:bodyPr/>
          <a:lstStyle/>
          <a:p>
            <a:r>
              <a:rPr lang="it-IT"/>
              <a:t>13/06/2024</a:t>
            </a:r>
            <a:endParaRPr lang="it-IT" dirty="0"/>
          </a:p>
        </p:txBody>
      </p:sp>
      <p:pic>
        <p:nvPicPr>
          <p:cNvPr id="12" name="Immagine 11" descr="Immagine che contiene testo, schermata, Diagramma, diagramma&#10;&#10;Descrizione generata automaticamente">
            <a:extLst>
              <a:ext uri="{FF2B5EF4-FFF2-40B4-BE49-F238E27FC236}">
                <a16:creationId xmlns:a16="http://schemas.microsoft.com/office/drawing/2014/main" id="{1A0940A8-6BD5-B659-012E-7EA2A65CD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282" y="1947142"/>
            <a:ext cx="7171435" cy="4302861"/>
          </a:xfrm>
          <a:prstGeom prst="rect">
            <a:avLst/>
          </a:prstGeom>
        </p:spPr>
      </p:pic>
    </p:spTree>
    <p:extLst>
      <p:ext uri="{BB962C8B-B14F-4D97-AF65-F5344CB8AC3E}">
        <p14:creationId xmlns:p14="http://schemas.microsoft.com/office/powerpoint/2010/main" val="205635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II: Feature </a:t>
            </a:r>
            <a:r>
              <a:rPr lang="it-IT" b="1" dirty="0" err="1"/>
              <a:t>Importances</a:t>
            </a:r>
            <a:r>
              <a:rPr lang="it-IT" b="1" dirty="0"/>
              <a:t> (2)</a:t>
            </a:r>
          </a:p>
        </p:txBody>
      </p:sp>
      <p:sp>
        <p:nvSpPr>
          <p:cNvPr id="5" name="Segnaposto numero diapositiva 4">
            <a:extLst>
              <a:ext uri="{FF2B5EF4-FFF2-40B4-BE49-F238E27FC236}">
                <a16:creationId xmlns:a16="http://schemas.microsoft.com/office/drawing/2014/main" id="{24576DE8-37D6-716A-17BE-552CC0E5C8F7}"/>
              </a:ext>
            </a:extLst>
          </p:cNvPr>
          <p:cNvSpPr>
            <a:spLocks noGrp="1"/>
          </p:cNvSpPr>
          <p:nvPr>
            <p:ph type="sldNum" sz="quarter" idx="12"/>
          </p:nvPr>
        </p:nvSpPr>
        <p:spPr/>
        <p:txBody>
          <a:bodyPr/>
          <a:lstStyle/>
          <a:p>
            <a:fld id="{6E75D8C5-87E3-4C7C-BE3B-B67C386A8D49}" type="slidenum">
              <a:rPr lang="it-IT" smtClean="0"/>
              <a:t>17</a:t>
            </a:fld>
            <a:endParaRPr lang="it-IT"/>
          </a:p>
        </p:txBody>
      </p:sp>
      <p:sp>
        <p:nvSpPr>
          <p:cNvPr id="6" name="Segnaposto piè di pagina 5">
            <a:extLst>
              <a:ext uri="{FF2B5EF4-FFF2-40B4-BE49-F238E27FC236}">
                <a16:creationId xmlns:a16="http://schemas.microsoft.com/office/drawing/2014/main" id="{78311B49-05B3-D730-2CBB-DF7F25AA53CF}"/>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67854313-91DE-2D5D-8550-4FDE2D57232C}"/>
              </a:ext>
            </a:extLst>
          </p:cNvPr>
          <p:cNvSpPr>
            <a:spLocks noGrp="1"/>
          </p:cNvSpPr>
          <p:nvPr>
            <p:ph type="dt" sz="half" idx="10"/>
          </p:nvPr>
        </p:nvSpPr>
        <p:spPr/>
        <p:txBody>
          <a:bodyPr/>
          <a:lstStyle/>
          <a:p>
            <a:r>
              <a:rPr lang="it-IT"/>
              <a:t>13/06/2024</a:t>
            </a:r>
            <a:endParaRPr lang="it-IT" dirty="0"/>
          </a:p>
        </p:txBody>
      </p:sp>
      <p:pic>
        <p:nvPicPr>
          <p:cNvPr id="4" name="Immagine 3" descr="Immagine che contiene testo, diagramma, Diagramma, linea&#10;&#10;Descrizione generata automaticamente">
            <a:extLst>
              <a:ext uri="{FF2B5EF4-FFF2-40B4-BE49-F238E27FC236}">
                <a16:creationId xmlns:a16="http://schemas.microsoft.com/office/drawing/2014/main" id="{1BCEC3D2-0158-87C0-6E83-33F3C98E5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480" y="1947572"/>
            <a:ext cx="7170000" cy="4302000"/>
          </a:xfrm>
          <a:prstGeom prst="rect">
            <a:avLst/>
          </a:prstGeom>
        </p:spPr>
      </p:pic>
    </p:spTree>
    <p:extLst>
      <p:ext uri="{BB962C8B-B14F-4D97-AF65-F5344CB8AC3E}">
        <p14:creationId xmlns:p14="http://schemas.microsoft.com/office/powerpoint/2010/main" val="69074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Conclusioni</a:t>
            </a:r>
            <a:r>
              <a:rPr lang="it-IT" dirty="0"/>
              <a:t> </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a:xfrm>
            <a:off x="1097280" y="2221142"/>
            <a:ext cx="10058400" cy="2415715"/>
          </a:xfrm>
        </p:spPr>
        <p:txBody>
          <a:bodyPr>
            <a:normAutofit lnSpcReduction="10000"/>
          </a:bodyPr>
          <a:lstStyle/>
          <a:p>
            <a:pPr lvl="1">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Importanza di avere a disposizione un dataset costantemente aggiornato.</a:t>
            </a:r>
          </a:p>
          <a:p>
            <a:pPr marL="201168" lvl="1" indent="0">
              <a:buNone/>
            </a:pPr>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Individuare caratteristiche di rete utili per l’analisi delle fake news.</a:t>
            </a:r>
          </a:p>
          <a:p>
            <a:pPr lvl="1">
              <a:buFont typeface="Arial" panose="020B0604020202020204" pitchFamily="34" charset="0"/>
              <a:buChar char="•"/>
            </a:pPr>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Tecniche basate sul contenuto e tecniche basate sul contesto sono tra loro complementari.</a:t>
            </a:r>
          </a:p>
          <a:p>
            <a:pPr lvl="1">
              <a:buFont typeface="Arial" panose="020B0604020202020204" pitchFamily="34" charset="0"/>
              <a:buChar char="•"/>
            </a:pPr>
            <a:endParaRPr lang="it-IT" sz="2400" dirty="0"/>
          </a:p>
          <a:p>
            <a:pPr lvl="1">
              <a:buFont typeface="Arial" panose="020B0604020202020204" pitchFamily="34" charset="0"/>
              <a:buChar char="•"/>
            </a:pPr>
            <a:endParaRPr lang="it-IT" sz="2400" dirty="0"/>
          </a:p>
          <a:p>
            <a:pPr lvl="1">
              <a:buFont typeface="Arial" panose="020B0604020202020204" pitchFamily="34" charset="0"/>
              <a:buChar char="•"/>
            </a:pPr>
            <a:endParaRPr lang="it-IT" sz="2400" dirty="0"/>
          </a:p>
        </p:txBody>
      </p:sp>
      <p:sp>
        <p:nvSpPr>
          <p:cNvPr id="5" name="Segnaposto numero diapositiva 4">
            <a:extLst>
              <a:ext uri="{FF2B5EF4-FFF2-40B4-BE49-F238E27FC236}">
                <a16:creationId xmlns:a16="http://schemas.microsoft.com/office/drawing/2014/main" id="{C8920C91-822F-A16A-30BE-A90C0016390A}"/>
              </a:ext>
            </a:extLst>
          </p:cNvPr>
          <p:cNvSpPr>
            <a:spLocks noGrp="1"/>
          </p:cNvSpPr>
          <p:nvPr>
            <p:ph type="sldNum" sz="quarter" idx="12"/>
          </p:nvPr>
        </p:nvSpPr>
        <p:spPr/>
        <p:txBody>
          <a:bodyPr/>
          <a:lstStyle/>
          <a:p>
            <a:fld id="{6E75D8C5-87E3-4C7C-BE3B-B67C386A8D49}" type="slidenum">
              <a:rPr lang="it-IT" smtClean="0"/>
              <a:t>18</a:t>
            </a:fld>
            <a:endParaRPr lang="it-IT"/>
          </a:p>
        </p:txBody>
      </p:sp>
      <p:sp>
        <p:nvSpPr>
          <p:cNvPr id="6" name="Segnaposto piè di pagina 5">
            <a:extLst>
              <a:ext uri="{FF2B5EF4-FFF2-40B4-BE49-F238E27FC236}">
                <a16:creationId xmlns:a16="http://schemas.microsoft.com/office/drawing/2014/main" id="{C5328520-897E-0B19-1995-D990D737FB07}"/>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85DA7121-1549-7610-3D73-41369827D2D6}"/>
              </a:ext>
            </a:extLst>
          </p:cNvPr>
          <p:cNvSpPr>
            <a:spLocks noGrp="1"/>
          </p:cNvSpPr>
          <p:nvPr>
            <p:ph type="dt" sz="half" idx="10"/>
          </p:nvPr>
        </p:nvSpPr>
        <p:spPr/>
        <p:txBody>
          <a:bodyPr/>
          <a:lstStyle/>
          <a:p>
            <a:r>
              <a:rPr lang="it-IT"/>
              <a:t>13/06/2024</a:t>
            </a:r>
            <a:endParaRPr lang="it-IT" dirty="0"/>
          </a:p>
        </p:txBody>
      </p:sp>
    </p:spTree>
    <p:extLst>
      <p:ext uri="{BB962C8B-B14F-4D97-AF65-F5344CB8AC3E}">
        <p14:creationId xmlns:p14="http://schemas.microsoft.com/office/powerpoint/2010/main" val="227869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Sviluppi futuri </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a:xfrm>
            <a:off x="1097280" y="2178010"/>
            <a:ext cx="10058400" cy="2501979"/>
          </a:xfrm>
        </p:spPr>
        <p:txBody>
          <a:bodyPr>
            <a:normAutofit/>
          </a:bodyPr>
          <a:lstStyle/>
          <a:p>
            <a:pPr lvl="1">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Analisi di rete sui grafi delle proiezioni.</a:t>
            </a:r>
          </a:p>
          <a:p>
            <a:pPr lvl="1">
              <a:buFont typeface="Arial" panose="020B0604020202020204" pitchFamily="34" charset="0"/>
              <a:buChar char="•"/>
            </a:pPr>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Approfondire l’analisi del grafo k-partito.</a:t>
            </a:r>
          </a:p>
          <a:p>
            <a:pPr lvl="1">
              <a:buFont typeface="Arial" panose="020B0604020202020204" pitchFamily="34" charset="0"/>
              <a:buChar char="•"/>
            </a:pPr>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Utilizzare le features più importanti su dati accessibili.</a:t>
            </a:r>
          </a:p>
          <a:p>
            <a:pPr lvl="1">
              <a:buFont typeface="Arial" panose="020B0604020202020204" pitchFamily="34" charset="0"/>
              <a:buChar char="•"/>
            </a:pPr>
            <a:endParaRPr lang="it-IT" sz="2400" dirty="0">
              <a:highlight>
                <a:srgbClr val="FFFF00"/>
              </a:highlight>
              <a:latin typeface="Source Sans Pro" panose="020B0503030403020204" pitchFamily="34" charset="0"/>
              <a:ea typeface="Source Sans Pro" panose="020B0503030403020204" pitchFamily="34" charset="0"/>
            </a:endParaRPr>
          </a:p>
          <a:p>
            <a:pPr lvl="1">
              <a:buFont typeface="Arial" panose="020B0604020202020204" pitchFamily="34" charset="0"/>
              <a:buChar char="•"/>
            </a:pPr>
            <a:endParaRPr lang="it-IT" sz="2400" dirty="0">
              <a:highlight>
                <a:srgbClr val="FFFF00"/>
              </a:highlight>
            </a:endParaRPr>
          </a:p>
          <a:p>
            <a:pPr lvl="1">
              <a:buFont typeface="Arial" panose="020B0604020202020204" pitchFamily="34" charset="0"/>
              <a:buChar char="•"/>
            </a:pPr>
            <a:endParaRPr lang="it-IT" sz="2200" dirty="0"/>
          </a:p>
          <a:p>
            <a:pPr lvl="1">
              <a:buFont typeface="Arial" panose="020B0604020202020204" pitchFamily="34" charset="0"/>
              <a:buChar char="•"/>
            </a:pPr>
            <a:endParaRPr lang="it-IT" sz="2200" dirty="0"/>
          </a:p>
        </p:txBody>
      </p:sp>
      <p:sp>
        <p:nvSpPr>
          <p:cNvPr id="5" name="Segnaposto numero diapositiva 4">
            <a:extLst>
              <a:ext uri="{FF2B5EF4-FFF2-40B4-BE49-F238E27FC236}">
                <a16:creationId xmlns:a16="http://schemas.microsoft.com/office/drawing/2014/main" id="{C8920C91-822F-A16A-30BE-A90C0016390A}"/>
              </a:ext>
            </a:extLst>
          </p:cNvPr>
          <p:cNvSpPr>
            <a:spLocks noGrp="1"/>
          </p:cNvSpPr>
          <p:nvPr>
            <p:ph type="sldNum" sz="quarter" idx="12"/>
          </p:nvPr>
        </p:nvSpPr>
        <p:spPr/>
        <p:txBody>
          <a:bodyPr/>
          <a:lstStyle/>
          <a:p>
            <a:fld id="{6E75D8C5-87E3-4C7C-BE3B-B67C386A8D49}" type="slidenum">
              <a:rPr lang="it-IT" smtClean="0"/>
              <a:t>19</a:t>
            </a:fld>
            <a:endParaRPr lang="it-IT"/>
          </a:p>
        </p:txBody>
      </p:sp>
      <p:sp>
        <p:nvSpPr>
          <p:cNvPr id="6" name="Segnaposto piè di pagina 5">
            <a:extLst>
              <a:ext uri="{FF2B5EF4-FFF2-40B4-BE49-F238E27FC236}">
                <a16:creationId xmlns:a16="http://schemas.microsoft.com/office/drawing/2014/main" id="{C5328520-897E-0B19-1995-D990D737FB07}"/>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85DA7121-1549-7610-3D73-41369827D2D6}"/>
              </a:ext>
            </a:extLst>
          </p:cNvPr>
          <p:cNvSpPr>
            <a:spLocks noGrp="1"/>
          </p:cNvSpPr>
          <p:nvPr>
            <p:ph type="dt" sz="half" idx="10"/>
          </p:nvPr>
        </p:nvSpPr>
        <p:spPr/>
        <p:txBody>
          <a:bodyPr/>
          <a:lstStyle/>
          <a:p>
            <a:r>
              <a:rPr lang="it-IT" dirty="0"/>
              <a:t>13/06/2024</a:t>
            </a:r>
          </a:p>
        </p:txBody>
      </p:sp>
    </p:spTree>
    <p:extLst>
      <p:ext uri="{BB962C8B-B14F-4D97-AF65-F5344CB8AC3E}">
        <p14:creationId xmlns:p14="http://schemas.microsoft.com/office/powerpoint/2010/main" val="188262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sz="4800" b="1" dirty="0"/>
              <a:t>Indice</a:t>
            </a:r>
            <a:endParaRPr lang="it-IT" b="1" dirty="0"/>
          </a:p>
        </p:txBody>
      </p:sp>
      <p:sp>
        <p:nvSpPr>
          <p:cNvPr id="5" name="Segnaposto numero diapositiva 4">
            <a:extLst>
              <a:ext uri="{FF2B5EF4-FFF2-40B4-BE49-F238E27FC236}">
                <a16:creationId xmlns:a16="http://schemas.microsoft.com/office/drawing/2014/main" id="{4495E6F3-0800-B8C8-793D-6BAB7E3EDF76}"/>
              </a:ext>
            </a:extLst>
          </p:cNvPr>
          <p:cNvSpPr>
            <a:spLocks noGrp="1"/>
          </p:cNvSpPr>
          <p:nvPr>
            <p:ph type="sldNum" sz="quarter" idx="12"/>
          </p:nvPr>
        </p:nvSpPr>
        <p:spPr/>
        <p:txBody>
          <a:bodyPr/>
          <a:lstStyle/>
          <a:p>
            <a:fld id="{6E75D8C5-87E3-4C7C-BE3B-B67C386A8D49}" type="slidenum">
              <a:rPr lang="it-IT" smtClean="0"/>
              <a:t>2</a:t>
            </a:fld>
            <a:endParaRPr lang="it-IT"/>
          </a:p>
        </p:txBody>
      </p:sp>
      <p:sp>
        <p:nvSpPr>
          <p:cNvPr id="6" name="Segnaposto piè di pagina 5">
            <a:extLst>
              <a:ext uri="{FF2B5EF4-FFF2-40B4-BE49-F238E27FC236}">
                <a16:creationId xmlns:a16="http://schemas.microsoft.com/office/drawing/2014/main" id="{A232DE50-3B38-F8C7-14B4-AB1477741B29}"/>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07FD060B-E6AE-0DC8-C879-A64D6EBA6BF3}"/>
              </a:ext>
            </a:extLst>
          </p:cNvPr>
          <p:cNvSpPr>
            <a:spLocks noGrp="1"/>
          </p:cNvSpPr>
          <p:nvPr>
            <p:ph type="dt" sz="half" idx="10"/>
          </p:nvPr>
        </p:nvSpPr>
        <p:spPr/>
        <p:txBody>
          <a:bodyPr/>
          <a:lstStyle/>
          <a:p>
            <a:r>
              <a:rPr lang="it-IT"/>
              <a:t>13/06/2024</a:t>
            </a:r>
            <a:endParaRPr lang="it-IT" dirty="0"/>
          </a:p>
        </p:txBody>
      </p:sp>
      <p:sp>
        <p:nvSpPr>
          <p:cNvPr id="11" name="Segnaposto contenuto 2">
            <a:extLst>
              <a:ext uri="{FF2B5EF4-FFF2-40B4-BE49-F238E27FC236}">
                <a16:creationId xmlns:a16="http://schemas.microsoft.com/office/drawing/2014/main" id="{54BB2EC7-5AC4-39BA-CF80-D007808C9EDB}"/>
              </a:ext>
            </a:extLst>
          </p:cNvPr>
          <p:cNvSpPr txBox="1">
            <a:spLocks/>
          </p:cNvSpPr>
          <p:nvPr/>
        </p:nvSpPr>
        <p:spPr>
          <a:xfrm>
            <a:off x="960000" y="1934307"/>
            <a:ext cx="10272000" cy="4109787"/>
          </a:xfrm>
          <a:prstGeom prst="rect">
            <a:avLst/>
          </a:prstGeom>
        </p:spPr>
        <p:txBody>
          <a:bodyPr vert="horz" wrap="square"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spcAft>
                <a:spcPts val="600"/>
              </a:spcAft>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Introduzione alle fake news</a:t>
            </a:r>
            <a:br>
              <a:rPr lang="it-IT" sz="2400" dirty="0">
                <a:latin typeface="Source Sans Pro" panose="020B0503030403020204" pitchFamily="34" charset="0"/>
                <a:ea typeface="Source Sans Pro" panose="020B0503030403020204" pitchFamily="34" charset="0"/>
              </a:rPr>
            </a:br>
            <a:endParaRPr lang="it-IT" sz="2400" dirty="0">
              <a:latin typeface="Source Sans Pro" panose="020B0503030403020204" pitchFamily="34" charset="0"/>
              <a:ea typeface="Source Sans Pro" panose="020B0503030403020204" pitchFamily="34" charset="0"/>
            </a:endParaRPr>
          </a:p>
          <a:p>
            <a:pPr lvl="1">
              <a:spcAft>
                <a:spcPts val="600"/>
              </a:spcAft>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Grafi e tecniche basate sulla propagazione</a:t>
            </a:r>
            <a:br>
              <a:rPr lang="it-IT" sz="2400" dirty="0">
                <a:latin typeface="Source Sans Pro" panose="020B0503030403020204" pitchFamily="34" charset="0"/>
                <a:ea typeface="Source Sans Pro" panose="020B0503030403020204" pitchFamily="34" charset="0"/>
              </a:rPr>
            </a:br>
            <a:endParaRPr lang="it-IT" sz="2400" dirty="0">
              <a:latin typeface="Source Sans Pro" panose="020B0503030403020204" pitchFamily="34" charset="0"/>
              <a:ea typeface="Source Sans Pro" panose="020B0503030403020204" pitchFamily="34" charset="0"/>
            </a:endParaRPr>
          </a:p>
          <a:p>
            <a:pPr lvl="1">
              <a:spcAft>
                <a:spcPts val="600"/>
              </a:spcAft>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Caso studio I: grafo bipartito</a:t>
            </a:r>
            <a:br>
              <a:rPr lang="it-IT" sz="2400" dirty="0">
                <a:latin typeface="Source Sans Pro" panose="020B0503030403020204" pitchFamily="34" charset="0"/>
                <a:ea typeface="Source Sans Pro" panose="020B0503030403020204" pitchFamily="34" charset="0"/>
              </a:rPr>
            </a:br>
            <a:endParaRPr lang="it-IT" sz="2400" dirty="0">
              <a:latin typeface="Source Sans Pro" panose="020B0503030403020204" pitchFamily="34" charset="0"/>
              <a:ea typeface="Source Sans Pro" panose="020B0503030403020204" pitchFamily="34" charset="0"/>
            </a:endParaRPr>
          </a:p>
          <a:p>
            <a:pPr lvl="1">
              <a:spcAft>
                <a:spcPts val="600"/>
              </a:spcAft>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Caso studio II: rete di propagazione gerarchica</a:t>
            </a:r>
            <a:br>
              <a:rPr lang="it-IT" sz="2400" dirty="0">
                <a:latin typeface="Source Sans Pro" panose="020B0503030403020204" pitchFamily="34" charset="0"/>
                <a:ea typeface="Source Sans Pro" panose="020B0503030403020204" pitchFamily="34" charset="0"/>
              </a:rPr>
            </a:br>
            <a:endParaRPr lang="it-IT" sz="2400" dirty="0">
              <a:latin typeface="Source Sans Pro" panose="020B0503030403020204" pitchFamily="34" charset="0"/>
              <a:ea typeface="Source Sans Pro" panose="020B0503030403020204" pitchFamily="34" charset="0"/>
            </a:endParaRPr>
          </a:p>
          <a:p>
            <a:pPr lvl="1">
              <a:spcAft>
                <a:spcPts val="600"/>
              </a:spcAft>
              <a:buFont typeface="Arial" panose="020B0604020202020204" pitchFamily="34" charset="0"/>
              <a:buChar char="•"/>
            </a:pPr>
            <a:r>
              <a:rPr lang="it-IT" sz="2400" dirty="0">
                <a:latin typeface="Source Sans Pro" panose="020B0503030403020204" pitchFamily="34" charset="0"/>
                <a:ea typeface="Source Sans Pro" panose="020B0503030403020204" pitchFamily="34" charset="0"/>
              </a:rPr>
              <a:t>Conclusioni e sviluppi futuri</a:t>
            </a:r>
            <a:endParaRPr lang="it-IT" sz="2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0289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D40ED8-F0F9-A17E-B8EF-64283E3E4946}"/>
              </a:ext>
            </a:extLst>
          </p:cNvPr>
          <p:cNvSpPr>
            <a:spLocks noGrp="1"/>
          </p:cNvSpPr>
          <p:nvPr>
            <p:ph type="title"/>
          </p:nvPr>
        </p:nvSpPr>
        <p:spPr>
          <a:xfrm>
            <a:off x="8153400" y="1128094"/>
            <a:ext cx="3434180" cy="1415270"/>
          </a:xfrm>
        </p:spPr>
        <p:txBody>
          <a:bodyPr anchor="t">
            <a:normAutofit fontScale="90000"/>
          </a:bodyPr>
          <a:lstStyle/>
          <a:p>
            <a:r>
              <a:rPr lang="it-IT" sz="3600" dirty="0"/>
              <a:t>Rete di propagazione gerarchica</a:t>
            </a:r>
          </a:p>
        </p:txBody>
      </p:sp>
      <p:sp>
        <p:nvSpPr>
          <p:cNvPr id="3" name="Segnaposto contenuto 2">
            <a:extLst>
              <a:ext uri="{FF2B5EF4-FFF2-40B4-BE49-F238E27FC236}">
                <a16:creationId xmlns:a16="http://schemas.microsoft.com/office/drawing/2014/main" id="{2138B349-8F69-50A1-B319-B2C08E89A4AE}"/>
              </a:ext>
            </a:extLst>
          </p:cNvPr>
          <p:cNvSpPr>
            <a:spLocks noGrp="1"/>
          </p:cNvSpPr>
          <p:nvPr>
            <p:ph idx="1"/>
          </p:nvPr>
        </p:nvSpPr>
        <p:spPr>
          <a:xfrm>
            <a:off x="8153400" y="2543364"/>
            <a:ext cx="4038600" cy="4314636"/>
          </a:xfrm>
        </p:spPr>
        <p:txBody>
          <a:bodyPr>
            <a:normAutofit fontScale="92500" lnSpcReduction="20000"/>
          </a:bodyPr>
          <a:lstStyle/>
          <a:p>
            <a:r>
              <a:rPr lang="it-IT" sz="2400" dirty="0"/>
              <a:t>Dataset (etichettato): FakeNewsNet (PolitiFact, GossipCop) -&gt; dimensioni dataset?</a:t>
            </a:r>
          </a:p>
          <a:p>
            <a:r>
              <a:rPr lang="it-IT" sz="2400" dirty="0"/>
              <a:t>Struttura rete a due livelli: micro e macro</a:t>
            </a:r>
          </a:p>
          <a:p>
            <a:r>
              <a:rPr lang="it-IT" sz="2400" dirty="0"/>
              <a:t>Feature </a:t>
            </a:r>
            <a:r>
              <a:rPr lang="it-IT" sz="2400" dirty="0" err="1"/>
              <a:t>extraction</a:t>
            </a:r>
            <a:r>
              <a:rPr lang="it-IT" sz="2400" dirty="0"/>
              <a:t>: strutturali, temporali, linguistiche</a:t>
            </a:r>
          </a:p>
          <a:p>
            <a:r>
              <a:rPr lang="it-IT" sz="2400" dirty="0"/>
              <a:t>Addestramento del modello con diversi classificatori di ML</a:t>
            </a:r>
          </a:p>
          <a:p>
            <a:r>
              <a:rPr lang="it-IT" sz="2400" dirty="0"/>
              <a:t>Valutazione delle prestazioni di rilevamento di fake news del modello</a:t>
            </a:r>
          </a:p>
          <a:p>
            <a:r>
              <a:rPr lang="it-IT" sz="2400" dirty="0"/>
              <a:t>Feature </a:t>
            </a:r>
            <a:r>
              <a:rPr lang="it-IT" sz="2400" dirty="0" err="1"/>
              <a:t>importance</a:t>
            </a:r>
            <a:r>
              <a:rPr lang="it-IT" sz="2400" dirty="0"/>
              <a:t> analysis</a:t>
            </a:r>
          </a:p>
          <a:p>
            <a:endParaRPr lang="it-IT" sz="1700" dirty="0"/>
          </a:p>
        </p:txBody>
      </p:sp>
      <p:sp>
        <p:nvSpPr>
          <p:cNvPr id="5" name="Segnaposto numero diapositiva 4">
            <a:extLst>
              <a:ext uri="{FF2B5EF4-FFF2-40B4-BE49-F238E27FC236}">
                <a16:creationId xmlns:a16="http://schemas.microsoft.com/office/drawing/2014/main" id="{C880C8AD-29E8-4D3D-7995-E6A85F054EE6}"/>
              </a:ext>
            </a:extLst>
          </p:cNvPr>
          <p:cNvSpPr>
            <a:spLocks noGrp="1"/>
          </p:cNvSpPr>
          <p:nvPr>
            <p:ph type="sldNum" sz="quarter" idx="12"/>
          </p:nvPr>
        </p:nvSpPr>
        <p:spPr/>
        <p:txBody>
          <a:bodyPr/>
          <a:lstStyle/>
          <a:p>
            <a:fld id="{6E75D8C5-87E3-4C7C-BE3B-B67C386A8D49}" type="slidenum">
              <a:rPr lang="it-IT" smtClean="0"/>
              <a:t>20</a:t>
            </a:fld>
            <a:endParaRPr lang="it-IT"/>
          </a:p>
        </p:txBody>
      </p:sp>
      <p:pic>
        <p:nvPicPr>
          <p:cNvPr id="6" name="Immagine 5" descr="Immagine che contiene modello, design&#10;&#10;Descrizione generata automaticamente con attendibilità bassa">
            <a:extLst>
              <a:ext uri="{FF2B5EF4-FFF2-40B4-BE49-F238E27FC236}">
                <a16:creationId xmlns:a16="http://schemas.microsoft.com/office/drawing/2014/main" id="{B4875804-D755-061E-DEA3-B0CF97F32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43650" cy="6858000"/>
          </a:xfrm>
          <a:prstGeom prst="rect">
            <a:avLst/>
          </a:prstGeom>
        </p:spPr>
      </p:pic>
      <p:sp>
        <p:nvSpPr>
          <p:cNvPr id="7" name="Segnaposto piè di pagina 6">
            <a:extLst>
              <a:ext uri="{FF2B5EF4-FFF2-40B4-BE49-F238E27FC236}">
                <a16:creationId xmlns:a16="http://schemas.microsoft.com/office/drawing/2014/main" id="{3C7A9AE0-AD5A-9D50-551B-B6E7A2C697B2}"/>
              </a:ext>
            </a:extLst>
          </p:cNvPr>
          <p:cNvSpPr>
            <a:spLocks noGrp="1"/>
          </p:cNvSpPr>
          <p:nvPr>
            <p:ph type="ftr" sz="quarter" idx="11"/>
          </p:nvPr>
        </p:nvSpPr>
        <p:spPr/>
        <p:txBody>
          <a:bodyPr/>
          <a:lstStyle/>
          <a:p>
            <a:r>
              <a:rPr lang="it-IT"/>
              <a:t>Francesco Pio Briuolo</a:t>
            </a:r>
            <a:endParaRPr lang="it-IT" dirty="0"/>
          </a:p>
        </p:txBody>
      </p:sp>
      <p:sp>
        <p:nvSpPr>
          <p:cNvPr id="8" name="Segnaposto data 7">
            <a:extLst>
              <a:ext uri="{FF2B5EF4-FFF2-40B4-BE49-F238E27FC236}">
                <a16:creationId xmlns:a16="http://schemas.microsoft.com/office/drawing/2014/main" id="{B70FF693-6705-C472-E2EC-15C01212D990}"/>
              </a:ext>
            </a:extLst>
          </p:cNvPr>
          <p:cNvSpPr>
            <a:spLocks noGrp="1"/>
          </p:cNvSpPr>
          <p:nvPr>
            <p:ph type="dt" sz="half" idx="10"/>
          </p:nvPr>
        </p:nvSpPr>
        <p:spPr/>
        <p:txBody>
          <a:bodyPr/>
          <a:lstStyle/>
          <a:p>
            <a:r>
              <a:rPr lang="it-IT"/>
              <a:t>13/06/2024</a:t>
            </a:r>
            <a:endParaRPr lang="it-IT" dirty="0"/>
          </a:p>
        </p:txBody>
      </p:sp>
    </p:spTree>
    <p:extLst>
      <p:ext uri="{BB962C8B-B14F-4D97-AF65-F5344CB8AC3E}">
        <p14:creationId xmlns:p14="http://schemas.microsoft.com/office/powerpoint/2010/main" val="388988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2B581-5762-EF7B-F707-1CFE77E82643}"/>
              </a:ext>
            </a:extLst>
          </p:cNvPr>
          <p:cNvSpPr>
            <a:spLocks noGrp="1"/>
          </p:cNvSpPr>
          <p:nvPr>
            <p:ph type="title"/>
          </p:nvPr>
        </p:nvSpPr>
        <p:spPr>
          <a:xfrm>
            <a:off x="762000" y="1138036"/>
            <a:ext cx="4085665" cy="1402470"/>
          </a:xfrm>
        </p:spPr>
        <p:txBody>
          <a:bodyPr anchor="t">
            <a:normAutofit/>
          </a:bodyPr>
          <a:lstStyle/>
          <a:p>
            <a:r>
              <a:rPr lang="it-IT" sz="3600" dirty="0"/>
              <a:t>Caratteristiche della rete di macro-livello</a:t>
            </a:r>
          </a:p>
        </p:txBody>
      </p:sp>
      <p:sp>
        <p:nvSpPr>
          <p:cNvPr id="3" name="Segnaposto contenuto 2">
            <a:extLst>
              <a:ext uri="{FF2B5EF4-FFF2-40B4-BE49-F238E27FC236}">
                <a16:creationId xmlns:a16="http://schemas.microsoft.com/office/drawing/2014/main" id="{FA6B9A1C-2F4D-91C9-5A23-B28BAD76D0F2}"/>
              </a:ext>
            </a:extLst>
          </p:cNvPr>
          <p:cNvSpPr>
            <a:spLocks noGrp="1"/>
          </p:cNvSpPr>
          <p:nvPr>
            <p:ph idx="1"/>
          </p:nvPr>
        </p:nvSpPr>
        <p:spPr>
          <a:xfrm>
            <a:off x="762000" y="2551176"/>
            <a:ext cx="4085665" cy="3591207"/>
          </a:xfrm>
        </p:spPr>
        <p:txBody>
          <a:bodyPr>
            <a:normAutofit/>
          </a:bodyPr>
          <a:lstStyle/>
          <a:p>
            <a:r>
              <a:rPr lang="it-IT" sz="2400" dirty="0"/>
              <a:t>Features strutturali: usate per confrontare le reti di propagazione di macro-livello. </a:t>
            </a:r>
          </a:p>
          <a:p>
            <a:r>
              <a:rPr lang="it-IT" sz="2400" dirty="0"/>
              <a:t>Features temporali: rivelano la frequenza e l’intensità con cui si diffondono le notizie.</a:t>
            </a:r>
          </a:p>
        </p:txBody>
      </p:sp>
      <p:sp>
        <p:nvSpPr>
          <p:cNvPr id="5" name="Segnaposto numero diapositiva 4">
            <a:extLst>
              <a:ext uri="{FF2B5EF4-FFF2-40B4-BE49-F238E27FC236}">
                <a16:creationId xmlns:a16="http://schemas.microsoft.com/office/drawing/2014/main" id="{716D3D3A-447C-649B-DF99-D40960CFEFA9}"/>
              </a:ext>
            </a:extLst>
          </p:cNvPr>
          <p:cNvSpPr>
            <a:spLocks noGrp="1"/>
          </p:cNvSpPr>
          <p:nvPr>
            <p:ph type="sldNum" sz="quarter" idx="12"/>
          </p:nvPr>
        </p:nvSpPr>
        <p:spPr/>
        <p:txBody>
          <a:bodyPr/>
          <a:lstStyle/>
          <a:p>
            <a:fld id="{6E75D8C5-87E3-4C7C-BE3B-B67C386A8D49}" type="slidenum">
              <a:rPr lang="it-IT" smtClean="0"/>
              <a:t>21</a:t>
            </a:fld>
            <a:endParaRPr lang="it-IT"/>
          </a:p>
        </p:txBody>
      </p:sp>
      <p:pic>
        <p:nvPicPr>
          <p:cNvPr id="12" name="Picture 4">
            <a:extLst>
              <a:ext uri="{FF2B5EF4-FFF2-40B4-BE49-F238E27FC236}">
                <a16:creationId xmlns:a16="http://schemas.microsoft.com/office/drawing/2014/main" id="{CC52FBF6-442E-C3D8-44F6-9ADB0C429371}"/>
              </a:ext>
            </a:extLst>
          </p:cNvPr>
          <p:cNvPicPr>
            <a:picLocks noChangeAspect="1"/>
          </p:cNvPicPr>
          <p:nvPr/>
        </p:nvPicPr>
        <p:blipFill rotWithShape="1">
          <a:blip r:embed="rId3"/>
          <a:srcRect l="40627"/>
          <a:stretch/>
        </p:blipFill>
        <p:spPr>
          <a:xfrm>
            <a:off x="5650992" y="10"/>
            <a:ext cx="6541008" cy="6857990"/>
          </a:xfrm>
          <a:prstGeom prst="rect">
            <a:avLst/>
          </a:prstGeom>
        </p:spPr>
      </p:pic>
      <p:sp>
        <p:nvSpPr>
          <p:cNvPr id="6" name="Segnaposto piè di pagina 5">
            <a:extLst>
              <a:ext uri="{FF2B5EF4-FFF2-40B4-BE49-F238E27FC236}">
                <a16:creationId xmlns:a16="http://schemas.microsoft.com/office/drawing/2014/main" id="{C9BA97C9-2BEE-FA4C-1E62-3BA241B21BB8}"/>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F10FA758-01EB-548F-7738-7B08CF09D1AD}"/>
              </a:ext>
            </a:extLst>
          </p:cNvPr>
          <p:cNvSpPr>
            <a:spLocks noGrp="1"/>
          </p:cNvSpPr>
          <p:nvPr>
            <p:ph type="dt" sz="half" idx="10"/>
          </p:nvPr>
        </p:nvSpPr>
        <p:spPr/>
        <p:txBody>
          <a:bodyPr/>
          <a:lstStyle/>
          <a:p>
            <a:r>
              <a:rPr lang="it-IT"/>
              <a:t>13/06/2024</a:t>
            </a:r>
            <a:endParaRPr lang="it-IT" dirty="0"/>
          </a:p>
        </p:txBody>
      </p:sp>
    </p:spTree>
    <p:extLst>
      <p:ext uri="{BB962C8B-B14F-4D97-AF65-F5344CB8AC3E}">
        <p14:creationId xmlns:p14="http://schemas.microsoft.com/office/powerpoint/2010/main" val="3552014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2B581-5762-EF7B-F707-1CFE77E82643}"/>
              </a:ext>
            </a:extLst>
          </p:cNvPr>
          <p:cNvSpPr>
            <a:spLocks noGrp="1"/>
          </p:cNvSpPr>
          <p:nvPr>
            <p:ph type="title"/>
          </p:nvPr>
        </p:nvSpPr>
        <p:spPr>
          <a:xfrm>
            <a:off x="762000" y="1138036"/>
            <a:ext cx="4085665" cy="1402470"/>
          </a:xfrm>
        </p:spPr>
        <p:txBody>
          <a:bodyPr anchor="t">
            <a:normAutofit/>
          </a:bodyPr>
          <a:lstStyle/>
          <a:p>
            <a:r>
              <a:rPr lang="it-IT" sz="3600" dirty="0"/>
              <a:t>Caratteristiche della rete di micro-livello</a:t>
            </a:r>
          </a:p>
        </p:txBody>
      </p:sp>
      <p:sp>
        <p:nvSpPr>
          <p:cNvPr id="3" name="Segnaposto contenuto 2">
            <a:extLst>
              <a:ext uri="{FF2B5EF4-FFF2-40B4-BE49-F238E27FC236}">
                <a16:creationId xmlns:a16="http://schemas.microsoft.com/office/drawing/2014/main" id="{FA6B9A1C-2F4D-91C9-5A23-B28BAD76D0F2}"/>
              </a:ext>
            </a:extLst>
          </p:cNvPr>
          <p:cNvSpPr>
            <a:spLocks noGrp="1"/>
          </p:cNvSpPr>
          <p:nvPr>
            <p:ph idx="1"/>
          </p:nvPr>
        </p:nvSpPr>
        <p:spPr>
          <a:xfrm>
            <a:off x="762000" y="2551176"/>
            <a:ext cx="4085665" cy="4172353"/>
          </a:xfrm>
        </p:spPr>
        <p:txBody>
          <a:bodyPr>
            <a:normAutofit fontScale="92500"/>
          </a:bodyPr>
          <a:lstStyle/>
          <a:p>
            <a:r>
              <a:rPr lang="it-IT" sz="2600" dirty="0"/>
              <a:t>Features strutturali: usate per individuare pattern strutturali nei thread di conversazione delle risposte degli utenti. </a:t>
            </a:r>
          </a:p>
          <a:p>
            <a:r>
              <a:rPr lang="it-IT" sz="2600" dirty="0"/>
              <a:t>Features temporali: servono a valutare il coinvolgimento degli utenti nel tempo.</a:t>
            </a:r>
          </a:p>
          <a:p>
            <a:r>
              <a:rPr lang="it-IT" sz="2600" dirty="0"/>
              <a:t>Features linguistiche: includono informazioni sulle opinioni degli utenti nei confronti delle fake news. Presenti solo in PolitiFact.</a:t>
            </a:r>
          </a:p>
          <a:p>
            <a:endParaRPr lang="it-IT" sz="2400" dirty="0"/>
          </a:p>
          <a:p>
            <a:endParaRPr lang="it-IT" sz="2400" dirty="0"/>
          </a:p>
        </p:txBody>
      </p:sp>
      <p:sp>
        <p:nvSpPr>
          <p:cNvPr id="5" name="Segnaposto numero diapositiva 4">
            <a:extLst>
              <a:ext uri="{FF2B5EF4-FFF2-40B4-BE49-F238E27FC236}">
                <a16:creationId xmlns:a16="http://schemas.microsoft.com/office/drawing/2014/main" id="{5E112CB2-46D7-CCFB-D3F1-6B72B220FCC0}"/>
              </a:ext>
            </a:extLst>
          </p:cNvPr>
          <p:cNvSpPr>
            <a:spLocks noGrp="1"/>
          </p:cNvSpPr>
          <p:nvPr>
            <p:ph type="sldNum" sz="quarter" idx="12"/>
          </p:nvPr>
        </p:nvSpPr>
        <p:spPr/>
        <p:txBody>
          <a:bodyPr/>
          <a:lstStyle/>
          <a:p>
            <a:fld id="{6E75D8C5-87E3-4C7C-BE3B-B67C386A8D49}" type="slidenum">
              <a:rPr lang="it-IT" smtClean="0"/>
              <a:t>22</a:t>
            </a:fld>
            <a:endParaRPr lang="it-IT"/>
          </a:p>
        </p:txBody>
      </p:sp>
      <p:pic>
        <p:nvPicPr>
          <p:cNvPr id="12" name="Picture 4">
            <a:extLst>
              <a:ext uri="{FF2B5EF4-FFF2-40B4-BE49-F238E27FC236}">
                <a16:creationId xmlns:a16="http://schemas.microsoft.com/office/drawing/2014/main" id="{CC52FBF6-442E-C3D8-44F6-9ADB0C429371}"/>
              </a:ext>
            </a:extLst>
          </p:cNvPr>
          <p:cNvPicPr>
            <a:picLocks noChangeAspect="1"/>
          </p:cNvPicPr>
          <p:nvPr/>
        </p:nvPicPr>
        <p:blipFill rotWithShape="1">
          <a:blip r:embed="rId3"/>
          <a:srcRect l="40627"/>
          <a:stretch/>
        </p:blipFill>
        <p:spPr>
          <a:xfrm>
            <a:off x="5650992" y="10"/>
            <a:ext cx="6541008" cy="6857990"/>
          </a:xfrm>
          <a:prstGeom prst="rect">
            <a:avLst/>
          </a:prstGeom>
        </p:spPr>
      </p:pic>
      <p:sp>
        <p:nvSpPr>
          <p:cNvPr id="6" name="Segnaposto piè di pagina 5">
            <a:extLst>
              <a:ext uri="{FF2B5EF4-FFF2-40B4-BE49-F238E27FC236}">
                <a16:creationId xmlns:a16="http://schemas.microsoft.com/office/drawing/2014/main" id="{E5FBB25E-5D60-3D70-AFB8-6F57F072A260}"/>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FB51A379-42D5-1BB2-F09D-85999E4D6D91}"/>
              </a:ext>
            </a:extLst>
          </p:cNvPr>
          <p:cNvSpPr>
            <a:spLocks noGrp="1"/>
          </p:cNvSpPr>
          <p:nvPr>
            <p:ph type="dt" sz="half" idx="10"/>
          </p:nvPr>
        </p:nvSpPr>
        <p:spPr/>
        <p:txBody>
          <a:bodyPr/>
          <a:lstStyle/>
          <a:p>
            <a:r>
              <a:rPr lang="it-IT"/>
              <a:t>13/06/2024</a:t>
            </a:r>
            <a:endParaRPr lang="it-IT" dirty="0"/>
          </a:p>
        </p:txBody>
      </p:sp>
    </p:spTree>
    <p:extLst>
      <p:ext uri="{BB962C8B-B14F-4D97-AF65-F5344CB8AC3E}">
        <p14:creationId xmlns:p14="http://schemas.microsoft.com/office/powerpoint/2010/main" val="82080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495E6F3-0800-B8C8-793D-6BAB7E3EDF76}"/>
              </a:ext>
            </a:extLst>
          </p:cNvPr>
          <p:cNvSpPr>
            <a:spLocks noGrp="1"/>
          </p:cNvSpPr>
          <p:nvPr>
            <p:ph type="sldNum" sz="quarter" idx="12"/>
          </p:nvPr>
        </p:nvSpPr>
        <p:spPr/>
        <p:txBody>
          <a:bodyPr/>
          <a:lstStyle/>
          <a:p>
            <a:fld id="{6E75D8C5-87E3-4C7C-BE3B-B67C386A8D49}" type="slidenum">
              <a:rPr lang="it-IT" smtClean="0"/>
              <a:t>3</a:t>
            </a:fld>
            <a:endParaRPr lang="it-IT"/>
          </a:p>
        </p:txBody>
      </p:sp>
      <p:sp>
        <p:nvSpPr>
          <p:cNvPr id="6" name="Segnaposto piè di pagina 5">
            <a:extLst>
              <a:ext uri="{FF2B5EF4-FFF2-40B4-BE49-F238E27FC236}">
                <a16:creationId xmlns:a16="http://schemas.microsoft.com/office/drawing/2014/main" id="{A232DE50-3B38-F8C7-14B4-AB1477741B29}"/>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07FD060B-E6AE-0DC8-C879-A64D6EBA6BF3}"/>
              </a:ext>
            </a:extLst>
          </p:cNvPr>
          <p:cNvSpPr>
            <a:spLocks noGrp="1"/>
          </p:cNvSpPr>
          <p:nvPr>
            <p:ph type="dt" sz="half" idx="10"/>
          </p:nvPr>
        </p:nvSpPr>
        <p:spPr/>
        <p:txBody>
          <a:bodyPr/>
          <a:lstStyle/>
          <a:p>
            <a:r>
              <a:rPr lang="it-IT"/>
              <a:t>13/06/2024</a:t>
            </a:r>
            <a:endParaRPr lang="it-IT" dirty="0"/>
          </a:p>
        </p:txBody>
      </p:sp>
      <p:sp>
        <p:nvSpPr>
          <p:cNvPr id="8" name="Titolo 1">
            <a:extLst>
              <a:ext uri="{FF2B5EF4-FFF2-40B4-BE49-F238E27FC236}">
                <a16:creationId xmlns:a16="http://schemas.microsoft.com/office/drawing/2014/main" id="{34A02DE7-E28F-4D6D-85B0-DD33197F3DD8}"/>
              </a:ext>
            </a:extLst>
          </p:cNvPr>
          <p:cNvSpPr txBox="1">
            <a:spLocks/>
          </p:cNvSpPr>
          <p:nvPr/>
        </p:nvSpPr>
        <p:spPr>
          <a:xfrm>
            <a:off x="1066773" y="984738"/>
            <a:ext cx="10058400" cy="733305"/>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85000"/>
              </a:lnSpc>
              <a:spcBef>
                <a:spcPts val="0"/>
              </a:spcBef>
              <a:spcAft>
                <a:spcPts val="0"/>
              </a:spcAft>
              <a:buSzPts val="2800"/>
              <a:buNone/>
              <a:defRPr sz="7733" kern="1200" spc="-50" baseline="0">
                <a:solidFill>
                  <a:schemeClr val="tx1">
                    <a:lumMod val="75000"/>
                    <a:lumOff val="25000"/>
                  </a:schemeClr>
                </a:solidFill>
                <a:latin typeface="+mj-lt"/>
                <a:ea typeface="+mj-ea"/>
                <a:cs typeface="+mj-c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it-IT" sz="4800" b="1" dirty="0"/>
              <a:t>Contesto: Fake news</a:t>
            </a:r>
          </a:p>
        </p:txBody>
      </p:sp>
      <p:sp>
        <p:nvSpPr>
          <p:cNvPr id="9" name="Segnaposto contenuto 2">
            <a:extLst>
              <a:ext uri="{FF2B5EF4-FFF2-40B4-BE49-F238E27FC236}">
                <a16:creationId xmlns:a16="http://schemas.microsoft.com/office/drawing/2014/main" id="{A5EC0B39-EA97-0CAC-FD71-F30E59119978}"/>
              </a:ext>
            </a:extLst>
          </p:cNvPr>
          <p:cNvSpPr txBox="1">
            <a:spLocks/>
          </p:cNvSpPr>
          <p:nvPr/>
        </p:nvSpPr>
        <p:spPr>
          <a:xfrm>
            <a:off x="878951" y="2092569"/>
            <a:ext cx="10434045" cy="3903785"/>
          </a:xfrm>
          <a:prstGeom prst="rect">
            <a:avLst/>
          </a:prstGeom>
        </p:spPr>
        <p:txBody>
          <a:bodyPr vert="horz" wrap="square"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spcAft>
                <a:spcPts val="600"/>
              </a:spcAft>
            </a:pPr>
            <a:r>
              <a:rPr lang="it-IT" sz="2400" i="1"/>
              <a:t>«Notizia intenzionalmente e verificabilmente falsa, in grado di fuorviare i lettori»</a:t>
            </a:r>
          </a:p>
          <a:p>
            <a:pPr algn="ctr">
              <a:spcAft>
                <a:spcPts val="600"/>
              </a:spcAft>
            </a:pPr>
            <a:r>
              <a:rPr lang="en-US" sz="1600">
                <a:latin typeface="Source Sans Pro" panose="020B0503030403020204" pitchFamily="34" charset="0"/>
                <a:ea typeface="Source Sans Pro" panose="020B0503030403020204" pitchFamily="34" charset="0"/>
              </a:rPr>
              <a:t>H. Allcott et al. Journal of Economic Perspectives. 2017</a:t>
            </a:r>
            <a:endParaRPr lang="it-IT" sz="1600" i="1">
              <a:latin typeface="Source Sans Pro" panose="020B0503030403020204" pitchFamily="34" charset="0"/>
              <a:ea typeface="Source Sans Pro" panose="020B0503030403020204" pitchFamily="34" charset="0"/>
            </a:endParaRPr>
          </a:p>
          <a:p>
            <a:pPr algn="ctr">
              <a:spcAft>
                <a:spcPts val="600"/>
              </a:spcAft>
            </a:pPr>
            <a:endParaRPr lang="it-IT" i="1" dirty="0"/>
          </a:p>
        </p:txBody>
      </p:sp>
      <p:pic>
        <p:nvPicPr>
          <p:cNvPr id="10" name="Immagine 9" descr="Immagine che contiene testo, Viso umano, Notizie, persona&#10;&#10;Descrizione generata automaticamente">
            <a:extLst>
              <a:ext uri="{FF2B5EF4-FFF2-40B4-BE49-F238E27FC236}">
                <a16:creationId xmlns:a16="http://schemas.microsoft.com/office/drawing/2014/main" id="{84C2362E-0CF9-D34E-98A9-6A155B7E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662" y="3184635"/>
            <a:ext cx="6524625" cy="2981325"/>
          </a:xfrm>
          <a:prstGeom prst="rect">
            <a:avLst/>
          </a:prstGeom>
        </p:spPr>
      </p:pic>
    </p:spTree>
    <p:extLst>
      <p:ext uri="{BB962C8B-B14F-4D97-AF65-F5344CB8AC3E}">
        <p14:creationId xmlns:p14="http://schemas.microsoft.com/office/powerpoint/2010/main" val="411247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Problema: Rilevamento e caratterizzazione delle fake news</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a:xfrm>
            <a:off x="6474746" y="2580192"/>
            <a:ext cx="4680934" cy="2449939"/>
          </a:xfrm>
        </p:spPr>
        <p:txBody>
          <a:bodyPr>
            <a:normAutofit lnSpcReduction="10000"/>
          </a:bodyPr>
          <a:lstStyle/>
          <a:p>
            <a:r>
              <a:rPr lang="it-IT" sz="2400" dirty="0">
                <a:latin typeface="Source Sans Pro" panose="020B0503030403020204" pitchFamily="34" charset="0"/>
                <a:ea typeface="Source Sans Pro" panose="020B0503030403020204" pitchFamily="34" charset="0"/>
              </a:rPr>
              <a:t>Tra i metodi basati sulla propagazione:</a:t>
            </a:r>
          </a:p>
          <a:p>
            <a:endParaRPr lang="it-IT" sz="2400" dirty="0">
              <a:latin typeface="Source Sans Pro" panose="020B0503030403020204" pitchFamily="34" charset="0"/>
              <a:ea typeface="Source Sans Pro" panose="020B0503030403020204" pitchFamily="34" charset="0"/>
            </a:endParaRPr>
          </a:p>
          <a:p>
            <a:r>
              <a:rPr lang="it-IT" sz="2400" dirty="0">
                <a:latin typeface="Source Sans Pro" panose="020B0503030403020204" pitchFamily="34" charset="0"/>
                <a:ea typeface="Source Sans Pro" panose="020B0503030403020204" pitchFamily="34" charset="0"/>
              </a:rPr>
              <a:t>- </a:t>
            </a:r>
            <a:r>
              <a:rPr lang="it-IT" sz="2400" b="1" dirty="0">
                <a:latin typeface="Source Sans Pro" panose="020B0503030403020204" pitchFamily="34" charset="0"/>
                <a:ea typeface="Source Sans Pro" panose="020B0503030403020204" pitchFamily="34" charset="0"/>
              </a:rPr>
              <a:t>Analisi dei grafi di propagazione</a:t>
            </a:r>
            <a:br>
              <a:rPr lang="it-IT" sz="2400" dirty="0">
                <a:latin typeface="Source Sans Pro" panose="020B0503030403020204" pitchFamily="34" charset="0"/>
                <a:ea typeface="Source Sans Pro" panose="020B0503030403020204" pitchFamily="34" charset="0"/>
              </a:rPr>
            </a:br>
            <a:endParaRPr lang="it-IT" sz="2400" dirty="0">
              <a:latin typeface="Source Sans Pro" panose="020B0503030403020204" pitchFamily="34" charset="0"/>
              <a:ea typeface="Source Sans Pro" panose="020B0503030403020204" pitchFamily="34" charset="0"/>
            </a:endParaRPr>
          </a:p>
          <a:p>
            <a:r>
              <a:rPr lang="it-IT" sz="2400" dirty="0">
                <a:latin typeface="Source Sans Pro" panose="020B0503030403020204" pitchFamily="34" charset="0"/>
                <a:ea typeface="Source Sans Pro" panose="020B0503030403020204" pitchFamily="34" charset="0"/>
              </a:rPr>
              <a:t>- Analisi delle «News </a:t>
            </a:r>
            <a:r>
              <a:rPr lang="it-IT" sz="2400" dirty="0" err="1">
                <a:latin typeface="Source Sans Pro" panose="020B0503030403020204" pitchFamily="34" charset="0"/>
                <a:ea typeface="Source Sans Pro" panose="020B0503030403020204" pitchFamily="34" charset="0"/>
              </a:rPr>
              <a:t>Cascades</a:t>
            </a:r>
            <a:r>
              <a:rPr lang="it-IT" sz="2400" dirty="0">
                <a:latin typeface="Source Sans Pro" panose="020B0503030403020204" pitchFamily="34" charset="0"/>
                <a:ea typeface="Source Sans Pro" panose="020B0503030403020204" pitchFamily="34" charset="0"/>
              </a:rPr>
              <a:t>»</a:t>
            </a:r>
          </a:p>
          <a:p>
            <a:endParaRPr lang="it-IT" dirty="0"/>
          </a:p>
          <a:p>
            <a:endParaRPr lang="it-IT" dirty="0"/>
          </a:p>
          <a:p>
            <a:endParaRPr lang="it-IT" dirty="0"/>
          </a:p>
        </p:txBody>
      </p:sp>
      <p:sp>
        <p:nvSpPr>
          <p:cNvPr id="5" name="Segnaposto numero diapositiva 4">
            <a:extLst>
              <a:ext uri="{FF2B5EF4-FFF2-40B4-BE49-F238E27FC236}">
                <a16:creationId xmlns:a16="http://schemas.microsoft.com/office/drawing/2014/main" id="{4495E6F3-0800-B8C8-793D-6BAB7E3EDF76}"/>
              </a:ext>
            </a:extLst>
          </p:cNvPr>
          <p:cNvSpPr>
            <a:spLocks noGrp="1"/>
          </p:cNvSpPr>
          <p:nvPr>
            <p:ph type="sldNum" sz="quarter" idx="12"/>
          </p:nvPr>
        </p:nvSpPr>
        <p:spPr/>
        <p:txBody>
          <a:bodyPr/>
          <a:lstStyle/>
          <a:p>
            <a:fld id="{6E75D8C5-87E3-4C7C-BE3B-B67C386A8D49}" type="slidenum">
              <a:rPr lang="it-IT" smtClean="0"/>
              <a:t>4</a:t>
            </a:fld>
            <a:endParaRPr lang="it-IT"/>
          </a:p>
        </p:txBody>
      </p:sp>
      <p:sp>
        <p:nvSpPr>
          <p:cNvPr id="6" name="Segnaposto piè di pagina 5">
            <a:extLst>
              <a:ext uri="{FF2B5EF4-FFF2-40B4-BE49-F238E27FC236}">
                <a16:creationId xmlns:a16="http://schemas.microsoft.com/office/drawing/2014/main" id="{A232DE50-3B38-F8C7-14B4-AB1477741B29}"/>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07FD060B-E6AE-0DC8-C879-A64D6EBA6BF3}"/>
              </a:ext>
            </a:extLst>
          </p:cNvPr>
          <p:cNvSpPr>
            <a:spLocks noGrp="1"/>
          </p:cNvSpPr>
          <p:nvPr>
            <p:ph type="dt" sz="half" idx="10"/>
          </p:nvPr>
        </p:nvSpPr>
        <p:spPr/>
        <p:txBody>
          <a:bodyPr/>
          <a:lstStyle/>
          <a:p>
            <a:r>
              <a:rPr lang="it-IT"/>
              <a:t>13/06/2024</a:t>
            </a:r>
            <a:endParaRPr lang="it-IT" dirty="0"/>
          </a:p>
        </p:txBody>
      </p:sp>
      <p:pic>
        <p:nvPicPr>
          <p:cNvPr id="9" name="Immagine 8">
            <a:extLst>
              <a:ext uri="{FF2B5EF4-FFF2-40B4-BE49-F238E27FC236}">
                <a16:creationId xmlns:a16="http://schemas.microsoft.com/office/drawing/2014/main" id="{BF27360C-AE1F-C541-5D62-98D847A7ECD3}"/>
              </a:ext>
            </a:extLst>
          </p:cNvPr>
          <p:cNvPicPr>
            <a:picLocks noChangeAspect="1"/>
          </p:cNvPicPr>
          <p:nvPr/>
        </p:nvPicPr>
        <p:blipFill>
          <a:blip r:embed="rId3"/>
          <a:stretch>
            <a:fillRect/>
          </a:stretch>
        </p:blipFill>
        <p:spPr>
          <a:xfrm>
            <a:off x="1307068" y="2264141"/>
            <a:ext cx="4758233" cy="3204244"/>
          </a:xfrm>
          <a:prstGeom prst="rect">
            <a:avLst/>
          </a:prstGeom>
        </p:spPr>
      </p:pic>
    </p:spTree>
    <p:extLst>
      <p:ext uri="{BB962C8B-B14F-4D97-AF65-F5344CB8AC3E}">
        <p14:creationId xmlns:p14="http://schemas.microsoft.com/office/powerpoint/2010/main" val="204234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a:xfrm>
            <a:off x="1179800" y="2021105"/>
            <a:ext cx="10090584" cy="2565183"/>
          </a:xfrm>
        </p:spPr>
        <p:txBody>
          <a:bodyPr anchor="ctr">
            <a:normAutofit/>
          </a:bodyPr>
          <a:lstStyle/>
          <a:p>
            <a:pPr marL="0" indent="0">
              <a:buNone/>
            </a:pPr>
            <a:r>
              <a:rPr lang="it-IT" sz="2400" dirty="0">
                <a:latin typeface="Source Sans Pro" panose="020B0503030403020204" pitchFamily="34" charset="0"/>
                <a:ea typeface="Source Sans Pro" panose="020B0503030403020204" pitchFamily="34" charset="0"/>
              </a:rPr>
              <a:t>Presentazione di due approcci basati sui grafi per capire in che modo possono contribuire alla caratterizzazione e alla detection delle fake news:</a:t>
            </a:r>
          </a:p>
          <a:p>
            <a:pPr marL="0" indent="0">
              <a:buNone/>
            </a:pPr>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400" b="1" dirty="0">
                <a:latin typeface="Source Sans Pro" panose="020B0503030403020204" pitchFamily="34" charset="0"/>
                <a:ea typeface="Source Sans Pro" panose="020B0503030403020204" pitchFamily="34" charset="0"/>
              </a:rPr>
              <a:t>Grafo bipartito</a:t>
            </a:r>
          </a:p>
          <a:p>
            <a:pPr lvl="1">
              <a:buFont typeface="Arial" panose="020B0604020202020204" pitchFamily="34" charset="0"/>
              <a:buChar char="•"/>
            </a:pPr>
            <a:endParaRPr lang="it-IT" sz="2400" dirty="0">
              <a:latin typeface="Source Sans Pro" panose="020B0503030403020204" pitchFamily="34" charset="0"/>
              <a:ea typeface="Source Sans Pro" panose="020B0503030403020204" pitchFamily="34" charset="0"/>
            </a:endParaRPr>
          </a:p>
          <a:p>
            <a:pPr lvl="1">
              <a:buFont typeface="Arial" panose="020B0604020202020204" pitchFamily="34" charset="0"/>
              <a:buChar char="•"/>
            </a:pPr>
            <a:r>
              <a:rPr lang="it-IT" sz="2400" b="1" dirty="0">
                <a:latin typeface="Source Sans Pro" panose="020B0503030403020204" pitchFamily="34" charset="0"/>
                <a:ea typeface="Source Sans Pro" panose="020B0503030403020204" pitchFamily="34" charset="0"/>
              </a:rPr>
              <a:t>Rete di propagazione gerarchica</a:t>
            </a:r>
          </a:p>
        </p:txBody>
      </p:sp>
      <p:sp>
        <p:nvSpPr>
          <p:cNvPr id="5" name="Segnaposto numero diapositiva 4">
            <a:extLst>
              <a:ext uri="{FF2B5EF4-FFF2-40B4-BE49-F238E27FC236}">
                <a16:creationId xmlns:a16="http://schemas.microsoft.com/office/drawing/2014/main" id="{1A64830B-F0E1-C434-7834-0760F628E59E}"/>
              </a:ext>
            </a:extLst>
          </p:cNvPr>
          <p:cNvSpPr>
            <a:spLocks noGrp="1"/>
          </p:cNvSpPr>
          <p:nvPr>
            <p:ph type="sldNum" sz="quarter" idx="12"/>
          </p:nvPr>
        </p:nvSpPr>
        <p:spPr/>
        <p:txBody>
          <a:bodyPr/>
          <a:lstStyle/>
          <a:p>
            <a:fld id="{6E75D8C5-87E3-4C7C-BE3B-B67C386A8D49}" type="slidenum">
              <a:rPr lang="it-IT" smtClean="0"/>
              <a:t>5</a:t>
            </a:fld>
            <a:endParaRPr lang="it-IT"/>
          </a:p>
        </p:txBody>
      </p:sp>
      <p:sp>
        <p:nvSpPr>
          <p:cNvPr id="6" name="Segnaposto piè di pagina 5">
            <a:extLst>
              <a:ext uri="{FF2B5EF4-FFF2-40B4-BE49-F238E27FC236}">
                <a16:creationId xmlns:a16="http://schemas.microsoft.com/office/drawing/2014/main" id="{1DCAAF8D-EF3E-E3CF-60D2-3A5972ACAFB7}"/>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E9664FD2-8249-A602-E28B-AD9D8A265D8B}"/>
              </a:ext>
            </a:extLst>
          </p:cNvPr>
          <p:cNvSpPr>
            <a:spLocks noGrp="1"/>
          </p:cNvSpPr>
          <p:nvPr>
            <p:ph type="dt" sz="half" idx="10"/>
          </p:nvPr>
        </p:nvSpPr>
        <p:spPr/>
        <p:txBody>
          <a:bodyPr/>
          <a:lstStyle/>
          <a:p>
            <a:r>
              <a:rPr lang="it-IT"/>
              <a:t>13/06/2024</a:t>
            </a:r>
            <a:endParaRPr lang="it-IT" dirty="0"/>
          </a:p>
        </p:txBody>
      </p:sp>
      <p:sp>
        <p:nvSpPr>
          <p:cNvPr id="8" name="Titolo 1">
            <a:extLst>
              <a:ext uri="{FF2B5EF4-FFF2-40B4-BE49-F238E27FC236}">
                <a16:creationId xmlns:a16="http://schemas.microsoft.com/office/drawing/2014/main" id="{5F4CABB9-EFBF-309B-136A-EE200BECD86F}"/>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buClrTx/>
              <a:buFontTx/>
            </a:pPr>
            <a:r>
              <a:rPr lang="it-IT" b="1" dirty="0"/>
              <a:t>Contributo della tesi</a:t>
            </a:r>
          </a:p>
        </p:txBody>
      </p:sp>
    </p:spTree>
    <p:extLst>
      <p:ext uri="{BB962C8B-B14F-4D97-AF65-F5344CB8AC3E}">
        <p14:creationId xmlns:p14="http://schemas.microsoft.com/office/powerpoint/2010/main" val="268808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 Grafo Bipartito</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a:xfrm>
            <a:off x="1097280" y="1922390"/>
            <a:ext cx="4262590" cy="4023360"/>
          </a:xfrm>
        </p:spPr>
        <p:txBody>
          <a:bodyPr>
            <a:normAutofit/>
          </a:bodyPr>
          <a:lstStyle/>
          <a:p>
            <a:r>
              <a:rPr lang="it-IT" sz="2400" dirty="0">
                <a:latin typeface="Source Sans Pro" panose="020B0503030403020204" pitchFamily="34" charset="0"/>
                <a:ea typeface="Source Sans Pro" panose="020B0503030403020204" pitchFamily="34" charset="0"/>
              </a:rPr>
              <a:t>Grafo che comprende una rete di «speakers» e una di «keywords»</a:t>
            </a:r>
          </a:p>
          <a:p>
            <a:endParaRPr lang="it-IT" sz="2400" dirty="0">
              <a:latin typeface="Source Sans Pro" panose="020B0503030403020204" pitchFamily="34" charset="0"/>
              <a:ea typeface="Source Sans Pro" panose="020B0503030403020204" pitchFamily="34" charset="0"/>
            </a:endParaRPr>
          </a:p>
          <a:p>
            <a:r>
              <a:rPr lang="it-IT" sz="2400" dirty="0">
                <a:latin typeface="Source Sans Pro" panose="020B0503030403020204" pitchFamily="34" charset="0"/>
                <a:ea typeface="Source Sans Pro" panose="020B0503030403020204" pitchFamily="34" charset="0"/>
              </a:rPr>
              <a:t>Il peso degli archi indica il grado di </a:t>
            </a:r>
            <a:r>
              <a:rPr lang="it-IT" sz="2400" dirty="0" err="1">
                <a:latin typeface="Source Sans Pro" panose="020B0503030403020204" pitchFamily="34" charset="0"/>
                <a:ea typeface="Source Sans Pro" panose="020B0503030403020204" pitchFamily="34" charset="0"/>
              </a:rPr>
              <a:t>fakeness</a:t>
            </a:r>
            <a:r>
              <a:rPr lang="it-IT" sz="2400" dirty="0">
                <a:latin typeface="Source Sans Pro" panose="020B0503030403020204" pitchFamily="34" charset="0"/>
                <a:ea typeface="Source Sans Pro" panose="020B0503030403020204" pitchFamily="34" charset="0"/>
              </a:rPr>
              <a:t> delle notizie</a:t>
            </a:r>
          </a:p>
          <a:p>
            <a:endParaRPr lang="it-IT" sz="2400" dirty="0">
              <a:latin typeface="Source Sans Pro" panose="020B0503030403020204" pitchFamily="34" charset="0"/>
              <a:ea typeface="Source Sans Pro" panose="020B0503030403020204" pitchFamily="34" charset="0"/>
            </a:endParaRPr>
          </a:p>
          <a:p>
            <a:endParaRPr lang="it-IT" sz="2400" i="1" dirty="0">
              <a:solidFill>
                <a:srgbClr val="0070C0"/>
              </a:solidFill>
              <a:latin typeface="Source Sans Pro" panose="020B0503030403020204" pitchFamily="34" charset="0"/>
              <a:ea typeface="Source Sans Pro" panose="020B0503030403020204" pitchFamily="34" charset="0"/>
            </a:endParaRPr>
          </a:p>
        </p:txBody>
      </p:sp>
      <p:sp>
        <p:nvSpPr>
          <p:cNvPr id="5" name="Segnaposto numero diapositiva 4">
            <a:extLst>
              <a:ext uri="{FF2B5EF4-FFF2-40B4-BE49-F238E27FC236}">
                <a16:creationId xmlns:a16="http://schemas.microsoft.com/office/drawing/2014/main" id="{CF38E285-0E42-C3CA-803A-CB7B8F7E5213}"/>
              </a:ext>
            </a:extLst>
          </p:cNvPr>
          <p:cNvSpPr>
            <a:spLocks noGrp="1"/>
          </p:cNvSpPr>
          <p:nvPr>
            <p:ph type="sldNum" sz="quarter" idx="12"/>
          </p:nvPr>
        </p:nvSpPr>
        <p:spPr/>
        <p:txBody>
          <a:bodyPr/>
          <a:lstStyle/>
          <a:p>
            <a:fld id="{6E75D8C5-87E3-4C7C-BE3B-B67C386A8D49}" type="slidenum">
              <a:rPr lang="it-IT" smtClean="0"/>
              <a:t>6</a:t>
            </a:fld>
            <a:endParaRPr lang="it-IT"/>
          </a:p>
        </p:txBody>
      </p:sp>
      <p:sp>
        <p:nvSpPr>
          <p:cNvPr id="6" name="Segnaposto piè di pagina 5">
            <a:extLst>
              <a:ext uri="{FF2B5EF4-FFF2-40B4-BE49-F238E27FC236}">
                <a16:creationId xmlns:a16="http://schemas.microsoft.com/office/drawing/2014/main" id="{914B66FA-DFB2-1526-4378-DF277D749F1C}"/>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40553536-0F4F-D40F-F354-5CA0EAE22F5A}"/>
              </a:ext>
            </a:extLst>
          </p:cNvPr>
          <p:cNvSpPr>
            <a:spLocks noGrp="1"/>
          </p:cNvSpPr>
          <p:nvPr>
            <p:ph type="dt" sz="half" idx="10"/>
          </p:nvPr>
        </p:nvSpPr>
        <p:spPr/>
        <p:txBody>
          <a:bodyPr/>
          <a:lstStyle/>
          <a:p>
            <a:r>
              <a:rPr lang="it-IT"/>
              <a:t>13/06/2024</a:t>
            </a:r>
            <a:endParaRPr lang="it-IT" dirty="0"/>
          </a:p>
        </p:txBody>
      </p:sp>
      <p:pic>
        <p:nvPicPr>
          <p:cNvPr id="8" name="Immagine 7">
            <a:extLst>
              <a:ext uri="{FF2B5EF4-FFF2-40B4-BE49-F238E27FC236}">
                <a16:creationId xmlns:a16="http://schemas.microsoft.com/office/drawing/2014/main" id="{301F54FF-0BD1-5426-AA1D-023942BD94C6}"/>
              </a:ext>
            </a:extLst>
          </p:cNvPr>
          <p:cNvPicPr>
            <a:picLocks noChangeAspect="1"/>
          </p:cNvPicPr>
          <p:nvPr/>
        </p:nvPicPr>
        <p:blipFill>
          <a:blip r:embed="rId3"/>
          <a:stretch>
            <a:fillRect/>
          </a:stretch>
        </p:blipFill>
        <p:spPr>
          <a:xfrm>
            <a:off x="5521568" y="1890673"/>
            <a:ext cx="5573151" cy="4086795"/>
          </a:xfrm>
          <a:prstGeom prst="rect">
            <a:avLst/>
          </a:prstGeom>
        </p:spPr>
      </p:pic>
      <p:pic>
        <p:nvPicPr>
          <p:cNvPr id="3078" name="Picture 6" descr="MATLAB Logo and symbol, meaning, history, PNG, brand">
            <a:extLst>
              <a:ext uri="{FF2B5EF4-FFF2-40B4-BE49-F238E27FC236}">
                <a16:creationId xmlns:a16="http://schemas.microsoft.com/office/drawing/2014/main" id="{6FEE81F7-0167-D192-B4D8-DFF7824048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460"/>
          <a:stretch/>
        </p:blipFill>
        <p:spPr bwMode="auto">
          <a:xfrm>
            <a:off x="1206713" y="4664510"/>
            <a:ext cx="2253403" cy="131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27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41062-F9F4-3F45-AF6B-1A3E786C375D}"/>
              </a:ext>
            </a:extLst>
          </p:cNvPr>
          <p:cNvSpPr>
            <a:spLocks noGrp="1"/>
          </p:cNvSpPr>
          <p:nvPr>
            <p:ph type="title"/>
          </p:nvPr>
        </p:nvSpPr>
        <p:spPr/>
        <p:txBody>
          <a:bodyPr/>
          <a:lstStyle/>
          <a:p>
            <a:r>
              <a:rPr lang="it-IT" b="1" dirty="0"/>
              <a:t>Caso Studio I: Dataset</a:t>
            </a:r>
          </a:p>
        </p:txBody>
      </p:sp>
      <p:sp>
        <p:nvSpPr>
          <p:cNvPr id="4" name="Segnaposto data 3">
            <a:extLst>
              <a:ext uri="{FF2B5EF4-FFF2-40B4-BE49-F238E27FC236}">
                <a16:creationId xmlns:a16="http://schemas.microsoft.com/office/drawing/2014/main" id="{3576AC99-D2EB-9EFC-CF6B-67BCD83EF9F4}"/>
              </a:ext>
            </a:extLst>
          </p:cNvPr>
          <p:cNvSpPr>
            <a:spLocks noGrp="1"/>
          </p:cNvSpPr>
          <p:nvPr>
            <p:ph type="dt" sz="half" idx="10"/>
          </p:nvPr>
        </p:nvSpPr>
        <p:spPr/>
        <p:txBody>
          <a:bodyPr/>
          <a:lstStyle/>
          <a:p>
            <a:r>
              <a:rPr lang="it-IT"/>
              <a:t>13/06/2024</a:t>
            </a:r>
            <a:endParaRPr lang="it-IT" dirty="0"/>
          </a:p>
        </p:txBody>
      </p:sp>
      <p:sp>
        <p:nvSpPr>
          <p:cNvPr id="5" name="Segnaposto piè di pagina 4">
            <a:extLst>
              <a:ext uri="{FF2B5EF4-FFF2-40B4-BE49-F238E27FC236}">
                <a16:creationId xmlns:a16="http://schemas.microsoft.com/office/drawing/2014/main" id="{46405551-0D85-D878-36F1-A3CC4D84D41C}"/>
              </a:ext>
            </a:extLst>
          </p:cNvPr>
          <p:cNvSpPr>
            <a:spLocks noGrp="1"/>
          </p:cNvSpPr>
          <p:nvPr>
            <p:ph type="ftr" sz="quarter" idx="11"/>
          </p:nvPr>
        </p:nvSpPr>
        <p:spPr/>
        <p:txBody>
          <a:bodyPr/>
          <a:lstStyle/>
          <a:p>
            <a:r>
              <a:rPr lang="it-IT"/>
              <a:t>Francesco Pio Briuolo</a:t>
            </a:r>
            <a:endParaRPr lang="it-IT" dirty="0"/>
          </a:p>
        </p:txBody>
      </p:sp>
      <p:sp>
        <p:nvSpPr>
          <p:cNvPr id="6" name="Segnaposto numero diapositiva 5">
            <a:extLst>
              <a:ext uri="{FF2B5EF4-FFF2-40B4-BE49-F238E27FC236}">
                <a16:creationId xmlns:a16="http://schemas.microsoft.com/office/drawing/2014/main" id="{D644A01A-EFB2-62D4-C317-E56DB6D27907}"/>
              </a:ext>
            </a:extLst>
          </p:cNvPr>
          <p:cNvSpPr>
            <a:spLocks noGrp="1"/>
          </p:cNvSpPr>
          <p:nvPr>
            <p:ph type="sldNum" sz="quarter" idx="12"/>
          </p:nvPr>
        </p:nvSpPr>
        <p:spPr/>
        <p:txBody>
          <a:bodyPr/>
          <a:lstStyle/>
          <a:p>
            <a:fld id="{6E75D8C5-87E3-4C7C-BE3B-B67C386A8D49}" type="slidenum">
              <a:rPr lang="it-IT" smtClean="0"/>
              <a:pPr/>
              <a:t>7</a:t>
            </a:fld>
            <a:endParaRPr lang="it-IT" dirty="0"/>
          </a:p>
        </p:txBody>
      </p:sp>
      <p:pic>
        <p:nvPicPr>
          <p:cNvPr id="11" name="Immagine 10">
            <a:extLst>
              <a:ext uri="{FF2B5EF4-FFF2-40B4-BE49-F238E27FC236}">
                <a16:creationId xmlns:a16="http://schemas.microsoft.com/office/drawing/2014/main" id="{FB807A56-3DAD-FAB2-43B8-2ADD4A65DE5D}"/>
              </a:ext>
            </a:extLst>
          </p:cNvPr>
          <p:cNvPicPr>
            <a:picLocks noChangeAspect="1"/>
          </p:cNvPicPr>
          <p:nvPr/>
        </p:nvPicPr>
        <p:blipFill>
          <a:blip r:embed="rId3"/>
          <a:stretch>
            <a:fillRect/>
          </a:stretch>
        </p:blipFill>
        <p:spPr>
          <a:xfrm>
            <a:off x="6271916" y="2851861"/>
            <a:ext cx="4822804" cy="2057730"/>
          </a:xfrm>
          <a:prstGeom prst="rect">
            <a:avLst/>
          </a:prstGeom>
        </p:spPr>
      </p:pic>
      <p:sp>
        <p:nvSpPr>
          <p:cNvPr id="7" name="CasellaDiTesto 6">
            <a:extLst>
              <a:ext uri="{FF2B5EF4-FFF2-40B4-BE49-F238E27FC236}">
                <a16:creationId xmlns:a16="http://schemas.microsoft.com/office/drawing/2014/main" id="{B7464F13-A45D-0FBA-1325-99D7DCB2E5D3}"/>
              </a:ext>
            </a:extLst>
          </p:cNvPr>
          <p:cNvSpPr txBox="1"/>
          <p:nvPr/>
        </p:nvSpPr>
        <p:spPr>
          <a:xfrm>
            <a:off x="1097280" y="2087225"/>
            <a:ext cx="4603433" cy="1569660"/>
          </a:xfrm>
          <a:prstGeom prst="rect">
            <a:avLst/>
          </a:prstGeom>
          <a:noFill/>
        </p:spPr>
        <p:txBody>
          <a:bodyPr wrap="square">
            <a:spAutoFit/>
          </a:bodyPr>
          <a:lstStyle/>
          <a:p>
            <a:r>
              <a:rPr lang="it-IT" sz="2400" dirty="0">
                <a:latin typeface="Source Sans Pro" panose="020B0503030403020204" pitchFamily="34" charset="0"/>
                <a:ea typeface="Source Sans Pro" panose="020B0503030403020204" pitchFamily="34" charset="0"/>
              </a:rPr>
              <a:t>Dati ottenuti tramite tecniche di Web Scraping</a:t>
            </a:r>
            <a:br>
              <a:rPr lang="it-IT" sz="2400" dirty="0">
                <a:latin typeface="Source Sans Pro" panose="020B0503030403020204" pitchFamily="34" charset="0"/>
                <a:ea typeface="Source Sans Pro" panose="020B0503030403020204" pitchFamily="34" charset="0"/>
              </a:rPr>
            </a:br>
            <a:endParaRPr lang="it-IT" sz="2400" dirty="0">
              <a:latin typeface="Source Sans Pro" panose="020B0503030403020204" pitchFamily="34" charset="0"/>
              <a:ea typeface="Source Sans Pro" panose="020B0503030403020204" pitchFamily="34" charset="0"/>
            </a:endParaRPr>
          </a:p>
          <a:p>
            <a:r>
              <a:rPr lang="it-IT" sz="2400" dirty="0">
                <a:latin typeface="Source Sans Pro" panose="020B0503030403020204" pitchFamily="34" charset="0"/>
                <a:ea typeface="Source Sans Pro" panose="020B0503030403020204" pitchFamily="34" charset="0"/>
              </a:rPr>
              <a:t>Fonte: </a:t>
            </a:r>
            <a:r>
              <a:rPr lang="it-IT" sz="2400" i="1" dirty="0">
                <a:solidFill>
                  <a:srgbClr val="0070C0"/>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politifact.com</a:t>
            </a:r>
            <a:endParaRPr lang="it-IT" sz="2400" dirty="0"/>
          </a:p>
        </p:txBody>
      </p:sp>
      <p:pic>
        <p:nvPicPr>
          <p:cNvPr id="3080" name="Picture 8" descr="Beautiful Soup: A Python Library for Web Scraping | by Fares Elkenawy | Dev  Genius">
            <a:extLst>
              <a:ext uri="{FF2B5EF4-FFF2-40B4-BE49-F238E27FC236}">
                <a16:creationId xmlns:a16="http://schemas.microsoft.com/office/drawing/2014/main" id="{35967A22-7115-F05C-7458-73305DDA6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5392" y="4360011"/>
            <a:ext cx="2765321" cy="118923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EE3AB122-01F5-33E8-62BD-67F468466F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5316" y="4360011"/>
            <a:ext cx="1002983" cy="109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70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 Metodi e tecniche</a:t>
            </a:r>
          </a:p>
        </p:txBody>
      </p:sp>
      <p:sp>
        <p:nvSpPr>
          <p:cNvPr id="5" name="Segnaposto numero diapositiva 4">
            <a:extLst>
              <a:ext uri="{FF2B5EF4-FFF2-40B4-BE49-F238E27FC236}">
                <a16:creationId xmlns:a16="http://schemas.microsoft.com/office/drawing/2014/main" id="{A66D09B6-4270-7452-60C9-DDE83C315479}"/>
              </a:ext>
            </a:extLst>
          </p:cNvPr>
          <p:cNvSpPr>
            <a:spLocks noGrp="1"/>
          </p:cNvSpPr>
          <p:nvPr>
            <p:ph type="sldNum" sz="quarter" idx="12"/>
          </p:nvPr>
        </p:nvSpPr>
        <p:spPr/>
        <p:txBody>
          <a:bodyPr/>
          <a:lstStyle/>
          <a:p>
            <a:fld id="{6E75D8C5-87E3-4C7C-BE3B-B67C386A8D49}" type="slidenum">
              <a:rPr lang="it-IT" smtClean="0"/>
              <a:t>8</a:t>
            </a:fld>
            <a:endParaRPr lang="it-IT"/>
          </a:p>
        </p:txBody>
      </p:sp>
      <p:sp>
        <p:nvSpPr>
          <p:cNvPr id="6" name="Segnaposto piè di pagina 5">
            <a:extLst>
              <a:ext uri="{FF2B5EF4-FFF2-40B4-BE49-F238E27FC236}">
                <a16:creationId xmlns:a16="http://schemas.microsoft.com/office/drawing/2014/main" id="{9FCCA0E8-7967-5F94-E160-448FC4EF234B}"/>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3E65B3A4-0634-DE6E-7C93-61E0A9382EAB}"/>
              </a:ext>
            </a:extLst>
          </p:cNvPr>
          <p:cNvSpPr>
            <a:spLocks noGrp="1"/>
          </p:cNvSpPr>
          <p:nvPr>
            <p:ph type="dt" sz="half" idx="10"/>
          </p:nvPr>
        </p:nvSpPr>
        <p:spPr/>
        <p:txBody>
          <a:bodyPr/>
          <a:lstStyle/>
          <a:p>
            <a:r>
              <a:rPr lang="it-IT"/>
              <a:t>13/06/2024</a:t>
            </a:r>
            <a:endParaRPr lang="it-IT" dirty="0"/>
          </a:p>
        </p:txBody>
      </p:sp>
      <p:pic>
        <p:nvPicPr>
          <p:cNvPr id="13" name="Immagine 12">
            <a:extLst>
              <a:ext uri="{FF2B5EF4-FFF2-40B4-BE49-F238E27FC236}">
                <a16:creationId xmlns:a16="http://schemas.microsoft.com/office/drawing/2014/main" id="{38DF2144-84EE-920C-27C8-8513AEB91FF9}"/>
              </a:ext>
            </a:extLst>
          </p:cNvPr>
          <p:cNvPicPr>
            <a:picLocks noChangeAspect="1"/>
          </p:cNvPicPr>
          <p:nvPr/>
        </p:nvPicPr>
        <p:blipFill>
          <a:blip r:embed="rId3"/>
          <a:stretch>
            <a:fillRect/>
          </a:stretch>
        </p:blipFill>
        <p:spPr>
          <a:xfrm>
            <a:off x="1097280" y="2473154"/>
            <a:ext cx="4546252" cy="3691286"/>
          </a:xfrm>
          <a:prstGeom prst="rect">
            <a:avLst/>
          </a:prstGeom>
        </p:spPr>
      </p:pic>
      <p:pic>
        <p:nvPicPr>
          <p:cNvPr id="15" name="Immagine 14">
            <a:extLst>
              <a:ext uri="{FF2B5EF4-FFF2-40B4-BE49-F238E27FC236}">
                <a16:creationId xmlns:a16="http://schemas.microsoft.com/office/drawing/2014/main" id="{10F48FE4-8969-AF2F-270B-2AA908C617A9}"/>
              </a:ext>
            </a:extLst>
          </p:cNvPr>
          <p:cNvPicPr>
            <a:picLocks noChangeAspect="1"/>
          </p:cNvPicPr>
          <p:nvPr/>
        </p:nvPicPr>
        <p:blipFill>
          <a:blip r:embed="rId4"/>
          <a:stretch>
            <a:fillRect/>
          </a:stretch>
        </p:blipFill>
        <p:spPr>
          <a:xfrm>
            <a:off x="6249201" y="2396864"/>
            <a:ext cx="4963282" cy="3691286"/>
          </a:xfrm>
          <a:prstGeom prst="rect">
            <a:avLst/>
          </a:prstGeom>
        </p:spPr>
      </p:pic>
      <p:sp>
        <p:nvSpPr>
          <p:cNvPr id="3" name="Rettangolo 2">
            <a:extLst>
              <a:ext uri="{FF2B5EF4-FFF2-40B4-BE49-F238E27FC236}">
                <a16:creationId xmlns:a16="http://schemas.microsoft.com/office/drawing/2014/main" id="{13446925-E90F-4ABD-AC7F-6CF88D08369F}"/>
              </a:ext>
            </a:extLst>
          </p:cNvPr>
          <p:cNvSpPr/>
          <p:nvPr/>
        </p:nvSpPr>
        <p:spPr>
          <a:xfrm>
            <a:off x="6049880" y="2162907"/>
            <a:ext cx="153200" cy="3418743"/>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2">
            <a:extLst>
              <a:ext uri="{FF2B5EF4-FFF2-40B4-BE49-F238E27FC236}">
                <a16:creationId xmlns:a16="http://schemas.microsoft.com/office/drawing/2014/main" id="{FBBDC143-F10F-261A-82AD-9D3139678FD1}"/>
              </a:ext>
            </a:extLst>
          </p:cNvPr>
          <p:cNvSpPr>
            <a:spLocks noGrp="1"/>
          </p:cNvSpPr>
          <p:nvPr>
            <p:ph idx="1"/>
          </p:nvPr>
        </p:nvSpPr>
        <p:spPr>
          <a:xfrm>
            <a:off x="1097280" y="1845734"/>
            <a:ext cx="4845520" cy="769761"/>
          </a:xfrm>
        </p:spPr>
        <p:txBody>
          <a:bodyPr>
            <a:normAutofit/>
          </a:bodyPr>
          <a:lstStyle/>
          <a:p>
            <a:r>
              <a:rPr lang="it-IT" sz="2400" dirty="0">
                <a:latin typeface="Source Sans Pro" panose="020B0503030403020204" pitchFamily="34" charset="0"/>
                <a:ea typeface="Source Sans Pro" panose="020B0503030403020204" pitchFamily="34" charset="0"/>
              </a:rPr>
              <a:t>Grafo delle proiezioni nello spazio degli speakers</a:t>
            </a:r>
            <a:endParaRPr lang="it-IT" sz="2400" i="1" dirty="0">
              <a:solidFill>
                <a:srgbClr val="0070C0"/>
              </a:solidFill>
              <a:latin typeface="Source Sans Pro" panose="020B0503030403020204" pitchFamily="34" charset="0"/>
              <a:ea typeface="Source Sans Pro" panose="020B0503030403020204" pitchFamily="34" charset="0"/>
            </a:endParaRPr>
          </a:p>
        </p:txBody>
      </p:sp>
      <p:sp>
        <p:nvSpPr>
          <p:cNvPr id="8" name="Segnaposto contenuto 2">
            <a:extLst>
              <a:ext uri="{FF2B5EF4-FFF2-40B4-BE49-F238E27FC236}">
                <a16:creationId xmlns:a16="http://schemas.microsoft.com/office/drawing/2014/main" id="{F924244B-C4FB-46D6-26EF-BCD415536E5A}"/>
              </a:ext>
            </a:extLst>
          </p:cNvPr>
          <p:cNvSpPr txBox="1">
            <a:spLocks/>
          </p:cNvSpPr>
          <p:nvPr/>
        </p:nvSpPr>
        <p:spPr>
          <a:xfrm>
            <a:off x="6609428" y="1845733"/>
            <a:ext cx="4845520" cy="7697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sz="2400" dirty="0">
                <a:latin typeface="Source Sans Pro" panose="020B0503030403020204" pitchFamily="34" charset="0"/>
                <a:ea typeface="Source Sans Pro" panose="020B0503030403020204" pitchFamily="34" charset="0"/>
              </a:rPr>
              <a:t>Grafo delle proiezioni nello spazio delle keywords</a:t>
            </a:r>
            <a:endParaRPr lang="it-IT" sz="2400" i="1" dirty="0">
              <a:solidFill>
                <a:srgbClr val="0070C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3647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C2B8-8D05-8D0A-4F7F-CDECFD147B89}"/>
              </a:ext>
            </a:extLst>
          </p:cNvPr>
          <p:cNvSpPr>
            <a:spLocks noGrp="1"/>
          </p:cNvSpPr>
          <p:nvPr>
            <p:ph type="title"/>
          </p:nvPr>
        </p:nvSpPr>
        <p:spPr/>
        <p:txBody>
          <a:bodyPr/>
          <a:lstStyle/>
          <a:p>
            <a:r>
              <a:rPr lang="it-IT" b="1" dirty="0"/>
              <a:t>Caso Studio I: Risultati</a:t>
            </a:r>
          </a:p>
        </p:txBody>
      </p:sp>
      <p:sp>
        <p:nvSpPr>
          <p:cNvPr id="3" name="Segnaposto contenuto 2">
            <a:extLst>
              <a:ext uri="{FF2B5EF4-FFF2-40B4-BE49-F238E27FC236}">
                <a16:creationId xmlns:a16="http://schemas.microsoft.com/office/drawing/2014/main" id="{B82A9608-D11C-974F-536D-D84B30E03921}"/>
              </a:ext>
            </a:extLst>
          </p:cNvPr>
          <p:cNvSpPr>
            <a:spLocks noGrp="1"/>
          </p:cNvSpPr>
          <p:nvPr>
            <p:ph idx="1"/>
          </p:nvPr>
        </p:nvSpPr>
        <p:spPr/>
        <p:txBody>
          <a:bodyPr>
            <a:normAutofit/>
          </a:bodyPr>
          <a:lstStyle/>
          <a:p>
            <a:r>
              <a:rPr lang="it-IT" sz="2400" dirty="0">
                <a:latin typeface="Source Sans Pro" panose="020B0503030403020204" pitchFamily="34" charset="0"/>
                <a:ea typeface="Source Sans Pro" panose="020B0503030403020204" pitchFamily="34" charset="0"/>
              </a:rPr>
              <a:t>Matrice delle distanze tra coppie di keywords</a:t>
            </a:r>
          </a:p>
        </p:txBody>
      </p:sp>
      <p:sp>
        <p:nvSpPr>
          <p:cNvPr id="5" name="Segnaposto numero diapositiva 4">
            <a:extLst>
              <a:ext uri="{FF2B5EF4-FFF2-40B4-BE49-F238E27FC236}">
                <a16:creationId xmlns:a16="http://schemas.microsoft.com/office/drawing/2014/main" id="{A66D09B6-4270-7452-60C9-DDE83C315479}"/>
              </a:ext>
            </a:extLst>
          </p:cNvPr>
          <p:cNvSpPr>
            <a:spLocks noGrp="1"/>
          </p:cNvSpPr>
          <p:nvPr>
            <p:ph type="sldNum" sz="quarter" idx="12"/>
          </p:nvPr>
        </p:nvSpPr>
        <p:spPr/>
        <p:txBody>
          <a:bodyPr/>
          <a:lstStyle/>
          <a:p>
            <a:fld id="{6E75D8C5-87E3-4C7C-BE3B-B67C386A8D49}" type="slidenum">
              <a:rPr lang="it-IT" smtClean="0"/>
              <a:t>9</a:t>
            </a:fld>
            <a:endParaRPr lang="it-IT"/>
          </a:p>
        </p:txBody>
      </p:sp>
      <p:sp>
        <p:nvSpPr>
          <p:cNvPr id="6" name="Segnaposto piè di pagina 5">
            <a:extLst>
              <a:ext uri="{FF2B5EF4-FFF2-40B4-BE49-F238E27FC236}">
                <a16:creationId xmlns:a16="http://schemas.microsoft.com/office/drawing/2014/main" id="{9FCCA0E8-7967-5F94-E160-448FC4EF234B}"/>
              </a:ext>
            </a:extLst>
          </p:cNvPr>
          <p:cNvSpPr>
            <a:spLocks noGrp="1"/>
          </p:cNvSpPr>
          <p:nvPr>
            <p:ph type="ftr" sz="quarter" idx="11"/>
          </p:nvPr>
        </p:nvSpPr>
        <p:spPr/>
        <p:txBody>
          <a:bodyPr/>
          <a:lstStyle/>
          <a:p>
            <a:r>
              <a:rPr lang="it-IT"/>
              <a:t>Francesco Pio Briuolo</a:t>
            </a:r>
            <a:endParaRPr lang="it-IT" dirty="0"/>
          </a:p>
        </p:txBody>
      </p:sp>
      <p:sp>
        <p:nvSpPr>
          <p:cNvPr id="7" name="Segnaposto data 6">
            <a:extLst>
              <a:ext uri="{FF2B5EF4-FFF2-40B4-BE49-F238E27FC236}">
                <a16:creationId xmlns:a16="http://schemas.microsoft.com/office/drawing/2014/main" id="{3E65B3A4-0634-DE6E-7C93-61E0A9382EAB}"/>
              </a:ext>
            </a:extLst>
          </p:cNvPr>
          <p:cNvSpPr>
            <a:spLocks noGrp="1"/>
          </p:cNvSpPr>
          <p:nvPr>
            <p:ph type="dt" sz="half" idx="10"/>
          </p:nvPr>
        </p:nvSpPr>
        <p:spPr/>
        <p:txBody>
          <a:bodyPr/>
          <a:lstStyle/>
          <a:p>
            <a:r>
              <a:rPr lang="it-IT"/>
              <a:t>13/06/2024</a:t>
            </a:r>
            <a:endParaRPr lang="it-IT" dirty="0"/>
          </a:p>
        </p:txBody>
      </p:sp>
      <p:pic>
        <p:nvPicPr>
          <p:cNvPr id="4" name="Immagine 3">
            <a:extLst>
              <a:ext uri="{FF2B5EF4-FFF2-40B4-BE49-F238E27FC236}">
                <a16:creationId xmlns:a16="http://schemas.microsoft.com/office/drawing/2014/main" id="{18A8C9E5-0046-0858-2F52-1ACA0E0ED7B4}"/>
              </a:ext>
            </a:extLst>
          </p:cNvPr>
          <p:cNvPicPr>
            <a:picLocks noChangeAspect="1"/>
          </p:cNvPicPr>
          <p:nvPr/>
        </p:nvPicPr>
        <p:blipFill>
          <a:blip r:embed="rId3"/>
          <a:stretch>
            <a:fillRect/>
          </a:stretch>
        </p:blipFill>
        <p:spPr>
          <a:xfrm>
            <a:off x="2629770" y="2765424"/>
            <a:ext cx="6932459" cy="2187576"/>
          </a:xfrm>
          <a:prstGeom prst="rect">
            <a:avLst/>
          </a:prstGeom>
        </p:spPr>
      </p:pic>
    </p:spTree>
    <p:extLst>
      <p:ext uri="{BB962C8B-B14F-4D97-AF65-F5344CB8AC3E}">
        <p14:creationId xmlns:p14="http://schemas.microsoft.com/office/powerpoint/2010/main" val="1049658403"/>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ttiv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Elegant Black &amp; White Thesis Defense by Slidesgo</Template>
  <TotalTime>1780</TotalTime>
  <Words>2776</Words>
  <Application>Microsoft Office PowerPoint</Application>
  <PresentationFormat>Widescreen</PresentationFormat>
  <Paragraphs>264</Paragraphs>
  <Slides>22</Slides>
  <Notes>22</Notes>
  <HiddenSlides>3</HiddenSlides>
  <MMClips>0</MMClips>
  <ScaleCrop>false</ScaleCrop>
  <HeadingPairs>
    <vt:vector size="6" baseType="variant">
      <vt:variant>
        <vt:lpstr>Caratteri utilizzati</vt:lpstr>
      </vt:variant>
      <vt:variant>
        <vt:i4>10</vt:i4>
      </vt:variant>
      <vt:variant>
        <vt:lpstr>Tema</vt:lpstr>
      </vt:variant>
      <vt:variant>
        <vt:i4>3</vt:i4>
      </vt:variant>
      <vt:variant>
        <vt:lpstr>Titoli diapositive</vt:lpstr>
      </vt:variant>
      <vt:variant>
        <vt:i4>22</vt:i4>
      </vt:variant>
    </vt:vector>
  </HeadingPairs>
  <TitlesOfParts>
    <vt:vector size="35" baseType="lpstr">
      <vt:lpstr>Aptos</vt:lpstr>
      <vt:lpstr>Arial</vt:lpstr>
      <vt:lpstr>Calibri</vt:lpstr>
      <vt:lpstr>Calibri Light</vt:lpstr>
      <vt:lpstr>Figtree Black</vt:lpstr>
      <vt:lpstr>Hanken Grotesk</vt:lpstr>
      <vt:lpstr>Lato</vt:lpstr>
      <vt:lpstr>Nunito Light</vt:lpstr>
      <vt:lpstr>Proxima Nova</vt:lpstr>
      <vt:lpstr>Source Sans Pro</vt:lpstr>
      <vt:lpstr>Elegant Black &amp; White Thesis Defense by Slidesgo</vt:lpstr>
      <vt:lpstr>Slidesgo Final Pages</vt:lpstr>
      <vt:lpstr>Retrospettivo</vt:lpstr>
      <vt:lpstr>Presentazione standard di PowerPoint</vt:lpstr>
      <vt:lpstr>Indice</vt:lpstr>
      <vt:lpstr>Presentazione standard di PowerPoint</vt:lpstr>
      <vt:lpstr>Problema: Rilevamento e caratterizzazione delle fake news</vt:lpstr>
      <vt:lpstr>Presentazione standard di PowerPoint</vt:lpstr>
      <vt:lpstr>Caso Studio I: Grafo Bipartito</vt:lpstr>
      <vt:lpstr>Caso Studio I: Dataset</vt:lpstr>
      <vt:lpstr>Caso Studio I: Metodi e tecniche</vt:lpstr>
      <vt:lpstr>Caso Studio I: Risultati</vt:lpstr>
      <vt:lpstr>Caso Studio II: Dataset FakeNewsNet</vt:lpstr>
      <vt:lpstr>Caso Studio II: Rete di propagazione gerarchica</vt:lpstr>
      <vt:lpstr>Caso Studio II: Caratteristiche di rete</vt:lpstr>
      <vt:lpstr>Caso Studio II: Metodologia e Implementazione</vt:lpstr>
      <vt:lpstr>Caso Studio II: Risultati (PolitiFact)</vt:lpstr>
      <vt:lpstr>Caso Studio II: Risultati (GossipCop) </vt:lpstr>
      <vt:lpstr>Caso Studio II: Feature Importances (1)</vt:lpstr>
      <vt:lpstr>Caso Studio II: Feature Importances (2)</vt:lpstr>
      <vt:lpstr>Conclusioni </vt:lpstr>
      <vt:lpstr>Sviluppi futuri </vt:lpstr>
      <vt:lpstr>Rete di propagazione gerarchica</vt:lpstr>
      <vt:lpstr>Caratteristiche della rete di macro-livello</vt:lpstr>
      <vt:lpstr>Caratteristiche della rete di micro-livello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Francesco Pio Briuolo</dc:creator>
  <cp:lastModifiedBy>Francesco Pio Briuolo</cp:lastModifiedBy>
  <cp:revision>83</cp:revision>
  <dcterms:created xsi:type="dcterms:W3CDTF">2024-06-10T07:30:14Z</dcterms:created>
  <dcterms:modified xsi:type="dcterms:W3CDTF">2024-06-13T11:21:48Z</dcterms:modified>
</cp:coreProperties>
</file>