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146846452" r:id="rId5"/>
    <p:sldId id="260" r:id="rId6"/>
    <p:sldId id="264" r:id="rId7"/>
    <p:sldId id="261" r:id="rId8"/>
    <p:sldId id="2146846453" r:id="rId9"/>
    <p:sldId id="2146846451" r:id="rId10"/>
    <p:sldId id="9561" r:id="rId1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9898"/>
    <a:srgbClr val="5B9BD5"/>
    <a:srgbClr val="0092D1"/>
    <a:srgbClr val="000000"/>
    <a:srgbClr val="E2F2FF"/>
    <a:srgbClr val="E7FCFF"/>
    <a:srgbClr val="E5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09"/>
    <p:restoredTop sz="94751"/>
  </p:normalViewPr>
  <p:slideViewPr>
    <p:cSldViewPr snapToGrid="0" snapToObjects="1">
      <p:cViewPr varScale="1">
        <p:scale>
          <a:sx n="70" d="100"/>
          <a:sy n="70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618DC-2F25-BD41-8ADE-B0EC1EA21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78399-0232-D24C-B1FA-BDD48E237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D7808-10F5-1A4A-8413-687B481C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01/24/2022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8B28E-4815-0247-BA33-F16A51D1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D6F0A-6A39-6D45-BA91-160ACEE3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366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E206-C116-094D-B616-44DF4FCE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94694-69A1-6440-BC43-DFD9EA29E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DDA95-11CF-F248-A4A0-415F6A3F7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01/24/2022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2F0F7-A606-F847-A63B-CBCD4D16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C8E9C-C025-9046-B595-D1B20CEC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858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2F769B-6ACD-C642-9B61-DE636D902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2D84E-88B2-7E42-A14D-7A9A00140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1F2DA-33BB-1B4F-93F7-917EF4D3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01/24/2022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77F13-2CF6-7143-A5C7-EDE22639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27A28-1B82-C940-A9B1-F155525B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6285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4EC8-6496-4F9B-8B42-22BCB1DA9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3937E-CFBF-4436-8199-12CFBA343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2FC3A-F1A6-4ED0-B220-D46D69F44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F170-7087-4325-8F5D-6140410ED24A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5C348-CC58-4787-B2BB-22F77474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C0497-1EE1-48FF-9890-0EC0E89E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B96E-FF7C-4162-87F3-B7BA23F5A5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46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0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EA3F-DDB0-F942-AB62-65E57BFA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3CB7A-FCBB-CA4B-AB47-4EA2F7F31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4F1E6-7792-1E4F-BF41-8FCE0BF1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01/24/2022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072DA-C791-9543-815F-8EE5987DB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5A0F1-5DC1-2040-855F-6D690AB4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8883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5227-F5BA-1748-BEFC-AD8A87CD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C21F3-00BA-2340-9701-741827957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8D556-A99F-414A-A789-6ECF393E7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11F9C-F4B8-B041-8E29-27FD9488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01/24/2022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CAF82-A4B5-3648-ACA5-5F92C9B4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3A05B-68D3-3049-BDBC-BF6B9F637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376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5C8B-BE66-F84A-A2CB-7B69C278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C0693-18FE-A744-B6CA-22382CFC3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37E3C-42A4-CE43-A8BB-75FB50CDE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F7FF9-B337-1248-85B6-FBBD3D0ED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A121C-8117-AB47-B260-823443A3F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D45DB-C6F7-A941-9D2E-DF32FC7C9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01/24/2022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E4A33-BFDF-F14B-8117-6F632F0E9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6ED77C-C6A3-5248-91FF-D92DF27D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2865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9A4C-976E-9143-BE71-CB4F3AED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C33D82-0A10-A247-A80D-252FBED8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01/24/2022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1C86A-8B8E-6945-A69C-FC7F78AD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E1708-D206-CB40-9980-69606DFA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679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EC4F3-311D-254B-A494-99417562C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01/24/2022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73D42-3282-B54D-847C-48033606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25B7B-3D1B-C348-AEF8-9151F83D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584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F15E-ED0F-1D4C-8BC5-7927A328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DF25-AB89-A341-91E7-C9A25FF75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3CA84-297D-FC4D-BA30-BEE3AB1D2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83CAC-EC22-D44A-A529-842C38E8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01/24/2022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002BA-F63F-CA48-8303-6EE3A0CE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29FC0-2A71-134F-BE59-D3152C2B2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543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45E9-05B8-684F-9070-88A172A6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25149-9E7B-BE40-8A0E-B4CEACC28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8AD27-47A5-AD45-AE46-395970C49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612AD-23D6-3842-B101-A25F364A2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01/24/2022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FF102-B23B-F04D-AAAB-5E0A50B7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D87EE-9089-0D4C-8260-DD28BF14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8771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305818-5DDE-304D-A4E5-305C28E9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E7C65-B0DA-6849-B388-4B576340A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D590-498E-3D4E-8D5C-3BD2ED19B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55433-DDDA-1147-A71A-BE0AE55CB161}" type="datetimeFigureOut">
              <a:rPr lang="en-DE" smtClean="0"/>
              <a:t>01/24/2022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FDD0-8487-594D-AC71-8A7DCEA35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DE3A3-C6DE-F04F-9048-1E7CC03BB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3402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9435-EDA7-7A4F-B063-51F52FE5B4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EasyFranchise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86AFD-90E6-D840-BB59-EE9234C4B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Kyma based extension</a:t>
            </a:r>
          </a:p>
        </p:txBody>
      </p:sp>
    </p:spTree>
    <p:extLst>
      <p:ext uri="{BB962C8B-B14F-4D97-AF65-F5344CB8AC3E}">
        <p14:creationId xmlns:p14="http://schemas.microsoft.com/office/powerpoint/2010/main" val="517417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6306E3-981A-F645-BBBE-378D46EBAED7}"/>
              </a:ext>
            </a:extLst>
          </p:cNvPr>
          <p:cNvSpPr txBox="1"/>
          <p:nvPr/>
        </p:nvSpPr>
        <p:spPr>
          <a:xfrm>
            <a:off x="2873995" y="3600860"/>
            <a:ext cx="139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>
                <a:solidFill>
                  <a:schemeClr val="accent5">
                    <a:lumMod val="75000"/>
                  </a:schemeClr>
                </a:solidFill>
              </a:rPr>
              <a:t>S/4 Manager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FBCCEF-E67A-E14C-91D3-57F7B2287034}"/>
              </a:ext>
            </a:extLst>
          </p:cNvPr>
          <p:cNvSpPr txBox="1"/>
          <p:nvPr/>
        </p:nvSpPr>
        <p:spPr>
          <a:xfrm>
            <a:off x="5436221" y="3526938"/>
            <a:ext cx="2254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>
                <a:solidFill>
                  <a:schemeClr val="accent5">
                    <a:lumMod val="75000"/>
                  </a:schemeClr>
                </a:solidFill>
              </a:rPr>
              <a:t>Franchise Coordinator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4DAF62-EE20-9D43-8E7D-9EE091B28E81}"/>
              </a:ext>
            </a:extLst>
          </p:cNvPr>
          <p:cNvSpPr txBox="1"/>
          <p:nvPr/>
        </p:nvSpPr>
        <p:spPr>
          <a:xfrm>
            <a:off x="8832303" y="3523805"/>
            <a:ext cx="1837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>
                <a:solidFill>
                  <a:schemeClr val="accent5">
                    <a:lumMod val="75000"/>
                  </a:schemeClr>
                </a:solidFill>
              </a:rPr>
              <a:t>Franchise Mentor</a:t>
            </a:r>
          </a:p>
        </p:txBody>
      </p:sp>
      <p:pic>
        <p:nvPicPr>
          <p:cNvPr id="1026" name="Picture 2" descr="Person icon - Free download on Iconfinder">
            <a:extLst>
              <a:ext uri="{FF2B5EF4-FFF2-40B4-BE49-F238E27FC236}">
                <a16:creationId xmlns:a16="http://schemas.microsoft.com/office/drawing/2014/main" id="{33AFA16E-5685-6244-BF83-3171AD985C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0" t="15830" r="14159" b="16310"/>
          <a:stretch/>
        </p:blipFill>
        <p:spPr bwMode="auto">
          <a:xfrm>
            <a:off x="1205188" y="496084"/>
            <a:ext cx="68678" cy="6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915BF6-60A2-6E4F-9E46-9D7177E26BF6}"/>
              </a:ext>
            </a:extLst>
          </p:cNvPr>
          <p:cNvSpPr txBox="1"/>
          <p:nvPr/>
        </p:nvSpPr>
        <p:spPr>
          <a:xfrm>
            <a:off x="715395" y="1148309"/>
            <a:ext cx="153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0">
                <a:solidFill>
                  <a:srgbClr val="7030A0"/>
                </a:solidFill>
                <a:ea typeface="Arial Unicode MS" pitchFamily="34" charset="-128"/>
                <a:cs typeface="Arial Unicode MS" pitchFamily="34" charset="-128"/>
              </a:rPr>
              <a:t>SAP PARTNER</a:t>
            </a:r>
            <a:r>
              <a:rPr lang="en-US" kern="0">
                <a:solidFill>
                  <a:srgbClr val="7030A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6526CF-ED7C-2345-9D31-39540921535A}"/>
              </a:ext>
            </a:extLst>
          </p:cNvPr>
          <p:cNvSpPr/>
          <p:nvPr/>
        </p:nvSpPr>
        <p:spPr>
          <a:xfrm>
            <a:off x="707086" y="2155248"/>
            <a:ext cx="10541809" cy="46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520AA3-DF78-9844-AEAB-FA7719836A3F}"/>
              </a:ext>
            </a:extLst>
          </p:cNvPr>
          <p:cNvSpPr/>
          <p:nvPr/>
        </p:nvSpPr>
        <p:spPr>
          <a:xfrm>
            <a:off x="726397" y="4663997"/>
            <a:ext cx="10541809" cy="46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7383FD-49E7-A544-9F48-83FE8D3C23E6}"/>
              </a:ext>
            </a:extLst>
          </p:cNvPr>
          <p:cNvSpPr txBox="1"/>
          <p:nvPr/>
        </p:nvSpPr>
        <p:spPr>
          <a:xfrm>
            <a:off x="627996" y="3221786"/>
            <a:ext cx="1723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0">
                <a:solidFill>
                  <a:schemeClr val="accent5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BUSINESS CUSTOMER</a:t>
            </a:r>
            <a:r>
              <a:rPr lang="en-US" kern="0">
                <a:solidFill>
                  <a:schemeClr val="accent5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ADE29E-BA2C-1747-8301-12ACC041D87F}"/>
              </a:ext>
            </a:extLst>
          </p:cNvPr>
          <p:cNvSpPr txBox="1"/>
          <p:nvPr/>
        </p:nvSpPr>
        <p:spPr>
          <a:xfrm>
            <a:off x="707087" y="5341577"/>
            <a:ext cx="131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  <a:t>FRANCHISE </a:t>
            </a:r>
          </a:p>
          <a:p>
            <a:r>
              <a:rPr lang="en-US" b="1" kern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  <a:t>COMPANY</a:t>
            </a:r>
            <a:endParaRPr lang="en-US" kern="0">
              <a:solidFill>
                <a:schemeClr val="accent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E58648-7024-F845-85E1-EE81F5FFF3F3}"/>
              </a:ext>
            </a:extLst>
          </p:cNvPr>
          <p:cNvSpPr txBox="1"/>
          <p:nvPr/>
        </p:nvSpPr>
        <p:spPr>
          <a:xfrm>
            <a:off x="2700448" y="5618576"/>
            <a:ext cx="1971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>
                <a:solidFill>
                  <a:schemeClr val="accent3"/>
                </a:solidFill>
              </a:rPr>
              <a:t>Franchise Manager</a:t>
            </a:r>
          </a:p>
        </p:txBody>
      </p:sp>
      <p:pic>
        <p:nvPicPr>
          <p:cNvPr id="25" name="Picture 2" descr="Person icon - Free download on Iconfinder">
            <a:extLst>
              <a:ext uri="{FF2B5EF4-FFF2-40B4-BE49-F238E27FC236}">
                <a16:creationId xmlns:a16="http://schemas.microsoft.com/office/drawing/2014/main" id="{14081C55-B0EF-5A45-B7F9-2AD299AB20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0" t="15830" r="14159" b="16310"/>
          <a:stretch/>
        </p:blipFill>
        <p:spPr bwMode="auto">
          <a:xfrm>
            <a:off x="3307067" y="5000237"/>
            <a:ext cx="710553" cy="68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44515B4-DBB1-2E46-A3D5-1D7E8D2AA39F}"/>
              </a:ext>
            </a:extLst>
          </p:cNvPr>
          <p:cNvSpPr txBox="1"/>
          <p:nvPr/>
        </p:nvSpPr>
        <p:spPr>
          <a:xfrm>
            <a:off x="3307067" y="1587009"/>
            <a:ext cx="93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>
                <a:solidFill>
                  <a:srgbClr val="7030A0"/>
                </a:solidFill>
              </a:rPr>
              <a:t>Partner</a:t>
            </a:r>
            <a:r>
              <a:rPr lang="en-DE"/>
              <a:t> 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EA81886-C970-8E4E-838A-D6A1755DF41F}"/>
              </a:ext>
            </a:extLst>
          </p:cNvPr>
          <p:cNvSpPr/>
          <p:nvPr/>
        </p:nvSpPr>
        <p:spPr>
          <a:xfrm>
            <a:off x="4721534" y="2621479"/>
            <a:ext cx="3740206" cy="1411532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028" name="Picture 4" descr="My Sales Consultant Svg Png Icon Free Download (#140545) -  OnlineWebFonts.COM">
            <a:extLst>
              <a:ext uri="{FF2B5EF4-FFF2-40B4-BE49-F238E27FC236}">
                <a16:creationId xmlns:a16="http://schemas.microsoft.com/office/drawing/2014/main" id="{41BEAAA0-DC37-6944-BC4E-C602C878F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260" y="2968901"/>
            <a:ext cx="647357" cy="66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perator Svg Png Icon Free Download (#506180) - OnlineWebFonts.COM">
            <a:extLst>
              <a:ext uri="{FF2B5EF4-FFF2-40B4-BE49-F238E27FC236}">
                <a16:creationId xmlns:a16="http://schemas.microsoft.com/office/drawing/2014/main" id="{C442D164-37B5-EF4B-B128-701767BBA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922" y="2876568"/>
            <a:ext cx="603321" cy="66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1D426B1-08AE-604F-99FA-672EAF7E97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0430" y="1003443"/>
            <a:ext cx="562565" cy="6356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8BD14CC-8196-2F46-9BC9-2F488D29BEE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92093" y="2780002"/>
            <a:ext cx="943837" cy="8211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A30F02-1FF3-8F44-BE94-2614513119F8}"/>
              </a:ext>
            </a:extLst>
          </p:cNvPr>
          <p:cNvSpPr txBox="1"/>
          <p:nvPr/>
        </p:nvSpPr>
        <p:spPr>
          <a:xfrm>
            <a:off x="4111465" y="1148309"/>
            <a:ext cx="259878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accent4"/>
              </a:buClr>
              <a:buFont typeface="Wingdings" pitchFamily="2" charset="2"/>
              <a:buChar char="ü"/>
            </a:pPr>
            <a:r>
              <a:rPr lang="en-DE" sz="900"/>
              <a:t>Application developer</a:t>
            </a:r>
          </a:p>
          <a:p>
            <a:pPr marL="171450" indent="-171450">
              <a:buClr>
                <a:schemeClr val="accent4"/>
              </a:buClr>
              <a:buFont typeface="Wingdings" pitchFamily="2" charset="2"/>
              <a:buChar char="ü"/>
            </a:pPr>
            <a:r>
              <a:rPr lang="en-DE" sz="900"/>
              <a:t>Cloud native mindset &amp; skills</a:t>
            </a:r>
          </a:p>
          <a:p>
            <a:pPr marL="171450" indent="-171450">
              <a:buClr>
                <a:schemeClr val="accent4"/>
              </a:buClr>
              <a:buFont typeface="Wingdings" pitchFamily="2" charset="2"/>
              <a:buChar char="ü"/>
            </a:pPr>
            <a:r>
              <a:rPr lang="en-DE" sz="900"/>
              <a:t>Create apps de facilitate franchise management</a:t>
            </a:r>
            <a:endParaRPr lang="en-D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6EF79A-102F-3E4D-809E-2C0FEECA6CA8}"/>
              </a:ext>
            </a:extLst>
          </p:cNvPr>
          <p:cNvSpPr txBox="1"/>
          <p:nvPr/>
        </p:nvSpPr>
        <p:spPr>
          <a:xfrm>
            <a:off x="6913550" y="2997722"/>
            <a:ext cx="153599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accent4"/>
              </a:buClr>
              <a:buFont typeface="Wingdings" pitchFamily="2" charset="2"/>
              <a:buChar char="ü"/>
            </a:pPr>
            <a:r>
              <a:rPr lang="en-DE" sz="900"/>
              <a:t>Application user</a:t>
            </a:r>
          </a:p>
          <a:p>
            <a:pPr marL="171450" indent="-171450">
              <a:buClr>
                <a:schemeClr val="accent4"/>
              </a:buClr>
              <a:buFont typeface="Wingdings" pitchFamily="2" charset="2"/>
              <a:buChar char="ü"/>
            </a:pPr>
            <a:r>
              <a:rPr lang="en-DE" sz="900"/>
              <a:t>Employee of City Scooter</a:t>
            </a:r>
          </a:p>
          <a:p>
            <a:pPr marL="171450" indent="-171450">
              <a:buClr>
                <a:schemeClr val="accent4"/>
              </a:buClr>
              <a:buFont typeface="Wingdings" pitchFamily="2" charset="2"/>
              <a:buChar char="ü"/>
            </a:pPr>
            <a:r>
              <a:rPr lang="en-DE" sz="900"/>
              <a:t>Name: John Doe</a:t>
            </a:r>
          </a:p>
        </p:txBody>
      </p:sp>
    </p:spTree>
    <p:extLst>
      <p:ext uri="{BB962C8B-B14F-4D97-AF65-F5344CB8AC3E}">
        <p14:creationId xmlns:p14="http://schemas.microsoft.com/office/powerpoint/2010/main" val="325941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3EA1B3-1C6A-5B4B-8E1A-1DE8D24FD728}"/>
              </a:ext>
            </a:extLst>
          </p:cNvPr>
          <p:cNvSpPr/>
          <p:nvPr/>
        </p:nvSpPr>
        <p:spPr>
          <a:xfrm>
            <a:off x="1171980" y="1554057"/>
            <a:ext cx="2179983" cy="1528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7D90BB-FEEF-1741-AE6C-210A138242EA}"/>
              </a:ext>
            </a:extLst>
          </p:cNvPr>
          <p:cNvSpPr txBox="1"/>
          <p:nvPr/>
        </p:nvSpPr>
        <p:spPr>
          <a:xfrm>
            <a:off x="1834354" y="2116335"/>
            <a:ext cx="8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Display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A9A74-960E-BC49-A85B-435919E5E6E9}"/>
              </a:ext>
            </a:extLst>
          </p:cNvPr>
          <p:cNvSpPr txBox="1"/>
          <p:nvPr/>
        </p:nvSpPr>
        <p:spPr>
          <a:xfrm>
            <a:off x="1775011" y="4019664"/>
            <a:ext cx="97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Backend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A1DFAA-AF93-644C-BB1D-3F396E1EEF39}"/>
              </a:ext>
            </a:extLst>
          </p:cNvPr>
          <p:cNvSpPr/>
          <p:nvPr/>
        </p:nvSpPr>
        <p:spPr>
          <a:xfrm>
            <a:off x="1171980" y="3457385"/>
            <a:ext cx="2179983" cy="1528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2E8FD4-0549-2D41-88B6-C025A1C89579}"/>
              </a:ext>
            </a:extLst>
          </p:cNvPr>
          <p:cNvSpPr txBox="1"/>
          <p:nvPr/>
        </p:nvSpPr>
        <p:spPr>
          <a:xfrm>
            <a:off x="1952367" y="1416905"/>
            <a:ext cx="61920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002060"/>
                </a:solidFill>
              </a:rPr>
              <a:t>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CEA25-1718-DC40-B750-B0EEC1F7BB5C}"/>
              </a:ext>
            </a:extLst>
          </p:cNvPr>
          <p:cNvSpPr txBox="1"/>
          <p:nvPr/>
        </p:nvSpPr>
        <p:spPr>
          <a:xfrm>
            <a:off x="1952367" y="3345931"/>
            <a:ext cx="61920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002060"/>
                </a:solidFill>
              </a:rPr>
              <a:t>Scope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E07310-C29A-7D48-90C6-BADC2451771C}"/>
              </a:ext>
            </a:extLst>
          </p:cNvPr>
          <p:cNvSpPr/>
          <p:nvPr/>
        </p:nvSpPr>
        <p:spPr>
          <a:xfrm>
            <a:off x="4777103" y="1551665"/>
            <a:ext cx="2179983" cy="1528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19384C-DE0C-9D4F-A5D2-0E1925BD6592}"/>
              </a:ext>
            </a:extLst>
          </p:cNvPr>
          <p:cNvSpPr txBox="1"/>
          <p:nvPr/>
        </p:nvSpPr>
        <p:spPr>
          <a:xfrm>
            <a:off x="5446146" y="2113943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Viewer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B66408-197A-EE43-B81A-6FAF8B488F6A}"/>
              </a:ext>
            </a:extLst>
          </p:cNvPr>
          <p:cNvSpPr txBox="1"/>
          <p:nvPr/>
        </p:nvSpPr>
        <p:spPr>
          <a:xfrm>
            <a:off x="5380134" y="4019663"/>
            <a:ext cx="97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Backend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110DEB-7A25-714B-AAEF-6E58F136DF50}"/>
              </a:ext>
            </a:extLst>
          </p:cNvPr>
          <p:cNvSpPr/>
          <p:nvPr/>
        </p:nvSpPr>
        <p:spPr>
          <a:xfrm>
            <a:off x="4777103" y="3457384"/>
            <a:ext cx="2179983" cy="1528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8A1AFC-2483-5E43-92AE-60F7AF40B2B2}"/>
              </a:ext>
            </a:extLst>
          </p:cNvPr>
          <p:cNvSpPr txBox="1"/>
          <p:nvPr/>
        </p:nvSpPr>
        <p:spPr>
          <a:xfrm>
            <a:off x="5263980" y="1431600"/>
            <a:ext cx="120622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002060"/>
                </a:solidFill>
              </a:rPr>
              <a:t>Role template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9E32F7-83B3-B84C-B958-233F6A33F82F}"/>
              </a:ext>
            </a:extLst>
          </p:cNvPr>
          <p:cNvSpPr txBox="1"/>
          <p:nvPr/>
        </p:nvSpPr>
        <p:spPr>
          <a:xfrm>
            <a:off x="5263980" y="3345931"/>
            <a:ext cx="120622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002060"/>
                </a:solidFill>
              </a:rPr>
              <a:t>Role template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2D862D-ED5B-8B42-A5DC-C42E5D40A049}"/>
              </a:ext>
            </a:extLst>
          </p:cNvPr>
          <p:cNvSpPr/>
          <p:nvPr/>
        </p:nvSpPr>
        <p:spPr>
          <a:xfrm>
            <a:off x="8382222" y="1551665"/>
            <a:ext cx="2179983" cy="1528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97EE44-F935-F545-9DE8-603D244BA3BD}"/>
              </a:ext>
            </a:extLst>
          </p:cNvPr>
          <p:cNvSpPr txBox="1"/>
          <p:nvPr/>
        </p:nvSpPr>
        <p:spPr>
          <a:xfrm>
            <a:off x="8584142" y="1854251"/>
            <a:ext cx="1773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Easy Franchise Viewer (basis-mission)</a:t>
            </a:r>
            <a:endParaRPr lang="en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E1EE92-1C5A-0F49-AFE5-D34CE4D337C5}"/>
              </a:ext>
            </a:extLst>
          </p:cNvPr>
          <p:cNvSpPr txBox="1"/>
          <p:nvPr/>
        </p:nvSpPr>
        <p:spPr>
          <a:xfrm>
            <a:off x="8558934" y="3759970"/>
            <a:ext cx="1823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Easy Franchise Backend (basis-mission)</a:t>
            </a:r>
            <a:endParaRPr lang="en-D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042E5A-4103-E446-A0BC-A045ECDC9899}"/>
              </a:ext>
            </a:extLst>
          </p:cNvPr>
          <p:cNvSpPr/>
          <p:nvPr/>
        </p:nvSpPr>
        <p:spPr>
          <a:xfrm>
            <a:off x="8382222" y="3457384"/>
            <a:ext cx="2179983" cy="1528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B1026C-3E66-8A41-915F-3599AB81C889}"/>
              </a:ext>
            </a:extLst>
          </p:cNvPr>
          <p:cNvSpPr txBox="1"/>
          <p:nvPr/>
        </p:nvSpPr>
        <p:spPr>
          <a:xfrm>
            <a:off x="8845439" y="1431600"/>
            <a:ext cx="125354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002060"/>
                </a:solidFill>
              </a:rPr>
              <a:t>Role collection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3A1A46-6019-C74E-BE9D-A4B325CCDDE8}"/>
              </a:ext>
            </a:extLst>
          </p:cNvPr>
          <p:cNvSpPr txBox="1"/>
          <p:nvPr/>
        </p:nvSpPr>
        <p:spPr>
          <a:xfrm>
            <a:off x="8845439" y="3345931"/>
            <a:ext cx="125354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002060"/>
                </a:solidFill>
              </a:rPr>
              <a:t>Role collection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E5CF634-D584-284A-BA1A-AEC193D2CD97}"/>
              </a:ext>
            </a:extLst>
          </p:cNvPr>
          <p:cNvSpPr/>
          <p:nvPr/>
        </p:nvSpPr>
        <p:spPr>
          <a:xfrm>
            <a:off x="3510969" y="2249432"/>
            <a:ext cx="1106905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6D54BAC6-2A0B-8543-AE0F-2551912EAC19}"/>
              </a:ext>
            </a:extLst>
          </p:cNvPr>
          <p:cNvSpPr/>
          <p:nvPr/>
        </p:nvSpPr>
        <p:spPr>
          <a:xfrm>
            <a:off x="3510969" y="4105240"/>
            <a:ext cx="1106905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FA65EE1C-2571-D047-8B9D-13CF1B899D86}"/>
              </a:ext>
            </a:extLst>
          </p:cNvPr>
          <p:cNvSpPr/>
          <p:nvPr/>
        </p:nvSpPr>
        <p:spPr>
          <a:xfrm>
            <a:off x="7118762" y="2249432"/>
            <a:ext cx="1106905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6847AD19-A6DF-AE4D-9AA7-5ED04D339E9A}"/>
              </a:ext>
            </a:extLst>
          </p:cNvPr>
          <p:cNvSpPr/>
          <p:nvPr/>
        </p:nvSpPr>
        <p:spPr>
          <a:xfrm>
            <a:off x="7118762" y="4105240"/>
            <a:ext cx="1106905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0211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581482" y="1114573"/>
            <a:ext cx="4796265" cy="4968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000" b="1" dirty="0">
                <a:solidFill>
                  <a:schemeClr val="accent5"/>
                </a:solidFill>
              </a:rPr>
              <a:t>Partner Provider Subaccount</a:t>
            </a:r>
          </a:p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11" name="Rechteck 61">
            <a:extLst>
              <a:ext uri="{FF2B5EF4-FFF2-40B4-BE49-F238E27FC236}">
                <a16:creationId xmlns:a16="http://schemas.microsoft.com/office/drawing/2014/main" id="{E94B390B-17F9-6642-9EEF-27DB5F7B5DCB}"/>
              </a:ext>
            </a:extLst>
          </p:cNvPr>
          <p:cNvSpPr/>
          <p:nvPr/>
        </p:nvSpPr>
        <p:spPr>
          <a:xfrm>
            <a:off x="4424091" y="2770932"/>
            <a:ext cx="1041317" cy="456045"/>
          </a:xfrm>
          <a:prstGeom prst="rect">
            <a:avLst/>
          </a:prstGeom>
          <a:solidFill>
            <a:schemeClr val="bg1"/>
          </a:solidFill>
          <a:ln w="12700">
            <a:solidFill>
              <a:srgbClr val="1A989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Microservices</a:t>
            </a:r>
          </a:p>
        </p:txBody>
      </p:sp>
      <p:sp>
        <p:nvSpPr>
          <p:cNvPr id="110" name="Rechteck 61">
            <a:extLst>
              <a:ext uri="{FF2B5EF4-FFF2-40B4-BE49-F238E27FC236}">
                <a16:creationId xmlns:a16="http://schemas.microsoft.com/office/drawing/2014/main" id="{98CFA3E7-E688-9045-ACB8-BEC926C6AB70}"/>
              </a:ext>
            </a:extLst>
          </p:cNvPr>
          <p:cNvSpPr/>
          <p:nvPr/>
        </p:nvSpPr>
        <p:spPr>
          <a:xfrm>
            <a:off x="4353401" y="2699668"/>
            <a:ext cx="1041317" cy="456045"/>
          </a:xfrm>
          <a:prstGeom prst="rect">
            <a:avLst/>
          </a:prstGeom>
          <a:solidFill>
            <a:schemeClr val="bg1"/>
          </a:solidFill>
          <a:ln w="12700">
            <a:solidFill>
              <a:srgbClr val="1A989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Microservices</a:t>
            </a:r>
          </a:p>
        </p:txBody>
      </p:sp>
      <p:sp>
        <p:nvSpPr>
          <p:cNvPr id="109" name="Rechteck 61">
            <a:extLst>
              <a:ext uri="{FF2B5EF4-FFF2-40B4-BE49-F238E27FC236}">
                <a16:creationId xmlns:a16="http://schemas.microsoft.com/office/drawing/2014/main" id="{660CFAA2-5780-2244-ABEC-8083A196E164}"/>
              </a:ext>
            </a:extLst>
          </p:cNvPr>
          <p:cNvSpPr/>
          <p:nvPr/>
        </p:nvSpPr>
        <p:spPr>
          <a:xfrm>
            <a:off x="4281399" y="2627108"/>
            <a:ext cx="1041317" cy="456045"/>
          </a:xfrm>
          <a:prstGeom prst="rect">
            <a:avLst/>
          </a:prstGeom>
          <a:solidFill>
            <a:schemeClr val="bg1"/>
          </a:solidFill>
          <a:ln w="12700">
            <a:solidFill>
              <a:srgbClr val="1A989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Microservices</a:t>
            </a:r>
          </a:p>
        </p:txBody>
      </p:sp>
      <p:sp>
        <p:nvSpPr>
          <p:cNvPr id="108" name="Rechteck 61">
            <a:extLst>
              <a:ext uri="{FF2B5EF4-FFF2-40B4-BE49-F238E27FC236}">
                <a16:creationId xmlns:a16="http://schemas.microsoft.com/office/drawing/2014/main" id="{37DA8C0E-F749-7440-A59E-5B6957C2DDB2}"/>
              </a:ext>
            </a:extLst>
          </p:cNvPr>
          <p:cNvSpPr/>
          <p:nvPr/>
        </p:nvSpPr>
        <p:spPr>
          <a:xfrm>
            <a:off x="4281399" y="2627108"/>
            <a:ext cx="1041317" cy="456045"/>
          </a:xfrm>
          <a:prstGeom prst="rect">
            <a:avLst/>
          </a:prstGeom>
          <a:solidFill>
            <a:schemeClr val="bg1"/>
          </a:solidFill>
          <a:ln w="12700">
            <a:solidFill>
              <a:srgbClr val="1A989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Microservices</a:t>
            </a:r>
          </a:p>
        </p:txBody>
      </p:sp>
      <p:sp>
        <p:nvSpPr>
          <p:cNvPr id="107" name="Rechteck 61">
            <a:extLst>
              <a:ext uri="{FF2B5EF4-FFF2-40B4-BE49-F238E27FC236}">
                <a16:creationId xmlns:a16="http://schemas.microsoft.com/office/drawing/2014/main" id="{49CEF7C3-AFBB-B24B-8BA7-092C02554C2E}"/>
              </a:ext>
            </a:extLst>
          </p:cNvPr>
          <p:cNvSpPr/>
          <p:nvPr/>
        </p:nvSpPr>
        <p:spPr>
          <a:xfrm>
            <a:off x="4281399" y="2627108"/>
            <a:ext cx="1041317" cy="456045"/>
          </a:xfrm>
          <a:prstGeom prst="rect">
            <a:avLst/>
          </a:prstGeom>
          <a:solidFill>
            <a:schemeClr val="bg1"/>
          </a:solidFill>
          <a:ln w="12700">
            <a:solidFill>
              <a:srgbClr val="1A989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Microservices</a:t>
            </a:r>
          </a:p>
        </p:txBody>
      </p:sp>
      <p:sp>
        <p:nvSpPr>
          <p:cNvPr id="15" name="Rechteck 9">
            <a:extLst>
              <a:ext uri="{FF2B5EF4-FFF2-40B4-BE49-F238E27FC236}">
                <a16:creationId xmlns:a16="http://schemas.microsoft.com/office/drawing/2014/main" id="{74C4F2F1-BC7B-F346-ADFF-7430EE28ACC0}"/>
              </a:ext>
            </a:extLst>
          </p:cNvPr>
          <p:cNvSpPr/>
          <p:nvPr/>
        </p:nvSpPr>
        <p:spPr>
          <a:xfrm>
            <a:off x="6387547" y="1114573"/>
            <a:ext cx="3299792" cy="2362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AF7E6466-972D-964A-ACAD-0F38F86D6C70}"/>
              </a:ext>
            </a:extLst>
          </p:cNvPr>
          <p:cNvSpPr/>
          <p:nvPr/>
        </p:nvSpPr>
        <p:spPr>
          <a:xfrm>
            <a:off x="6913065" y="42539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C9064A47-D602-D44B-B78E-4A53A3C88ABA}"/>
              </a:ext>
            </a:extLst>
          </p:cNvPr>
          <p:cNvSpPr/>
          <p:nvPr/>
        </p:nvSpPr>
        <p:spPr>
          <a:xfrm>
            <a:off x="6760665" y="41015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831DC-6083-4B47-94EB-7CBA79C14B6C}"/>
              </a:ext>
            </a:extLst>
          </p:cNvPr>
          <p:cNvSpPr/>
          <p:nvPr/>
        </p:nvSpPr>
        <p:spPr>
          <a:xfrm>
            <a:off x="10424435" y="722287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E87D4-0E3A-0F44-95A3-348AFE84F009}"/>
              </a:ext>
            </a:extLst>
          </p:cNvPr>
          <p:cNvSpPr/>
          <p:nvPr/>
        </p:nvSpPr>
        <p:spPr>
          <a:xfrm>
            <a:off x="10344921" y="649399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10265407" y="576511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SAP </a:t>
            </a:r>
          </a:p>
          <a:p>
            <a:pPr algn="ctr"/>
            <a:r>
              <a:rPr lang="en-DE" sz="1000" dirty="0">
                <a:solidFill>
                  <a:schemeClr val="tx1"/>
                </a:solidFill>
              </a:rPr>
              <a:t>S/4 HANA </a:t>
            </a:r>
          </a:p>
          <a:p>
            <a:pPr algn="ctr"/>
            <a:r>
              <a:rPr lang="en-DE" sz="10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376864" y="576511"/>
            <a:ext cx="8522053" cy="5704978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endParaRPr lang="en-US" sz="179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436499" y="673954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b="1" dirty="0"/>
              <a:t>SAP BTP – Partner Global 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10442419" y="946527"/>
            <a:ext cx="975360" cy="5050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10266007" y="616394"/>
            <a:ext cx="1311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00" b="1" dirty="0">
                <a:solidFill>
                  <a:schemeClr val="bg1">
                    <a:lumMod val="50000"/>
                  </a:schemeClr>
                </a:solidFill>
              </a:rPr>
              <a:t>Customer landscapes</a:t>
            </a:r>
          </a:p>
        </p:txBody>
      </p:sp>
      <p:sp>
        <p:nvSpPr>
          <p:cNvPr id="13" name="Abgerundetes Rechteck 30">
            <a:extLst>
              <a:ext uri="{FF2B5EF4-FFF2-40B4-BE49-F238E27FC236}">
                <a16:creationId xmlns:a16="http://schemas.microsoft.com/office/drawing/2014/main" id="{C1A2AA0B-3092-A74E-8B54-6707F6BABB9B}"/>
              </a:ext>
            </a:extLst>
          </p:cNvPr>
          <p:cNvSpPr/>
          <p:nvPr/>
        </p:nvSpPr>
        <p:spPr>
          <a:xfrm>
            <a:off x="313236" y="3628560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Mentor coordinator</a:t>
            </a:r>
          </a:p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(City Scooter)</a:t>
            </a:r>
          </a:p>
        </p:txBody>
      </p:sp>
      <p:pic>
        <p:nvPicPr>
          <p:cNvPr id="14" name="Bild 5">
            <a:extLst>
              <a:ext uri="{FF2B5EF4-FFF2-40B4-BE49-F238E27FC236}">
                <a16:creationId xmlns:a16="http://schemas.microsoft.com/office/drawing/2014/main" id="{3A534551-F2F6-E845-8164-1AE9C2D5CC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534901" y="3258924"/>
            <a:ext cx="313201" cy="360000"/>
          </a:xfrm>
          <a:prstGeom prst="rect">
            <a:avLst/>
          </a:prstGeom>
        </p:spPr>
      </p:pic>
      <p:sp>
        <p:nvSpPr>
          <p:cNvPr id="16" name="Rechteck 9">
            <a:extLst>
              <a:ext uri="{FF2B5EF4-FFF2-40B4-BE49-F238E27FC236}">
                <a16:creationId xmlns:a16="http://schemas.microsoft.com/office/drawing/2014/main" id="{906424B4-C884-7D48-B433-A5712F6CC29D}"/>
              </a:ext>
            </a:extLst>
          </p:cNvPr>
          <p:cNvSpPr/>
          <p:nvPr/>
        </p:nvSpPr>
        <p:spPr>
          <a:xfrm>
            <a:off x="6362147" y="1124649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7" name="Rechteck 9">
            <a:extLst>
              <a:ext uri="{FF2B5EF4-FFF2-40B4-BE49-F238E27FC236}">
                <a16:creationId xmlns:a16="http://schemas.microsoft.com/office/drawing/2014/main" id="{F0AFB558-A023-F940-BC71-6B3E4EABB89A}"/>
              </a:ext>
            </a:extLst>
          </p:cNvPr>
          <p:cNvSpPr/>
          <p:nvPr/>
        </p:nvSpPr>
        <p:spPr>
          <a:xfrm>
            <a:off x="6349447" y="1277049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6608265" y="39491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000" b="1" dirty="0">
                <a:solidFill>
                  <a:schemeClr val="accent5"/>
                </a:solidFill>
              </a:rPr>
              <a:t>Consumer Subaccounts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766729" y="1498784"/>
            <a:ext cx="4475046" cy="44315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93" y="1602012"/>
            <a:ext cx="613768" cy="21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6387547" y="1498783"/>
            <a:ext cx="3147392" cy="18265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49" y="1602012"/>
            <a:ext cx="1063096" cy="14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4F578B9-2043-AC4B-8C4A-A980C2720241}"/>
              </a:ext>
            </a:extLst>
          </p:cNvPr>
          <p:cNvSpPr/>
          <p:nvPr/>
        </p:nvSpPr>
        <p:spPr>
          <a:xfrm>
            <a:off x="2308271" y="1981888"/>
            <a:ext cx="3342687" cy="1956158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4BD469F0-03AC-0A45-B660-99B25790F577}"/>
              </a:ext>
            </a:extLst>
          </p:cNvPr>
          <p:cNvSpPr/>
          <p:nvPr/>
        </p:nvSpPr>
        <p:spPr>
          <a:xfrm>
            <a:off x="2594592" y="2476287"/>
            <a:ext cx="1041317" cy="456045"/>
          </a:xfrm>
          <a:prstGeom prst="rect">
            <a:avLst/>
          </a:prstGeom>
          <a:solidFill>
            <a:schemeClr val="bg1"/>
          </a:solidFill>
          <a:ln w="12700">
            <a:solidFill>
              <a:srgbClr val="1A989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 err="1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43" name="Rechteck 61">
            <a:extLst>
              <a:ext uri="{FF2B5EF4-FFF2-40B4-BE49-F238E27FC236}">
                <a16:creationId xmlns:a16="http://schemas.microsoft.com/office/drawing/2014/main" id="{61F5C82C-44E7-B049-999A-967401ACCADA}"/>
              </a:ext>
            </a:extLst>
          </p:cNvPr>
          <p:cNvSpPr/>
          <p:nvPr/>
        </p:nvSpPr>
        <p:spPr>
          <a:xfrm>
            <a:off x="6753259" y="4297654"/>
            <a:ext cx="2476260" cy="456045"/>
          </a:xfrm>
          <a:prstGeom prst="rect">
            <a:avLst/>
          </a:prstGeom>
          <a:solidFill>
            <a:schemeClr val="bg1"/>
          </a:solidFill>
          <a:ln w="12700">
            <a:solidFill>
              <a:srgbClr val="1A989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sp>
        <p:nvSpPr>
          <p:cNvPr id="44" name="Rechteck 61">
            <a:extLst>
              <a:ext uri="{FF2B5EF4-FFF2-40B4-BE49-F238E27FC236}">
                <a16:creationId xmlns:a16="http://schemas.microsoft.com/office/drawing/2014/main" id="{29FCC4AB-8D68-924D-821C-BEFD09ABE7EF}"/>
              </a:ext>
            </a:extLst>
          </p:cNvPr>
          <p:cNvSpPr/>
          <p:nvPr/>
        </p:nvSpPr>
        <p:spPr>
          <a:xfrm>
            <a:off x="6767293" y="4992184"/>
            <a:ext cx="2476260" cy="456045"/>
          </a:xfrm>
          <a:prstGeom prst="rect">
            <a:avLst/>
          </a:prstGeom>
          <a:solidFill>
            <a:schemeClr val="bg1"/>
          </a:solidFill>
          <a:ln w="12700">
            <a:solidFill>
              <a:srgbClr val="1A989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</a:t>
            </a:r>
            <a:r>
              <a:rPr lang="en-US" sz="800" kern="0" dirty="0" err="1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Assignement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6531507" y="1895187"/>
            <a:ext cx="2851032" cy="127154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6557325" y="1943462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SAP HANA Cloud</a:t>
            </a: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477" y="2392178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390" y="2389489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739" y="2384643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503" y="2384643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6748050" y="2711111"/>
            <a:ext cx="881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8009390" y="2708422"/>
            <a:ext cx="1081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schemas</a:t>
            </a:r>
          </a:p>
        </p:txBody>
      </p:sp>
      <p:cxnSp>
        <p:nvCxnSpPr>
          <p:cNvPr id="89" name="Gewinkelte Verbindung 42">
            <a:extLst>
              <a:ext uri="{FF2B5EF4-FFF2-40B4-BE49-F238E27FC236}">
                <a16:creationId xmlns:a16="http://schemas.microsoft.com/office/drawing/2014/main" id="{71E604D1-FBA1-D24B-94FD-4EB1DC0087C1}"/>
              </a:ext>
            </a:extLst>
          </p:cNvPr>
          <p:cNvCxnSpPr>
            <a:cxnSpLocks/>
          </p:cNvCxnSpPr>
          <p:nvPr/>
        </p:nvCxnSpPr>
        <p:spPr>
          <a:xfrm>
            <a:off x="5948948" y="3740424"/>
            <a:ext cx="2311216" cy="554366"/>
          </a:xfrm>
          <a:prstGeom prst="bentConnector3">
            <a:avLst>
              <a:gd name="adj1" fmla="val 100095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42">
            <a:extLst>
              <a:ext uri="{FF2B5EF4-FFF2-40B4-BE49-F238E27FC236}">
                <a16:creationId xmlns:a16="http://schemas.microsoft.com/office/drawing/2014/main" id="{356B6331-1B44-5149-9ACB-9AE9A3162CF0}"/>
              </a:ext>
            </a:extLst>
          </p:cNvPr>
          <p:cNvCxnSpPr>
            <a:cxnSpLocks/>
          </p:cNvCxnSpPr>
          <p:nvPr/>
        </p:nvCxnSpPr>
        <p:spPr>
          <a:xfrm flipV="1">
            <a:off x="8408920" y="3740424"/>
            <a:ext cx="2015515" cy="554366"/>
          </a:xfrm>
          <a:prstGeom prst="bentConnector3">
            <a:avLst>
              <a:gd name="adj1" fmla="val 63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61">
            <a:extLst>
              <a:ext uri="{FF2B5EF4-FFF2-40B4-BE49-F238E27FC236}">
                <a16:creationId xmlns:a16="http://schemas.microsoft.com/office/drawing/2014/main" id="{9940339F-A396-EA4A-9084-64C46C06D769}"/>
              </a:ext>
            </a:extLst>
          </p:cNvPr>
          <p:cNvSpPr/>
          <p:nvPr/>
        </p:nvSpPr>
        <p:spPr>
          <a:xfrm>
            <a:off x="2594591" y="3079142"/>
            <a:ext cx="1041317" cy="456045"/>
          </a:xfrm>
          <a:prstGeom prst="rect">
            <a:avLst/>
          </a:prstGeom>
          <a:solidFill>
            <a:schemeClr val="bg1"/>
          </a:solidFill>
          <a:ln w="12700">
            <a:solidFill>
              <a:srgbClr val="1A989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Broker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6EAE5E3-A715-1049-AD68-DF79996798A9}"/>
              </a:ext>
            </a:extLst>
          </p:cNvPr>
          <p:cNvSpPr txBox="1"/>
          <p:nvPr/>
        </p:nvSpPr>
        <p:spPr>
          <a:xfrm>
            <a:off x="3069750" y="1892283"/>
            <a:ext cx="1819729" cy="215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DE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Multitenant Application Microservices</a:t>
            </a:r>
          </a:p>
        </p:txBody>
      </p:sp>
      <p:sp>
        <p:nvSpPr>
          <p:cNvPr id="105" name="Rechteck 61">
            <a:extLst>
              <a:ext uri="{FF2B5EF4-FFF2-40B4-BE49-F238E27FC236}">
                <a16:creationId xmlns:a16="http://schemas.microsoft.com/office/drawing/2014/main" id="{08DF21A6-1ADF-DA4E-84F6-AAF7DFA1D78B}"/>
              </a:ext>
            </a:extLst>
          </p:cNvPr>
          <p:cNvSpPr/>
          <p:nvPr/>
        </p:nvSpPr>
        <p:spPr>
          <a:xfrm>
            <a:off x="4207913" y="2550908"/>
            <a:ext cx="1041317" cy="456045"/>
          </a:xfrm>
          <a:prstGeom prst="rect">
            <a:avLst/>
          </a:prstGeom>
          <a:solidFill>
            <a:schemeClr val="bg1"/>
          </a:solidFill>
          <a:ln w="12700">
            <a:solidFill>
              <a:srgbClr val="1A989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Microservices</a:t>
            </a:r>
          </a:p>
        </p:txBody>
      </p:sp>
      <p:sp>
        <p:nvSpPr>
          <p:cNvPr id="106" name="Rechteck 61">
            <a:extLst>
              <a:ext uri="{FF2B5EF4-FFF2-40B4-BE49-F238E27FC236}">
                <a16:creationId xmlns:a16="http://schemas.microsoft.com/office/drawing/2014/main" id="{2788AE44-3118-7D4C-AE70-9BF5611321AF}"/>
              </a:ext>
            </a:extLst>
          </p:cNvPr>
          <p:cNvSpPr/>
          <p:nvPr/>
        </p:nvSpPr>
        <p:spPr>
          <a:xfrm>
            <a:off x="4128999" y="2474708"/>
            <a:ext cx="1041317" cy="456045"/>
          </a:xfrm>
          <a:prstGeom prst="rect">
            <a:avLst/>
          </a:prstGeom>
          <a:solidFill>
            <a:schemeClr val="bg1"/>
          </a:solidFill>
          <a:ln w="12700">
            <a:solidFill>
              <a:srgbClr val="1A989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Microservices</a:t>
            </a:r>
          </a:p>
        </p:txBody>
      </p:sp>
      <p:sp>
        <p:nvSpPr>
          <p:cNvPr id="112" name="Rechteck 44">
            <a:extLst>
              <a:ext uri="{FF2B5EF4-FFF2-40B4-BE49-F238E27FC236}">
                <a16:creationId xmlns:a16="http://schemas.microsoft.com/office/drawing/2014/main" id="{C1657FF2-5FDA-A744-8693-709AA60FB656}"/>
              </a:ext>
            </a:extLst>
          </p:cNvPr>
          <p:cNvSpPr/>
          <p:nvPr/>
        </p:nvSpPr>
        <p:spPr>
          <a:xfrm>
            <a:off x="2478882" y="5002010"/>
            <a:ext cx="513115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XSUAA</a:t>
            </a:r>
          </a:p>
        </p:txBody>
      </p:sp>
      <p:pic>
        <p:nvPicPr>
          <p:cNvPr id="113" name="Bild 36">
            <a:extLst>
              <a:ext uri="{FF2B5EF4-FFF2-40B4-BE49-F238E27FC236}">
                <a16:creationId xmlns:a16="http://schemas.microsoft.com/office/drawing/2014/main" id="{CB5EBAAD-E85C-294E-9FC3-D8ADFC7295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054" y="4623829"/>
            <a:ext cx="259739" cy="259739"/>
          </a:xfrm>
          <a:prstGeom prst="rect">
            <a:avLst/>
          </a:prstGeom>
        </p:spPr>
      </p:pic>
      <p:sp>
        <p:nvSpPr>
          <p:cNvPr id="114" name="Oval 113">
            <a:extLst>
              <a:ext uri="{FF2B5EF4-FFF2-40B4-BE49-F238E27FC236}">
                <a16:creationId xmlns:a16="http://schemas.microsoft.com/office/drawing/2014/main" id="{8693FA51-4CCB-6546-91CD-130B98852365}"/>
              </a:ext>
            </a:extLst>
          </p:cNvPr>
          <p:cNvSpPr/>
          <p:nvPr/>
        </p:nvSpPr>
        <p:spPr>
          <a:xfrm>
            <a:off x="2550194" y="4562214"/>
            <a:ext cx="386787" cy="392724"/>
          </a:xfrm>
          <a:prstGeom prst="ellipse">
            <a:avLst/>
          </a:prstGeom>
          <a:noFill/>
          <a:ln w="2286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5" name="Rechteck 44">
            <a:extLst>
              <a:ext uri="{FF2B5EF4-FFF2-40B4-BE49-F238E27FC236}">
                <a16:creationId xmlns:a16="http://schemas.microsoft.com/office/drawing/2014/main" id="{76F3C1FB-41E3-AE4A-826C-22FFC4F0B064}"/>
              </a:ext>
            </a:extLst>
          </p:cNvPr>
          <p:cNvSpPr/>
          <p:nvPr/>
        </p:nvSpPr>
        <p:spPr>
          <a:xfrm>
            <a:off x="3630630" y="5002010"/>
            <a:ext cx="51311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SaaS Registry</a:t>
            </a:r>
          </a:p>
        </p:txBody>
      </p:sp>
      <p:pic>
        <p:nvPicPr>
          <p:cNvPr id="116" name="Bild 36">
            <a:extLst>
              <a:ext uri="{FF2B5EF4-FFF2-40B4-BE49-F238E27FC236}">
                <a16:creationId xmlns:a16="http://schemas.microsoft.com/office/drawing/2014/main" id="{16A02DE4-44D2-7A44-8342-E2CB28254F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802" y="4623829"/>
            <a:ext cx="259739" cy="259739"/>
          </a:xfrm>
          <a:prstGeom prst="rect">
            <a:avLst/>
          </a:prstGeom>
        </p:spPr>
      </p:pic>
      <p:sp>
        <p:nvSpPr>
          <p:cNvPr id="117" name="Oval 116">
            <a:extLst>
              <a:ext uri="{FF2B5EF4-FFF2-40B4-BE49-F238E27FC236}">
                <a16:creationId xmlns:a16="http://schemas.microsoft.com/office/drawing/2014/main" id="{59D95624-E14B-6344-BA4A-349073213678}"/>
              </a:ext>
            </a:extLst>
          </p:cNvPr>
          <p:cNvSpPr/>
          <p:nvPr/>
        </p:nvSpPr>
        <p:spPr>
          <a:xfrm>
            <a:off x="3701942" y="4562214"/>
            <a:ext cx="386787" cy="392724"/>
          </a:xfrm>
          <a:prstGeom prst="ellipse">
            <a:avLst/>
          </a:prstGeom>
          <a:noFill/>
          <a:ln w="2286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8" name="Rechteck 44">
            <a:extLst>
              <a:ext uri="{FF2B5EF4-FFF2-40B4-BE49-F238E27FC236}">
                <a16:creationId xmlns:a16="http://schemas.microsoft.com/office/drawing/2014/main" id="{5D1AD4DE-DCDB-FA41-AB57-0D54A6981ACC}"/>
              </a:ext>
            </a:extLst>
          </p:cNvPr>
          <p:cNvSpPr/>
          <p:nvPr/>
        </p:nvSpPr>
        <p:spPr>
          <a:xfrm>
            <a:off x="4740094" y="4995447"/>
            <a:ext cx="61288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Destination</a:t>
            </a:r>
          </a:p>
        </p:txBody>
      </p:sp>
      <p:pic>
        <p:nvPicPr>
          <p:cNvPr id="119" name="Bild 36">
            <a:extLst>
              <a:ext uri="{FF2B5EF4-FFF2-40B4-BE49-F238E27FC236}">
                <a16:creationId xmlns:a16="http://schemas.microsoft.com/office/drawing/2014/main" id="{AEB88F5D-4F11-7D44-A73E-82708FF90D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004" y="4623829"/>
            <a:ext cx="259739" cy="259739"/>
          </a:xfrm>
          <a:prstGeom prst="rect">
            <a:avLst/>
          </a:prstGeom>
        </p:spPr>
      </p:pic>
      <p:sp>
        <p:nvSpPr>
          <p:cNvPr id="120" name="Oval 119">
            <a:extLst>
              <a:ext uri="{FF2B5EF4-FFF2-40B4-BE49-F238E27FC236}">
                <a16:creationId xmlns:a16="http://schemas.microsoft.com/office/drawing/2014/main" id="{9D6BE1CD-62CD-4E43-989E-D3F980362888}"/>
              </a:ext>
            </a:extLst>
          </p:cNvPr>
          <p:cNvSpPr/>
          <p:nvPr/>
        </p:nvSpPr>
        <p:spPr>
          <a:xfrm>
            <a:off x="4853144" y="4562214"/>
            <a:ext cx="386787" cy="392724"/>
          </a:xfrm>
          <a:prstGeom prst="ellipse">
            <a:avLst/>
          </a:prstGeom>
          <a:noFill/>
          <a:ln w="2286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5508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9">
            <a:extLst>
              <a:ext uri="{FF2B5EF4-FFF2-40B4-BE49-F238E27FC236}">
                <a16:creationId xmlns:a16="http://schemas.microsoft.com/office/drawing/2014/main" id="{74C4F2F1-BC7B-F346-ADFF-7430EE28ACC0}"/>
              </a:ext>
            </a:extLst>
          </p:cNvPr>
          <p:cNvSpPr/>
          <p:nvPr/>
        </p:nvSpPr>
        <p:spPr>
          <a:xfrm>
            <a:off x="6387547" y="1114573"/>
            <a:ext cx="3299792" cy="2362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AF7E6466-972D-964A-ACAD-0F38F86D6C70}"/>
              </a:ext>
            </a:extLst>
          </p:cNvPr>
          <p:cNvSpPr/>
          <p:nvPr/>
        </p:nvSpPr>
        <p:spPr>
          <a:xfrm>
            <a:off x="6913065" y="42539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C9064A47-D602-D44B-B78E-4A53A3C88ABA}"/>
              </a:ext>
            </a:extLst>
          </p:cNvPr>
          <p:cNvSpPr/>
          <p:nvPr/>
        </p:nvSpPr>
        <p:spPr>
          <a:xfrm>
            <a:off x="6760665" y="41015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831DC-6083-4B47-94EB-7CBA79C14B6C}"/>
              </a:ext>
            </a:extLst>
          </p:cNvPr>
          <p:cNvSpPr/>
          <p:nvPr/>
        </p:nvSpPr>
        <p:spPr>
          <a:xfrm>
            <a:off x="10424435" y="722287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E87D4-0E3A-0F44-95A3-348AFE84F009}"/>
              </a:ext>
            </a:extLst>
          </p:cNvPr>
          <p:cNvSpPr/>
          <p:nvPr/>
        </p:nvSpPr>
        <p:spPr>
          <a:xfrm>
            <a:off x="10344921" y="649399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10265407" y="576511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SAP </a:t>
            </a:r>
          </a:p>
          <a:p>
            <a:pPr algn="ctr"/>
            <a:r>
              <a:rPr lang="en-DE" sz="1000" dirty="0">
                <a:solidFill>
                  <a:schemeClr val="tx1"/>
                </a:solidFill>
              </a:rPr>
              <a:t>S/4HANA </a:t>
            </a:r>
          </a:p>
          <a:p>
            <a:pPr algn="ctr"/>
            <a:r>
              <a:rPr lang="en-DE" sz="10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376864" y="576511"/>
            <a:ext cx="8522053" cy="5704978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endParaRPr lang="en-US" sz="179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436499" y="673954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b="1" dirty="0"/>
              <a:t>SAP BTP – Partner Global Account</a:t>
            </a: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591282" y="1114572"/>
            <a:ext cx="4796265" cy="4968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000" b="1" dirty="0">
                <a:solidFill>
                  <a:schemeClr val="accent5"/>
                </a:solidFill>
              </a:rPr>
              <a:t>Partner </a:t>
            </a:r>
            <a:r>
              <a:rPr lang="en-US" sz="1000" b="1" dirty="0">
                <a:solidFill>
                  <a:srgbClr val="5B9BD5"/>
                </a:solidFill>
              </a:rPr>
              <a:t>Subaccount (</a:t>
            </a:r>
            <a:r>
              <a:rPr lang="en-US" sz="1000" b="1" dirty="0">
                <a:solidFill>
                  <a:schemeClr val="accent5"/>
                </a:solidFill>
              </a:rPr>
              <a:t>Provider)</a:t>
            </a:r>
            <a:endParaRPr lang="en-US" sz="1000" b="1" dirty="0">
              <a:solidFill>
                <a:srgbClr val="5B9BD5"/>
              </a:solidFill>
            </a:endParaRPr>
          </a:p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10442419" y="946527"/>
            <a:ext cx="975360" cy="5050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10266007" y="616394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00" b="1" dirty="0">
                <a:solidFill>
                  <a:schemeClr val="bg1">
                    <a:lumMod val="50000"/>
                  </a:schemeClr>
                </a:solidFill>
              </a:rPr>
              <a:t>Customer Landscapes</a:t>
            </a:r>
          </a:p>
        </p:txBody>
      </p:sp>
      <p:sp>
        <p:nvSpPr>
          <p:cNvPr id="13" name="Abgerundetes Rechteck 30">
            <a:extLst>
              <a:ext uri="{FF2B5EF4-FFF2-40B4-BE49-F238E27FC236}">
                <a16:creationId xmlns:a16="http://schemas.microsoft.com/office/drawing/2014/main" id="{C1A2AA0B-3092-A74E-8B54-6707F6BABB9B}"/>
              </a:ext>
            </a:extLst>
          </p:cNvPr>
          <p:cNvSpPr/>
          <p:nvPr/>
        </p:nvSpPr>
        <p:spPr>
          <a:xfrm>
            <a:off x="313236" y="3628560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Mentor Coordinator</a:t>
            </a:r>
          </a:p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(City Scooter)</a:t>
            </a:r>
          </a:p>
        </p:txBody>
      </p:sp>
      <p:pic>
        <p:nvPicPr>
          <p:cNvPr id="14" name="Bild 5">
            <a:extLst>
              <a:ext uri="{FF2B5EF4-FFF2-40B4-BE49-F238E27FC236}">
                <a16:creationId xmlns:a16="http://schemas.microsoft.com/office/drawing/2014/main" id="{3A534551-F2F6-E845-8164-1AE9C2D5CC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534901" y="3258924"/>
            <a:ext cx="313201" cy="360000"/>
          </a:xfrm>
          <a:prstGeom prst="rect">
            <a:avLst/>
          </a:prstGeom>
        </p:spPr>
      </p:pic>
      <p:sp>
        <p:nvSpPr>
          <p:cNvPr id="16" name="Rechteck 9">
            <a:extLst>
              <a:ext uri="{FF2B5EF4-FFF2-40B4-BE49-F238E27FC236}">
                <a16:creationId xmlns:a16="http://schemas.microsoft.com/office/drawing/2014/main" id="{906424B4-C884-7D48-B433-A5712F6CC29D}"/>
              </a:ext>
            </a:extLst>
          </p:cNvPr>
          <p:cNvSpPr/>
          <p:nvPr/>
        </p:nvSpPr>
        <p:spPr>
          <a:xfrm>
            <a:off x="6362147" y="1124649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7" name="Rechteck 9">
            <a:extLst>
              <a:ext uri="{FF2B5EF4-FFF2-40B4-BE49-F238E27FC236}">
                <a16:creationId xmlns:a16="http://schemas.microsoft.com/office/drawing/2014/main" id="{F0AFB558-A023-F940-BC71-6B3E4EABB89A}"/>
              </a:ext>
            </a:extLst>
          </p:cNvPr>
          <p:cNvSpPr/>
          <p:nvPr/>
        </p:nvSpPr>
        <p:spPr>
          <a:xfrm>
            <a:off x="6349447" y="1277049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6608265" y="39491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000" b="1" dirty="0">
                <a:solidFill>
                  <a:srgbClr val="5B9BD5"/>
                </a:solidFill>
              </a:rPr>
              <a:t>Customer Subaccounts (Subscribers)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766729" y="1498783"/>
            <a:ext cx="4475046" cy="44315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93" y="1602012"/>
            <a:ext cx="613768" cy="21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6387547" y="1498783"/>
            <a:ext cx="3147392" cy="18265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49" y="1602012"/>
            <a:ext cx="1063096" cy="14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A29DC1A-17D9-F942-B4B8-857E22E99811}"/>
              </a:ext>
            </a:extLst>
          </p:cNvPr>
          <p:cNvSpPr/>
          <p:nvPr/>
        </p:nvSpPr>
        <p:spPr>
          <a:xfrm>
            <a:off x="1935487" y="1895187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BF5757-81F9-3944-BE61-853F95E18ADB}"/>
              </a:ext>
            </a:extLst>
          </p:cNvPr>
          <p:cNvSpPr txBox="1"/>
          <p:nvPr/>
        </p:nvSpPr>
        <p:spPr>
          <a:xfrm>
            <a:off x="1938515" y="1898450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frontend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444BC0-4DBB-3443-98B7-2CE443B0C833}"/>
              </a:ext>
            </a:extLst>
          </p:cNvPr>
          <p:cNvSpPr/>
          <p:nvPr/>
        </p:nvSpPr>
        <p:spPr>
          <a:xfrm>
            <a:off x="1938243" y="2820454"/>
            <a:ext cx="4147260" cy="2007282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0ADD62-008D-5E42-9C14-475363297EC6}"/>
              </a:ext>
            </a:extLst>
          </p:cNvPr>
          <p:cNvSpPr txBox="1"/>
          <p:nvPr/>
        </p:nvSpPr>
        <p:spPr>
          <a:xfrm>
            <a:off x="1941271" y="2823717"/>
            <a:ext cx="1184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integration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F578B9-2043-AC4B-8C4A-A980C2720241}"/>
              </a:ext>
            </a:extLst>
          </p:cNvPr>
          <p:cNvSpPr/>
          <p:nvPr/>
        </p:nvSpPr>
        <p:spPr>
          <a:xfrm>
            <a:off x="1935487" y="5001500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023218-EFC0-5249-A000-E730035E9A89}"/>
              </a:ext>
            </a:extLst>
          </p:cNvPr>
          <p:cNvSpPr txBox="1"/>
          <p:nvPr/>
        </p:nvSpPr>
        <p:spPr>
          <a:xfrm>
            <a:off x="1938515" y="5004763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backend</a:t>
            </a: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4BD469F0-03AC-0A45-B660-99B25790F577}"/>
              </a:ext>
            </a:extLst>
          </p:cNvPr>
          <p:cNvSpPr/>
          <p:nvPr/>
        </p:nvSpPr>
        <p:spPr>
          <a:xfrm>
            <a:off x="2075078" y="3071628"/>
            <a:ext cx="1562787" cy="10412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 err="1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39" name="Rechteck 61">
            <a:extLst>
              <a:ext uri="{FF2B5EF4-FFF2-40B4-BE49-F238E27FC236}">
                <a16:creationId xmlns:a16="http://schemas.microsoft.com/office/drawing/2014/main" id="{D5CC0B95-9C6C-754E-8383-A682CD6D083E}"/>
              </a:ext>
            </a:extLst>
          </p:cNvPr>
          <p:cNvSpPr/>
          <p:nvPr/>
        </p:nvSpPr>
        <p:spPr>
          <a:xfrm>
            <a:off x="2074182" y="4242056"/>
            <a:ext cx="1562787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Broker</a:t>
            </a:r>
          </a:p>
        </p:txBody>
      </p:sp>
      <p:sp>
        <p:nvSpPr>
          <p:cNvPr id="40" name="Rechteck 61">
            <a:extLst>
              <a:ext uri="{FF2B5EF4-FFF2-40B4-BE49-F238E27FC236}">
                <a16:creationId xmlns:a16="http://schemas.microsoft.com/office/drawing/2014/main" id="{FEBF6AD1-40F3-C24C-B0BB-EA22BE5BAE19}"/>
              </a:ext>
            </a:extLst>
          </p:cNvPr>
          <p:cNvSpPr/>
          <p:nvPr/>
        </p:nvSpPr>
        <p:spPr>
          <a:xfrm>
            <a:off x="4302285" y="3071628"/>
            <a:ext cx="1639257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Database Service</a:t>
            </a:r>
          </a:p>
        </p:txBody>
      </p:sp>
      <p:sp>
        <p:nvSpPr>
          <p:cNvPr id="41" name="Rechteck 61">
            <a:extLst>
              <a:ext uri="{FF2B5EF4-FFF2-40B4-BE49-F238E27FC236}">
                <a16:creationId xmlns:a16="http://schemas.microsoft.com/office/drawing/2014/main" id="{EFB07608-7469-8944-B62D-539263A4D4B8}"/>
              </a:ext>
            </a:extLst>
          </p:cNvPr>
          <p:cNvSpPr/>
          <p:nvPr/>
        </p:nvSpPr>
        <p:spPr>
          <a:xfrm>
            <a:off x="4302285" y="3656842"/>
            <a:ext cx="1639257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Business Partner Service</a:t>
            </a:r>
          </a:p>
        </p:txBody>
      </p:sp>
      <p:sp>
        <p:nvSpPr>
          <p:cNvPr id="42" name="Rechteck 61">
            <a:extLst>
              <a:ext uri="{FF2B5EF4-FFF2-40B4-BE49-F238E27FC236}">
                <a16:creationId xmlns:a16="http://schemas.microsoft.com/office/drawing/2014/main" id="{12B94118-3A1E-0248-9C46-86925F8F4CED}"/>
              </a:ext>
            </a:extLst>
          </p:cNvPr>
          <p:cNvSpPr/>
          <p:nvPr/>
        </p:nvSpPr>
        <p:spPr>
          <a:xfrm>
            <a:off x="4302285" y="4242056"/>
            <a:ext cx="1639257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Email Service</a:t>
            </a:r>
          </a:p>
        </p:txBody>
      </p:sp>
      <p:sp>
        <p:nvSpPr>
          <p:cNvPr id="43" name="Rechteck 61">
            <a:extLst>
              <a:ext uri="{FF2B5EF4-FFF2-40B4-BE49-F238E27FC236}">
                <a16:creationId xmlns:a16="http://schemas.microsoft.com/office/drawing/2014/main" id="{61F5C82C-44E7-B049-999A-967401ACCADA}"/>
              </a:ext>
            </a:extLst>
          </p:cNvPr>
          <p:cNvSpPr/>
          <p:nvPr/>
        </p:nvSpPr>
        <p:spPr>
          <a:xfrm>
            <a:off x="6753259" y="4297654"/>
            <a:ext cx="247626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S/4HANA Cloud</a:t>
            </a:r>
          </a:p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sp>
        <p:nvSpPr>
          <p:cNvPr id="44" name="Rechteck 61">
            <a:extLst>
              <a:ext uri="{FF2B5EF4-FFF2-40B4-BE49-F238E27FC236}">
                <a16:creationId xmlns:a16="http://schemas.microsoft.com/office/drawing/2014/main" id="{29FCC4AB-8D68-924D-821C-BEFD09ABE7EF}"/>
              </a:ext>
            </a:extLst>
          </p:cNvPr>
          <p:cNvSpPr/>
          <p:nvPr/>
        </p:nvSpPr>
        <p:spPr>
          <a:xfrm>
            <a:off x="6767293" y="4992184"/>
            <a:ext cx="247626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Assignment</a:t>
            </a:r>
          </a:p>
        </p:txBody>
      </p:sp>
      <p:pic>
        <p:nvPicPr>
          <p:cNvPr id="1036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C6F99C27-9058-6146-BF4A-AEFCAC992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754" y="3166731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7B532314-7290-1544-BE4B-121459905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875" y="3744730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Nodejsvektorlogo Backendprogrammierung In Javascript Serverentwicklung  Stock Vektor Art und mehr Bilder von Logo - iStock">
            <a:extLst>
              <a:ext uri="{FF2B5EF4-FFF2-40B4-BE49-F238E27FC236}">
                <a16:creationId xmlns:a16="http://schemas.microsoft.com/office/drawing/2014/main" id="{24FF92BF-7C74-0646-8FBC-F118029B6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348" y="4367219"/>
            <a:ext cx="214815" cy="21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6531507" y="1895187"/>
            <a:ext cx="2851032" cy="127154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6557325" y="1943462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SAP HANA Cloud</a:t>
            </a: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477" y="2392178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390" y="2389489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739" y="2384643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503" y="2384643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6761302" y="2711111"/>
            <a:ext cx="881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Partner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8009390" y="2708422"/>
            <a:ext cx="1081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Schemas</a:t>
            </a:r>
          </a:p>
        </p:txBody>
      </p:sp>
      <p:cxnSp>
        <p:nvCxnSpPr>
          <p:cNvPr id="62" name="Gewinkelte Verbindung 42">
            <a:extLst>
              <a:ext uri="{FF2B5EF4-FFF2-40B4-BE49-F238E27FC236}">
                <a16:creationId xmlns:a16="http://schemas.microsoft.com/office/drawing/2014/main" id="{B7079E11-1E5A-B141-AC2A-AB58A2223D4A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086843" y="3592258"/>
            <a:ext cx="988235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winkelte Verbindung 42">
            <a:extLst>
              <a:ext uri="{FF2B5EF4-FFF2-40B4-BE49-F238E27FC236}">
                <a16:creationId xmlns:a16="http://schemas.microsoft.com/office/drawing/2014/main" id="{9B9589CB-42BE-0E47-B425-33BA3FA4626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42873" y="2932762"/>
            <a:ext cx="1005327" cy="201721"/>
          </a:xfrm>
          <a:prstGeom prst="bentConnector3">
            <a:avLst>
              <a:gd name="adj1" fmla="val 26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 Verbindung 42">
            <a:extLst>
              <a:ext uri="{FF2B5EF4-FFF2-40B4-BE49-F238E27FC236}">
                <a16:creationId xmlns:a16="http://schemas.microsoft.com/office/drawing/2014/main" id="{5B5CD6B7-2DDA-2445-AD81-209B5BD6005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45554" y="2936237"/>
            <a:ext cx="1125616" cy="315594"/>
          </a:xfrm>
          <a:prstGeom prst="bentConnector3">
            <a:avLst>
              <a:gd name="adj1" fmla="val -261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winkelte Verbindung 42">
            <a:extLst>
              <a:ext uri="{FF2B5EF4-FFF2-40B4-BE49-F238E27FC236}">
                <a16:creationId xmlns:a16="http://schemas.microsoft.com/office/drawing/2014/main" id="{BC3AF011-5A8D-6144-B568-EC20B6973D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76000" y="4516675"/>
            <a:ext cx="1282836" cy="156142"/>
          </a:xfrm>
          <a:prstGeom prst="bentConnector3">
            <a:avLst>
              <a:gd name="adj1" fmla="val -65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42">
            <a:extLst>
              <a:ext uri="{FF2B5EF4-FFF2-40B4-BE49-F238E27FC236}">
                <a16:creationId xmlns:a16="http://schemas.microsoft.com/office/drawing/2014/main" id="{40F4DE6A-600A-7649-AADD-2565F39008A8}"/>
              </a:ext>
            </a:extLst>
          </p:cNvPr>
          <p:cNvCxnSpPr>
            <a:cxnSpLocks/>
            <a:endCxn id="40" idx="1"/>
          </p:cNvCxnSpPr>
          <p:nvPr/>
        </p:nvCxnSpPr>
        <p:spPr>
          <a:xfrm rot="5400000" flipH="1" flipV="1">
            <a:off x="3223650" y="4211294"/>
            <a:ext cx="1990278" cy="16699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winkelte Verbindung 42">
            <a:extLst>
              <a:ext uri="{FF2B5EF4-FFF2-40B4-BE49-F238E27FC236}">
                <a16:creationId xmlns:a16="http://schemas.microsoft.com/office/drawing/2014/main" id="{B1B176B4-687B-B243-AF8E-DFFDC08CAC98}"/>
              </a:ext>
            </a:extLst>
          </p:cNvPr>
          <p:cNvCxnSpPr>
            <a:cxnSpLocks/>
          </p:cNvCxnSpPr>
          <p:nvPr/>
        </p:nvCxnSpPr>
        <p:spPr>
          <a:xfrm>
            <a:off x="4135293" y="3885038"/>
            <a:ext cx="173826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winkelte Verbindung 42">
            <a:extLst>
              <a:ext uri="{FF2B5EF4-FFF2-40B4-BE49-F238E27FC236}">
                <a16:creationId xmlns:a16="http://schemas.microsoft.com/office/drawing/2014/main" id="{0A030DC6-7E17-5547-89BF-E0D2DC662FB6}"/>
              </a:ext>
            </a:extLst>
          </p:cNvPr>
          <p:cNvCxnSpPr>
            <a:cxnSpLocks/>
          </p:cNvCxnSpPr>
          <p:nvPr/>
        </p:nvCxnSpPr>
        <p:spPr>
          <a:xfrm>
            <a:off x="4135037" y="4470078"/>
            <a:ext cx="173826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winkelte Verbindung 42">
            <a:extLst>
              <a:ext uri="{FF2B5EF4-FFF2-40B4-BE49-F238E27FC236}">
                <a16:creationId xmlns:a16="http://schemas.microsoft.com/office/drawing/2014/main" id="{1C1A232C-21CD-8A48-A565-74874EBD2DF6}"/>
              </a:ext>
            </a:extLst>
          </p:cNvPr>
          <p:cNvCxnSpPr>
            <a:cxnSpLocks/>
            <a:stCxn id="40" idx="0"/>
          </p:cNvCxnSpPr>
          <p:nvPr/>
        </p:nvCxnSpPr>
        <p:spPr>
          <a:xfrm rot="5400000" flipH="1" flipV="1">
            <a:off x="5768822" y="2308654"/>
            <a:ext cx="116067" cy="140988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1">
            <a:extLst>
              <a:ext uri="{FF2B5EF4-FFF2-40B4-BE49-F238E27FC236}">
                <a16:creationId xmlns:a16="http://schemas.microsoft.com/office/drawing/2014/main" id="{0F865632-7EAB-674D-A123-39F83D885E43}"/>
              </a:ext>
            </a:extLst>
          </p:cNvPr>
          <p:cNvSpPr/>
          <p:nvPr/>
        </p:nvSpPr>
        <p:spPr>
          <a:xfrm>
            <a:off x="2061832" y="2123045"/>
            <a:ext cx="3879711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sp>
        <p:nvSpPr>
          <p:cNvPr id="70" name="Rechteck 61">
            <a:extLst>
              <a:ext uri="{FF2B5EF4-FFF2-40B4-BE49-F238E27FC236}">
                <a16:creationId xmlns:a16="http://schemas.microsoft.com/office/drawing/2014/main" id="{6576247C-B370-744E-A5E2-AABC793AC224}"/>
              </a:ext>
            </a:extLst>
          </p:cNvPr>
          <p:cNvSpPr/>
          <p:nvPr/>
        </p:nvSpPr>
        <p:spPr>
          <a:xfrm>
            <a:off x="2061831" y="5236162"/>
            <a:ext cx="3879711" cy="3931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Easy Franchise Service</a:t>
            </a:r>
          </a:p>
        </p:txBody>
      </p:sp>
      <p:sp>
        <p:nvSpPr>
          <p:cNvPr id="71" name="Rechteck 61">
            <a:extLst>
              <a:ext uri="{FF2B5EF4-FFF2-40B4-BE49-F238E27FC236}">
                <a16:creationId xmlns:a16="http://schemas.microsoft.com/office/drawing/2014/main" id="{622734C9-4FDB-0F40-978B-C9A51401BB63}"/>
              </a:ext>
            </a:extLst>
          </p:cNvPr>
          <p:cNvSpPr/>
          <p:nvPr/>
        </p:nvSpPr>
        <p:spPr>
          <a:xfrm>
            <a:off x="5121914" y="5331508"/>
            <a:ext cx="739789" cy="20709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Scheduler</a:t>
            </a:r>
          </a:p>
        </p:txBody>
      </p:sp>
      <p:pic>
        <p:nvPicPr>
          <p:cNvPr id="72" name="Picture 8">
            <a:extLst>
              <a:ext uri="{FF2B5EF4-FFF2-40B4-BE49-F238E27FC236}">
                <a16:creationId xmlns:a16="http://schemas.microsoft.com/office/drawing/2014/main" id="{8987DABF-9652-514F-845C-4F27407B0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19" y="2255690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4DFE1985-6D1F-1C43-A838-C60EC2FFA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400" y="5292858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Gewinkelte Verbindung 42">
            <a:extLst>
              <a:ext uri="{FF2B5EF4-FFF2-40B4-BE49-F238E27FC236}">
                <a16:creationId xmlns:a16="http://schemas.microsoft.com/office/drawing/2014/main" id="{DA9A0B0F-C6E2-1E49-AD46-89499AD7CA13}"/>
              </a:ext>
            </a:extLst>
          </p:cNvPr>
          <p:cNvCxnSpPr>
            <a:cxnSpLocks/>
          </p:cNvCxnSpPr>
          <p:nvPr/>
        </p:nvCxnSpPr>
        <p:spPr>
          <a:xfrm>
            <a:off x="5948948" y="3740424"/>
            <a:ext cx="2752667" cy="554366"/>
          </a:xfrm>
          <a:prstGeom prst="bentConnector3">
            <a:avLst>
              <a:gd name="adj1" fmla="val 10006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42">
            <a:extLst>
              <a:ext uri="{FF2B5EF4-FFF2-40B4-BE49-F238E27FC236}">
                <a16:creationId xmlns:a16="http://schemas.microsoft.com/office/drawing/2014/main" id="{C0104EC4-4C50-9C48-A591-67C43494CDDC}"/>
              </a:ext>
            </a:extLst>
          </p:cNvPr>
          <p:cNvCxnSpPr>
            <a:cxnSpLocks/>
          </p:cNvCxnSpPr>
          <p:nvPr/>
        </p:nvCxnSpPr>
        <p:spPr>
          <a:xfrm flipV="1">
            <a:off x="8789503" y="3740424"/>
            <a:ext cx="1634932" cy="554366"/>
          </a:xfrm>
          <a:prstGeom prst="bentConnector3">
            <a:avLst>
              <a:gd name="adj1" fmla="val 15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08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9">
            <a:extLst>
              <a:ext uri="{FF2B5EF4-FFF2-40B4-BE49-F238E27FC236}">
                <a16:creationId xmlns:a16="http://schemas.microsoft.com/office/drawing/2014/main" id="{74C4F2F1-BC7B-F346-ADFF-7430EE28ACC0}"/>
              </a:ext>
            </a:extLst>
          </p:cNvPr>
          <p:cNvSpPr/>
          <p:nvPr/>
        </p:nvSpPr>
        <p:spPr>
          <a:xfrm>
            <a:off x="6387547" y="1114573"/>
            <a:ext cx="3299792" cy="2362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AF7E6466-972D-964A-ACAD-0F38F86D6C70}"/>
              </a:ext>
            </a:extLst>
          </p:cNvPr>
          <p:cNvSpPr/>
          <p:nvPr/>
        </p:nvSpPr>
        <p:spPr>
          <a:xfrm>
            <a:off x="6913065" y="42539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C9064A47-D602-D44B-B78E-4A53A3C88ABA}"/>
              </a:ext>
            </a:extLst>
          </p:cNvPr>
          <p:cNvSpPr/>
          <p:nvPr/>
        </p:nvSpPr>
        <p:spPr>
          <a:xfrm>
            <a:off x="6760665" y="41015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831DC-6083-4B47-94EB-7CBA79C14B6C}"/>
              </a:ext>
            </a:extLst>
          </p:cNvPr>
          <p:cNvSpPr/>
          <p:nvPr/>
        </p:nvSpPr>
        <p:spPr>
          <a:xfrm>
            <a:off x="10424435" y="722287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E87D4-0E3A-0F44-95A3-348AFE84F009}"/>
              </a:ext>
            </a:extLst>
          </p:cNvPr>
          <p:cNvSpPr/>
          <p:nvPr/>
        </p:nvSpPr>
        <p:spPr>
          <a:xfrm>
            <a:off x="10344921" y="649399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10265407" y="576511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SAP </a:t>
            </a:r>
          </a:p>
          <a:p>
            <a:pPr algn="ctr"/>
            <a:r>
              <a:rPr lang="en-DE" sz="1000" dirty="0">
                <a:solidFill>
                  <a:schemeClr val="tx1"/>
                </a:solidFill>
              </a:rPr>
              <a:t>S/4HANA </a:t>
            </a:r>
          </a:p>
          <a:p>
            <a:pPr algn="ctr"/>
            <a:r>
              <a:rPr lang="en-DE" sz="10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376864" y="576511"/>
            <a:ext cx="8522053" cy="5704978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endParaRPr lang="en-US" sz="179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436499" y="673954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b="1" dirty="0"/>
              <a:t>SAP BTP – Partner Global Account</a:t>
            </a: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591282" y="1114572"/>
            <a:ext cx="4796265" cy="4968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000" b="1" dirty="0">
                <a:solidFill>
                  <a:schemeClr val="accent5"/>
                </a:solidFill>
              </a:rPr>
              <a:t>Partner Subaccount (Provider)</a:t>
            </a:r>
          </a:p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10442419" y="946527"/>
            <a:ext cx="975360" cy="5050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10266007" y="616394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00" b="1" dirty="0">
                <a:solidFill>
                  <a:schemeClr val="bg1">
                    <a:lumMod val="50000"/>
                  </a:schemeClr>
                </a:solidFill>
              </a:rPr>
              <a:t>Customer Landscapes</a:t>
            </a:r>
          </a:p>
        </p:txBody>
      </p:sp>
      <p:sp>
        <p:nvSpPr>
          <p:cNvPr id="13" name="Abgerundetes Rechteck 30">
            <a:extLst>
              <a:ext uri="{FF2B5EF4-FFF2-40B4-BE49-F238E27FC236}">
                <a16:creationId xmlns:a16="http://schemas.microsoft.com/office/drawing/2014/main" id="{C1A2AA0B-3092-A74E-8B54-6707F6BABB9B}"/>
              </a:ext>
            </a:extLst>
          </p:cNvPr>
          <p:cNvSpPr/>
          <p:nvPr/>
        </p:nvSpPr>
        <p:spPr>
          <a:xfrm>
            <a:off x="313236" y="3628560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Mentor Coordinator</a:t>
            </a:r>
          </a:p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(City Scooter)</a:t>
            </a:r>
          </a:p>
        </p:txBody>
      </p:sp>
      <p:pic>
        <p:nvPicPr>
          <p:cNvPr id="14" name="Bild 5">
            <a:extLst>
              <a:ext uri="{FF2B5EF4-FFF2-40B4-BE49-F238E27FC236}">
                <a16:creationId xmlns:a16="http://schemas.microsoft.com/office/drawing/2014/main" id="{3A534551-F2F6-E845-8164-1AE9C2D5CC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534901" y="3258924"/>
            <a:ext cx="313201" cy="360000"/>
          </a:xfrm>
          <a:prstGeom prst="rect">
            <a:avLst/>
          </a:prstGeom>
        </p:spPr>
      </p:pic>
      <p:sp>
        <p:nvSpPr>
          <p:cNvPr id="16" name="Rechteck 9">
            <a:extLst>
              <a:ext uri="{FF2B5EF4-FFF2-40B4-BE49-F238E27FC236}">
                <a16:creationId xmlns:a16="http://schemas.microsoft.com/office/drawing/2014/main" id="{906424B4-C884-7D48-B433-A5712F6CC29D}"/>
              </a:ext>
            </a:extLst>
          </p:cNvPr>
          <p:cNvSpPr/>
          <p:nvPr/>
        </p:nvSpPr>
        <p:spPr>
          <a:xfrm>
            <a:off x="6362147" y="1124649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7" name="Rechteck 9">
            <a:extLst>
              <a:ext uri="{FF2B5EF4-FFF2-40B4-BE49-F238E27FC236}">
                <a16:creationId xmlns:a16="http://schemas.microsoft.com/office/drawing/2014/main" id="{F0AFB558-A023-F940-BC71-6B3E4EABB89A}"/>
              </a:ext>
            </a:extLst>
          </p:cNvPr>
          <p:cNvSpPr/>
          <p:nvPr/>
        </p:nvSpPr>
        <p:spPr>
          <a:xfrm>
            <a:off x="6349447" y="1277049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6608265" y="39491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000" b="1" dirty="0">
                <a:solidFill>
                  <a:schemeClr val="accent5"/>
                </a:solidFill>
              </a:rPr>
              <a:t>Customer Subaccounts (Subscribers)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766729" y="1498783"/>
            <a:ext cx="4475046" cy="44315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93" y="1602012"/>
            <a:ext cx="613768" cy="21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6387547" y="1498783"/>
            <a:ext cx="3147392" cy="18265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49" y="1602012"/>
            <a:ext cx="1063096" cy="14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A29DC1A-17D9-F942-B4B8-857E22E99811}"/>
              </a:ext>
            </a:extLst>
          </p:cNvPr>
          <p:cNvSpPr/>
          <p:nvPr/>
        </p:nvSpPr>
        <p:spPr>
          <a:xfrm>
            <a:off x="1935487" y="1895187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BF5757-81F9-3944-BE61-853F95E18ADB}"/>
              </a:ext>
            </a:extLst>
          </p:cNvPr>
          <p:cNvSpPr txBox="1"/>
          <p:nvPr/>
        </p:nvSpPr>
        <p:spPr>
          <a:xfrm>
            <a:off x="1938515" y="1898450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frontend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444BC0-4DBB-3443-98B7-2CE443B0C833}"/>
              </a:ext>
            </a:extLst>
          </p:cNvPr>
          <p:cNvSpPr/>
          <p:nvPr/>
        </p:nvSpPr>
        <p:spPr>
          <a:xfrm>
            <a:off x="1938243" y="2820454"/>
            <a:ext cx="4147260" cy="2007282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0ADD62-008D-5E42-9C14-475363297EC6}"/>
              </a:ext>
            </a:extLst>
          </p:cNvPr>
          <p:cNvSpPr txBox="1"/>
          <p:nvPr/>
        </p:nvSpPr>
        <p:spPr>
          <a:xfrm>
            <a:off x="1941271" y="2823717"/>
            <a:ext cx="1184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integration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F578B9-2043-AC4B-8C4A-A980C2720241}"/>
              </a:ext>
            </a:extLst>
          </p:cNvPr>
          <p:cNvSpPr/>
          <p:nvPr/>
        </p:nvSpPr>
        <p:spPr>
          <a:xfrm>
            <a:off x="1935487" y="5001500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023218-EFC0-5249-A000-E730035E9A89}"/>
              </a:ext>
            </a:extLst>
          </p:cNvPr>
          <p:cNvSpPr txBox="1"/>
          <p:nvPr/>
        </p:nvSpPr>
        <p:spPr>
          <a:xfrm>
            <a:off x="1938515" y="5004763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backend</a:t>
            </a: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4BD469F0-03AC-0A45-B660-99B25790F577}"/>
              </a:ext>
            </a:extLst>
          </p:cNvPr>
          <p:cNvSpPr/>
          <p:nvPr/>
        </p:nvSpPr>
        <p:spPr>
          <a:xfrm>
            <a:off x="2075079" y="3071628"/>
            <a:ext cx="884382" cy="10412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 err="1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39" name="Rechteck 61">
            <a:extLst>
              <a:ext uri="{FF2B5EF4-FFF2-40B4-BE49-F238E27FC236}">
                <a16:creationId xmlns:a16="http://schemas.microsoft.com/office/drawing/2014/main" id="{D5CC0B95-9C6C-754E-8383-A682CD6D083E}"/>
              </a:ext>
            </a:extLst>
          </p:cNvPr>
          <p:cNvSpPr/>
          <p:nvPr/>
        </p:nvSpPr>
        <p:spPr>
          <a:xfrm>
            <a:off x="2074183" y="4242056"/>
            <a:ext cx="884382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Broker</a:t>
            </a:r>
          </a:p>
        </p:txBody>
      </p:sp>
      <p:sp>
        <p:nvSpPr>
          <p:cNvPr id="40" name="Rechteck 61">
            <a:extLst>
              <a:ext uri="{FF2B5EF4-FFF2-40B4-BE49-F238E27FC236}">
                <a16:creationId xmlns:a16="http://schemas.microsoft.com/office/drawing/2014/main" id="{FEBF6AD1-40F3-C24C-B0BB-EA22BE5BAE19}"/>
              </a:ext>
            </a:extLst>
          </p:cNvPr>
          <p:cNvSpPr/>
          <p:nvPr/>
        </p:nvSpPr>
        <p:spPr>
          <a:xfrm>
            <a:off x="4862178" y="3071628"/>
            <a:ext cx="106423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Database</a:t>
            </a:r>
          </a:p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Service</a:t>
            </a:r>
          </a:p>
        </p:txBody>
      </p:sp>
      <p:sp>
        <p:nvSpPr>
          <p:cNvPr id="41" name="Rechteck 61">
            <a:extLst>
              <a:ext uri="{FF2B5EF4-FFF2-40B4-BE49-F238E27FC236}">
                <a16:creationId xmlns:a16="http://schemas.microsoft.com/office/drawing/2014/main" id="{EFB07608-7469-8944-B62D-539263A4D4B8}"/>
              </a:ext>
            </a:extLst>
          </p:cNvPr>
          <p:cNvSpPr/>
          <p:nvPr/>
        </p:nvSpPr>
        <p:spPr>
          <a:xfrm>
            <a:off x="4862178" y="3656842"/>
            <a:ext cx="106423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</a:t>
            </a:r>
          </a:p>
        </p:txBody>
      </p:sp>
      <p:sp>
        <p:nvSpPr>
          <p:cNvPr id="42" name="Rechteck 61">
            <a:extLst>
              <a:ext uri="{FF2B5EF4-FFF2-40B4-BE49-F238E27FC236}">
                <a16:creationId xmlns:a16="http://schemas.microsoft.com/office/drawing/2014/main" id="{12B94118-3A1E-0248-9C46-86925F8F4CED}"/>
              </a:ext>
            </a:extLst>
          </p:cNvPr>
          <p:cNvSpPr/>
          <p:nvPr/>
        </p:nvSpPr>
        <p:spPr>
          <a:xfrm>
            <a:off x="4862162" y="4242056"/>
            <a:ext cx="106423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Email </a:t>
            </a:r>
          </a:p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Service</a:t>
            </a:r>
          </a:p>
        </p:txBody>
      </p:sp>
      <p:sp>
        <p:nvSpPr>
          <p:cNvPr id="43" name="Rechteck 61">
            <a:extLst>
              <a:ext uri="{FF2B5EF4-FFF2-40B4-BE49-F238E27FC236}">
                <a16:creationId xmlns:a16="http://schemas.microsoft.com/office/drawing/2014/main" id="{61F5C82C-44E7-B049-999A-967401ACCADA}"/>
              </a:ext>
            </a:extLst>
          </p:cNvPr>
          <p:cNvSpPr/>
          <p:nvPr/>
        </p:nvSpPr>
        <p:spPr>
          <a:xfrm>
            <a:off x="6753259" y="4297654"/>
            <a:ext cx="247626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S/4HANA Cloud</a:t>
            </a:r>
          </a:p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sp>
        <p:nvSpPr>
          <p:cNvPr id="44" name="Rechteck 61">
            <a:extLst>
              <a:ext uri="{FF2B5EF4-FFF2-40B4-BE49-F238E27FC236}">
                <a16:creationId xmlns:a16="http://schemas.microsoft.com/office/drawing/2014/main" id="{29FCC4AB-8D68-924D-821C-BEFD09ABE7EF}"/>
              </a:ext>
            </a:extLst>
          </p:cNvPr>
          <p:cNvSpPr/>
          <p:nvPr/>
        </p:nvSpPr>
        <p:spPr>
          <a:xfrm>
            <a:off x="6767293" y="4992184"/>
            <a:ext cx="247626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Assignment</a:t>
            </a:r>
          </a:p>
        </p:txBody>
      </p:sp>
      <p:pic>
        <p:nvPicPr>
          <p:cNvPr id="1036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C6F99C27-9058-6146-BF4A-AEFCAC992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268" y="3166731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7B532314-7290-1544-BE4B-121459905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389" y="3744730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Nodejsvektorlogo Backendprogrammierung In Javascript Serverentwicklung  Stock Vektor Art und mehr Bilder von Logo - iStock">
            <a:extLst>
              <a:ext uri="{FF2B5EF4-FFF2-40B4-BE49-F238E27FC236}">
                <a16:creationId xmlns:a16="http://schemas.microsoft.com/office/drawing/2014/main" id="{24FF92BF-7C74-0646-8FBC-F118029B6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366" y="4367219"/>
            <a:ext cx="214815" cy="21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6531507" y="1895187"/>
            <a:ext cx="2851032" cy="127154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6557325" y="1943462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SAP HANA Cloud</a:t>
            </a: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477" y="2392178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390" y="2389489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739" y="2384643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503" y="2384643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6761302" y="2711111"/>
            <a:ext cx="881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Partner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8009390" y="2708422"/>
            <a:ext cx="1081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Schemas</a:t>
            </a:r>
          </a:p>
        </p:txBody>
      </p:sp>
      <p:cxnSp>
        <p:nvCxnSpPr>
          <p:cNvPr id="62" name="Gewinkelte Verbindung 42">
            <a:extLst>
              <a:ext uri="{FF2B5EF4-FFF2-40B4-BE49-F238E27FC236}">
                <a16:creationId xmlns:a16="http://schemas.microsoft.com/office/drawing/2014/main" id="{B7079E11-1E5A-B141-AC2A-AB58A2223D4A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086843" y="3592258"/>
            <a:ext cx="988236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42">
            <a:extLst>
              <a:ext uri="{FF2B5EF4-FFF2-40B4-BE49-F238E27FC236}">
                <a16:creationId xmlns:a16="http://schemas.microsoft.com/office/drawing/2014/main" id="{40F4DE6A-600A-7649-AADD-2565F39008A8}"/>
              </a:ext>
            </a:extLst>
          </p:cNvPr>
          <p:cNvCxnSpPr>
            <a:cxnSpLocks/>
            <a:endCxn id="40" idx="1"/>
          </p:cNvCxnSpPr>
          <p:nvPr/>
        </p:nvCxnSpPr>
        <p:spPr>
          <a:xfrm rot="5400000" flipH="1" flipV="1">
            <a:off x="3740788" y="4168540"/>
            <a:ext cx="1990279" cy="25250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winkelte Verbindung 42">
            <a:extLst>
              <a:ext uri="{FF2B5EF4-FFF2-40B4-BE49-F238E27FC236}">
                <a16:creationId xmlns:a16="http://schemas.microsoft.com/office/drawing/2014/main" id="{B1B176B4-687B-B243-AF8E-DFFDC08CAC98}"/>
              </a:ext>
            </a:extLst>
          </p:cNvPr>
          <p:cNvCxnSpPr>
            <a:cxnSpLocks/>
          </p:cNvCxnSpPr>
          <p:nvPr/>
        </p:nvCxnSpPr>
        <p:spPr>
          <a:xfrm>
            <a:off x="4609677" y="3938046"/>
            <a:ext cx="173826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winkelte Verbindung 42">
            <a:extLst>
              <a:ext uri="{FF2B5EF4-FFF2-40B4-BE49-F238E27FC236}">
                <a16:creationId xmlns:a16="http://schemas.microsoft.com/office/drawing/2014/main" id="{0A030DC6-7E17-5547-89BF-E0D2DC662FB6}"/>
              </a:ext>
            </a:extLst>
          </p:cNvPr>
          <p:cNvCxnSpPr>
            <a:cxnSpLocks/>
          </p:cNvCxnSpPr>
          <p:nvPr/>
        </p:nvCxnSpPr>
        <p:spPr>
          <a:xfrm>
            <a:off x="4609421" y="4470078"/>
            <a:ext cx="173826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winkelte Verbindung 42">
            <a:extLst>
              <a:ext uri="{FF2B5EF4-FFF2-40B4-BE49-F238E27FC236}">
                <a16:creationId xmlns:a16="http://schemas.microsoft.com/office/drawing/2014/main" id="{1C1A232C-21CD-8A48-A565-74874EBD2DF6}"/>
              </a:ext>
            </a:extLst>
          </p:cNvPr>
          <p:cNvCxnSpPr>
            <a:cxnSpLocks/>
            <a:stCxn id="40" idx="0"/>
          </p:cNvCxnSpPr>
          <p:nvPr/>
        </p:nvCxnSpPr>
        <p:spPr>
          <a:xfrm rot="5400000" flipH="1" flipV="1">
            <a:off x="5914783" y="2429086"/>
            <a:ext cx="122053" cy="116303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winkelte Verbindung 42">
            <a:extLst>
              <a:ext uri="{FF2B5EF4-FFF2-40B4-BE49-F238E27FC236}">
                <a16:creationId xmlns:a16="http://schemas.microsoft.com/office/drawing/2014/main" id="{71E604D1-FBA1-D24B-94FD-4EB1DC0087C1}"/>
              </a:ext>
            </a:extLst>
          </p:cNvPr>
          <p:cNvCxnSpPr>
            <a:cxnSpLocks/>
          </p:cNvCxnSpPr>
          <p:nvPr/>
        </p:nvCxnSpPr>
        <p:spPr>
          <a:xfrm>
            <a:off x="5948948" y="3740424"/>
            <a:ext cx="2752667" cy="554366"/>
          </a:xfrm>
          <a:prstGeom prst="bentConnector3">
            <a:avLst>
              <a:gd name="adj1" fmla="val 10006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42">
            <a:extLst>
              <a:ext uri="{FF2B5EF4-FFF2-40B4-BE49-F238E27FC236}">
                <a16:creationId xmlns:a16="http://schemas.microsoft.com/office/drawing/2014/main" id="{356B6331-1B44-5149-9ACB-9AE9A3162CF0}"/>
              </a:ext>
            </a:extLst>
          </p:cNvPr>
          <p:cNvCxnSpPr>
            <a:cxnSpLocks/>
          </p:cNvCxnSpPr>
          <p:nvPr/>
        </p:nvCxnSpPr>
        <p:spPr>
          <a:xfrm flipV="1">
            <a:off x="8789503" y="3740424"/>
            <a:ext cx="1634932" cy="554366"/>
          </a:xfrm>
          <a:prstGeom prst="bentConnector3">
            <a:avLst>
              <a:gd name="adj1" fmla="val 15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44">
            <a:extLst>
              <a:ext uri="{FF2B5EF4-FFF2-40B4-BE49-F238E27FC236}">
                <a16:creationId xmlns:a16="http://schemas.microsoft.com/office/drawing/2014/main" id="{1E8AE702-9EA7-E148-BE31-CCAC2E70A0A4}"/>
              </a:ext>
            </a:extLst>
          </p:cNvPr>
          <p:cNvSpPr/>
          <p:nvPr/>
        </p:nvSpPr>
        <p:spPr>
          <a:xfrm>
            <a:off x="3480357" y="3878403"/>
            <a:ext cx="832488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Authorization and Trust Management</a:t>
            </a:r>
          </a:p>
          <a:p>
            <a:pPr algn="ctr"/>
            <a:r>
              <a:rPr lang="en-US" sz="8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(XSUAA)</a:t>
            </a:r>
          </a:p>
        </p:txBody>
      </p:sp>
      <p:cxnSp>
        <p:nvCxnSpPr>
          <p:cNvPr id="73" name="Gewinkelte Verbindung 42">
            <a:extLst>
              <a:ext uri="{FF2B5EF4-FFF2-40B4-BE49-F238E27FC236}">
                <a16:creationId xmlns:a16="http://schemas.microsoft.com/office/drawing/2014/main" id="{2AEF419F-760C-274B-896A-A9E451456948}"/>
              </a:ext>
            </a:extLst>
          </p:cNvPr>
          <p:cNvCxnSpPr>
            <a:cxnSpLocks/>
          </p:cNvCxnSpPr>
          <p:nvPr/>
        </p:nvCxnSpPr>
        <p:spPr>
          <a:xfrm>
            <a:off x="2958565" y="3688386"/>
            <a:ext cx="691317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winkelte Verbindung 42">
            <a:extLst>
              <a:ext uri="{FF2B5EF4-FFF2-40B4-BE49-F238E27FC236}">
                <a16:creationId xmlns:a16="http://schemas.microsoft.com/office/drawing/2014/main" id="{53371F93-A6BE-CF46-BC2B-37302374D05F}"/>
              </a:ext>
            </a:extLst>
          </p:cNvPr>
          <p:cNvCxnSpPr>
            <a:cxnSpLocks/>
          </p:cNvCxnSpPr>
          <p:nvPr/>
        </p:nvCxnSpPr>
        <p:spPr>
          <a:xfrm>
            <a:off x="2965826" y="3545757"/>
            <a:ext cx="710460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A427145-AE9D-2049-B5C3-5915CFF6587D}"/>
              </a:ext>
            </a:extLst>
          </p:cNvPr>
          <p:cNvSpPr/>
          <p:nvPr/>
        </p:nvSpPr>
        <p:spPr>
          <a:xfrm>
            <a:off x="1269147" y="3502906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6186E48-BF9D-824D-A811-6FBBA6909C3E}"/>
              </a:ext>
            </a:extLst>
          </p:cNvPr>
          <p:cNvSpPr/>
          <p:nvPr/>
        </p:nvSpPr>
        <p:spPr>
          <a:xfrm>
            <a:off x="3011280" y="3440132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75F1C53-0685-9347-8241-AC6C2B4AC08D}"/>
              </a:ext>
            </a:extLst>
          </p:cNvPr>
          <p:cNvSpPr/>
          <p:nvPr/>
        </p:nvSpPr>
        <p:spPr>
          <a:xfrm>
            <a:off x="3383628" y="3592632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82" name="Gewinkelte Verbindung 42">
            <a:extLst>
              <a:ext uri="{FF2B5EF4-FFF2-40B4-BE49-F238E27FC236}">
                <a16:creationId xmlns:a16="http://schemas.microsoft.com/office/drawing/2014/main" id="{59B4E691-461E-5A4F-B17E-F76547D60785}"/>
              </a:ext>
            </a:extLst>
          </p:cNvPr>
          <p:cNvCxnSpPr>
            <a:cxnSpLocks/>
          </p:cNvCxnSpPr>
          <p:nvPr/>
        </p:nvCxnSpPr>
        <p:spPr>
          <a:xfrm flipV="1">
            <a:off x="2977445" y="2528705"/>
            <a:ext cx="1140513" cy="611825"/>
          </a:xfrm>
          <a:prstGeom prst="bentConnector3">
            <a:avLst>
              <a:gd name="adj1" fmla="val 99831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454D5681-EC33-054F-9964-E172081C6D9C}"/>
              </a:ext>
            </a:extLst>
          </p:cNvPr>
          <p:cNvSpPr/>
          <p:nvPr/>
        </p:nvSpPr>
        <p:spPr>
          <a:xfrm>
            <a:off x="3011280" y="3049034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87" name="Gewinkelte Verbindung 42">
            <a:extLst>
              <a:ext uri="{FF2B5EF4-FFF2-40B4-BE49-F238E27FC236}">
                <a16:creationId xmlns:a16="http://schemas.microsoft.com/office/drawing/2014/main" id="{69675FBA-B920-9E41-9831-5C242FD5DD92}"/>
              </a:ext>
            </a:extLst>
          </p:cNvPr>
          <p:cNvCxnSpPr>
            <a:cxnSpLocks/>
          </p:cNvCxnSpPr>
          <p:nvPr/>
        </p:nvCxnSpPr>
        <p:spPr>
          <a:xfrm flipV="1">
            <a:off x="2965826" y="2538756"/>
            <a:ext cx="1286118" cy="721127"/>
          </a:xfrm>
          <a:prstGeom prst="bentConnector3">
            <a:avLst>
              <a:gd name="adj1" fmla="val 99867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B4E1F6AD-B073-264F-8C18-CDF86A418123}"/>
              </a:ext>
            </a:extLst>
          </p:cNvPr>
          <p:cNvSpPr/>
          <p:nvPr/>
        </p:nvSpPr>
        <p:spPr>
          <a:xfrm>
            <a:off x="4144587" y="2594550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B2BB0F3-7BD2-844C-84F1-9C5344DB548E}"/>
              </a:ext>
            </a:extLst>
          </p:cNvPr>
          <p:cNvSpPr txBox="1"/>
          <p:nvPr/>
        </p:nvSpPr>
        <p:spPr>
          <a:xfrm>
            <a:off x="3052500" y="3547094"/>
            <a:ext cx="3216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JWT</a:t>
            </a:r>
          </a:p>
        </p:txBody>
      </p:sp>
      <p:cxnSp>
        <p:nvCxnSpPr>
          <p:cNvPr id="105" name="Gewinkelte Verbindung 42">
            <a:extLst>
              <a:ext uri="{FF2B5EF4-FFF2-40B4-BE49-F238E27FC236}">
                <a16:creationId xmlns:a16="http://schemas.microsoft.com/office/drawing/2014/main" id="{2C580DFE-3D90-5F4D-BA0D-64989DFFC06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62474" y="4415007"/>
            <a:ext cx="1220053" cy="422259"/>
          </a:xfrm>
          <a:prstGeom prst="bentConnector3">
            <a:avLst>
              <a:gd name="adj1" fmla="val 332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BB58EFA4-1594-CA4B-9CD7-65A312C323E7}"/>
              </a:ext>
            </a:extLst>
          </p:cNvPr>
          <p:cNvSpPr/>
          <p:nvPr/>
        </p:nvSpPr>
        <p:spPr>
          <a:xfrm>
            <a:off x="3011280" y="3930555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3E15E00-5287-E044-9FF5-64932935C9AA}"/>
              </a:ext>
            </a:extLst>
          </p:cNvPr>
          <p:cNvSpPr txBox="1"/>
          <p:nvPr/>
        </p:nvSpPr>
        <p:spPr>
          <a:xfrm>
            <a:off x="3333335" y="4550738"/>
            <a:ext cx="5055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Tenant Id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25A76C2B-EE19-C549-A4EF-19F2A348CFCE}"/>
              </a:ext>
            </a:extLst>
          </p:cNvPr>
          <p:cNvSpPr/>
          <p:nvPr/>
        </p:nvSpPr>
        <p:spPr>
          <a:xfrm>
            <a:off x="4497227" y="4983617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D5FD23F-61D2-1C46-B049-D3FF4D1726DA}"/>
              </a:ext>
            </a:extLst>
          </p:cNvPr>
          <p:cNvSpPr/>
          <p:nvPr/>
        </p:nvSpPr>
        <p:spPr>
          <a:xfrm>
            <a:off x="5280868" y="2854473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A338BB7-188C-2A45-AC25-D9C3AB14BEFC}"/>
              </a:ext>
            </a:extLst>
          </p:cNvPr>
          <p:cNvSpPr/>
          <p:nvPr/>
        </p:nvSpPr>
        <p:spPr>
          <a:xfrm>
            <a:off x="5987243" y="3641806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9</a:t>
            </a:r>
          </a:p>
        </p:txBody>
      </p:sp>
      <p:pic>
        <p:nvPicPr>
          <p:cNvPr id="124" name="Bild 71">
            <a:extLst>
              <a:ext uri="{FF2B5EF4-FFF2-40B4-BE49-F238E27FC236}">
                <a16:creationId xmlns:a16="http://schemas.microsoft.com/office/drawing/2014/main" id="{BFC0C1DD-B9FB-C142-AA00-148AD2C1F4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002" y="3359663"/>
            <a:ext cx="537793" cy="537793"/>
          </a:xfrm>
          <a:prstGeom prst="ellipse">
            <a:avLst/>
          </a:prstGeom>
        </p:spPr>
      </p:pic>
      <p:sp>
        <p:nvSpPr>
          <p:cNvPr id="125" name="Rechteck 61">
            <a:extLst>
              <a:ext uri="{FF2B5EF4-FFF2-40B4-BE49-F238E27FC236}">
                <a16:creationId xmlns:a16="http://schemas.microsoft.com/office/drawing/2014/main" id="{B3A48A6F-77C5-5141-A956-BCA68B227230}"/>
              </a:ext>
            </a:extLst>
          </p:cNvPr>
          <p:cNvSpPr/>
          <p:nvPr/>
        </p:nvSpPr>
        <p:spPr>
          <a:xfrm>
            <a:off x="2061832" y="2123045"/>
            <a:ext cx="3879711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sp>
        <p:nvSpPr>
          <p:cNvPr id="126" name="Rechteck 61">
            <a:extLst>
              <a:ext uri="{FF2B5EF4-FFF2-40B4-BE49-F238E27FC236}">
                <a16:creationId xmlns:a16="http://schemas.microsoft.com/office/drawing/2014/main" id="{36B6DFAE-56B3-D54A-B8B7-1F95653F2950}"/>
              </a:ext>
            </a:extLst>
          </p:cNvPr>
          <p:cNvSpPr/>
          <p:nvPr/>
        </p:nvSpPr>
        <p:spPr>
          <a:xfrm>
            <a:off x="2061831" y="5236162"/>
            <a:ext cx="3879711" cy="3931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Easy Franchise Service</a:t>
            </a:r>
          </a:p>
        </p:txBody>
      </p:sp>
      <p:sp>
        <p:nvSpPr>
          <p:cNvPr id="127" name="Rechteck 61">
            <a:extLst>
              <a:ext uri="{FF2B5EF4-FFF2-40B4-BE49-F238E27FC236}">
                <a16:creationId xmlns:a16="http://schemas.microsoft.com/office/drawing/2014/main" id="{8BE8EC79-098C-8D44-9947-A5ADF9801F1B}"/>
              </a:ext>
            </a:extLst>
          </p:cNvPr>
          <p:cNvSpPr/>
          <p:nvPr/>
        </p:nvSpPr>
        <p:spPr>
          <a:xfrm>
            <a:off x="5121914" y="5331508"/>
            <a:ext cx="739789" cy="20709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Scheduler</a:t>
            </a:r>
          </a:p>
        </p:txBody>
      </p:sp>
      <p:pic>
        <p:nvPicPr>
          <p:cNvPr id="128" name="Picture 8">
            <a:extLst>
              <a:ext uri="{FF2B5EF4-FFF2-40B4-BE49-F238E27FC236}">
                <a16:creationId xmlns:a16="http://schemas.microsoft.com/office/drawing/2014/main" id="{D67F6FE9-0332-7047-A877-F5760240C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19" y="2255690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B877F791-EDD5-204E-9953-309503920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400" y="5292858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5A541E-3F3D-9448-B37C-0D9440AC997D}"/>
              </a:ext>
            </a:extLst>
          </p:cNvPr>
          <p:cNvSpPr txBox="1"/>
          <p:nvPr/>
        </p:nvSpPr>
        <p:spPr>
          <a:xfrm>
            <a:off x="5018871" y="3717027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kern="0" dirty="0"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Business Partner</a:t>
            </a:r>
          </a:p>
          <a:p>
            <a:r>
              <a:rPr lang="en-US" sz="800" kern="0" dirty="0"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46461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9">
            <a:extLst>
              <a:ext uri="{FF2B5EF4-FFF2-40B4-BE49-F238E27FC236}">
                <a16:creationId xmlns:a16="http://schemas.microsoft.com/office/drawing/2014/main" id="{74C4F2F1-BC7B-F346-ADFF-7430EE28ACC0}"/>
              </a:ext>
            </a:extLst>
          </p:cNvPr>
          <p:cNvSpPr/>
          <p:nvPr/>
        </p:nvSpPr>
        <p:spPr>
          <a:xfrm>
            <a:off x="6387547" y="1114573"/>
            <a:ext cx="3299792" cy="2362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AF7E6466-972D-964A-ACAD-0F38F86D6C70}"/>
              </a:ext>
            </a:extLst>
          </p:cNvPr>
          <p:cNvSpPr/>
          <p:nvPr/>
        </p:nvSpPr>
        <p:spPr>
          <a:xfrm>
            <a:off x="6913065" y="42539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C9064A47-D602-D44B-B78E-4A53A3C88ABA}"/>
              </a:ext>
            </a:extLst>
          </p:cNvPr>
          <p:cNvSpPr/>
          <p:nvPr/>
        </p:nvSpPr>
        <p:spPr>
          <a:xfrm>
            <a:off x="6760665" y="41015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831DC-6083-4B47-94EB-7CBA79C14B6C}"/>
              </a:ext>
            </a:extLst>
          </p:cNvPr>
          <p:cNvSpPr/>
          <p:nvPr/>
        </p:nvSpPr>
        <p:spPr>
          <a:xfrm>
            <a:off x="10424435" y="722287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E87D4-0E3A-0F44-95A3-348AFE84F009}"/>
              </a:ext>
            </a:extLst>
          </p:cNvPr>
          <p:cNvSpPr/>
          <p:nvPr/>
        </p:nvSpPr>
        <p:spPr>
          <a:xfrm>
            <a:off x="10344921" y="649399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10265407" y="576511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SAP </a:t>
            </a:r>
          </a:p>
          <a:p>
            <a:pPr algn="ctr"/>
            <a:r>
              <a:rPr lang="en-DE" sz="1000" dirty="0">
                <a:solidFill>
                  <a:schemeClr val="tx1"/>
                </a:solidFill>
              </a:rPr>
              <a:t>S/4HANA </a:t>
            </a:r>
          </a:p>
          <a:p>
            <a:pPr algn="ctr"/>
            <a:r>
              <a:rPr lang="en-DE" sz="10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376864" y="576511"/>
            <a:ext cx="8522053" cy="5704978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endParaRPr lang="en-US" sz="179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436499" y="673954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b="1" dirty="0"/>
              <a:t>SAP BTP – Partner Global Account</a:t>
            </a: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591282" y="1114572"/>
            <a:ext cx="4796265" cy="4968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000" b="1" dirty="0">
                <a:solidFill>
                  <a:schemeClr val="accent5"/>
                </a:solidFill>
              </a:rPr>
              <a:t>Partner Subaccount (Provider)</a:t>
            </a:r>
          </a:p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10442419" y="946527"/>
            <a:ext cx="975360" cy="5050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10266007" y="616394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00" b="1" dirty="0">
                <a:solidFill>
                  <a:schemeClr val="bg1">
                    <a:lumMod val="50000"/>
                  </a:schemeClr>
                </a:solidFill>
              </a:rPr>
              <a:t>Customer Landscapes</a:t>
            </a:r>
          </a:p>
        </p:txBody>
      </p:sp>
      <p:sp>
        <p:nvSpPr>
          <p:cNvPr id="16" name="Rechteck 9">
            <a:extLst>
              <a:ext uri="{FF2B5EF4-FFF2-40B4-BE49-F238E27FC236}">
                <a16:creationId xmlns:a16="http://schemas.microsoft.com/office/drawing/2014/main" id="{906424B4-C884-7D48-B433-A5712F6CC29D}"/>
              </a:ext>
            </a:extLst>
          </p:cNvPr>
          <p:cNvSpPr/>
          <p:nvPr/>
        </p:nvSpPr>
        <p:spPr>
          <a:xfrm>
            <a:off x="6362147" y="1124649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7" name="Rechteck 9">
            <a:extLst>
              <a:ext uri="{FF2B5EF4-FFF2-40B4-BE49-F238E27FC236}">
                <a16:creationId xmlns:a16="http://schemas.microsoft.com/office/drawing/2014/main" id="{F0AFB558-A023-F940-BC71-6B3E4EABB89A}"/>
              </a:ext>
            </a:extLst>
          </p:cNvPr>
          <p:cNvSpPr/>
          <p:nvPr/>
        </p:nvSpPr>
        <p:spPr>
          <a:xfrm>
            <a:off x="6349447" y="1277049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6608265" y="39491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000" b="1" dirty="0">
                <a:solidFill>
                  <a:schemeClr val="accent5"/>
                </a:solidFill>
              </a:rPr>
              <a:t>Customer Subaccounts (Subscribers)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766729" y="1498783"/>
            <a:ext cx="4475046" cy="44315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93" y="1602012"/>
            <a:ext cx="613768" cy="21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6387547" y="1498783"/>
            <a:ext cx="3147392" cy="18265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49" y="1602012"/>
            <a:ext cx="1063096" cy="14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A29DC1A-17D9-F942-B4B8-857E22E99811}"/>
              </a:ext>
            </a:extLst>
          </p:cNvPr>
          <p:cNvSpPr/>
          <p:nvPr/>
        </p:nvSpPr>
        <p:spPr>
          <a:xfrm>
            <a:off x="1935487" y="1895187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BF5757-81F9-3944-BE61-853F95E18ADB}"/>
              </a:ext>
            </a:extLst>
          </p:cNvPr>
          <p:cNvSpPr txBox="1"/>
          <p:nvPr/>
        </p:nvSpPr>
        <p:spPr>
          <a:xfrm>
            <a:off x="1938515" y="1898450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frontend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444BC0-4DBB-3443-98B7-2CE443B0C833}"/>
              </a:ext>
            </a:extLst>
          </p:cNvPr>
          <p:cNvSpPr/>
          <p:nvPr/>
        </p:nvSpPr>
        <p:spPr>
          <a:xfrm>
            <a:off x="1938243" y="2820454"/>
            <a:ext cx="4147260" cy="2007282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0ADD62-008D-5E42-9C14-475363297EC6}"/>
              </a:ext>
            </a:extLst>
          </p:cNvPr>
          <p:cNvSpPr txBox="1"/>
          <p:nvPr/>
        </p:nvSpPr>
        <p:spPr>
          <a:xfrm>
            <a:off x="1941271" y="2823717"/>
            <a:ext cx="1184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integration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F578B9-2043-AC4B-8C4A-A980C2720241}"/>
              </a:ext>
            </a:extLst>
          </p:cNvPr>
          <p:cNvSpPr/>
          <p:nvPr/>
        </p:nvSpPr>
        <p:spPr>
          <a:xfrm>
            <a:off x="1935487" y="5001500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023218-EFC0-5249-A000-E730035E9A89}"/>
              </a:ext>
            </a:extLst>
          </p:cNvPr>
          <p:cNvSpPr txBox="1"/>
          <p:nvPr/>
        </p:nvSpPr>
        <p:spPr>
          <a:xfrm>
            <a:off x="1938515" y="5004763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backend</a:t>
            </a:r>
          </a:p>
        </p:txBody>
      </p:sp>
      <p:sp>
        <p:nvSpPr>
          <p:cNvPr id="31" name="Rechteck 61">
            <a:extLst>
              <a:ext uri="{FF2B5EF4-FFF2-40B4-BE49-F238E27FC236}">
                <a16:creationId xmlns:a16="http://schemas.microsoft.com/office/drawing/2014/main" id="{C5F529A8-4B2C-414E-9EBC-B75BF6C787F9}"/>
              </a:ext>
            </a:extLst>
          </p:cNvPr>
          <p:cNvSpPr/>
          <p:nvPr/>
        </p:nvSpPr>
        <p:spPr>
          <a:xfrm>
            <a:off x="2061832" y="2123045"/>
            <a:ext cx="3879711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sp>
        <p:nvSpPr>
          <p:cNvPr id="33" name="Rechteck 61">
            <a:extLst>
              <a:ext uri="{FF2B5EF4-FFF2-40B4-BE49-F238E27FC236}">
                <a16:creationId xmlns:a16="http://schemas.microsoft.com/office/drawing/2014/main" id="{7964B7C2-D10A-9E44-8F34-2003AA81EDA5}"/>
              </a:ext>
            </a:extLst>
          </p:cNvPr>
          <p:cNvSpPr/>
          <p:nvPr/>
        </p:nvSpPr>
        <p:spPr>
          <a:xfrm>
            <a:off x="2061831" y="5236162"/>
            <a:ext cx="3879711" cy="3931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Easy Franchise Service</a:t>
            </a:r>
          </a:p>
        </p:txBody>
      </p:sp>
      <p:sp>
        <p:nvSpPr>
          <p:cNvPr id="35" name="Rechteck 61">
            <a:extLst>
              <a:ext uri="{FF2B5EF4-FFF2-40B4-BE49-F238E27FC236}">
                <a16:creationId xmlns:a16="http://schemas.microsoft.com/office/drawing/2014/main" id="{AF93180F-BA0F-E04D-B712-48C405B3BD9E}"/>
              </a:ext>
            </a:extLst>
          </p:cNvPr>
          <p:cNvSpPr/>
          <p:nvPr/>
        </p:nvSpPr>
        <p:spPr>
          <a:xfrm>
            <a:off x="5121914" y="5331508"/>
            <a:ext cx="739789" cy="20709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Scheduler</a:t>
            </a: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4BD469F0-03AC-0A45-B660-99B25790F577}"/>
              </a:ext>
            </a:extLst>
          </p:cNvPr>
          <p:cNvSpPr/>
          <p:nvPr/>
        </p:nvSpPr>
        <p:spPr>
          <a:xfrm>
            <a:off x="2075079" y="3071628"/>
            <a:ext cx="884382" cy="10412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 err="1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39" name="Rechteck 61">
            <a:extLst>
              <a:ext uri="{FF2B5EF4-FFF2-40B4-BE49-F238E27FC236}">
                <a16:creationId xmlns:a16="http://schemas.microsoft.com/office/drawing/2014/main" id="{D5CC0B95-9C6C-754E-8383-A682CD6D083E}"/>
              </a:ext>
            </a:extLst>
          </p:cNvPr>
          <p:cNvSpPr/>
          <p:nvPr/>
        </p:nvSpPr>
        <p:spPr>
          <a:xfrm>
            <a:off x="2074183" y="4242056"/>
            <a:ext cx="884382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Broker</a:t>
            </a:r>
          </a:p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(Callbacks)</a:t>
            </a:r>
          </a:p>
        </p:txBody>
      </p:sp>
      <p:sp>
        <p:nvSpPr>
          <p:cNvPr id="43" name="Rechteck 61">
            <a:extLst>
              <a:ext uri="{FF2B5EF4-FFF2-40B4-BE49-F238E27FC236}">
                <a16:creationId xmlns:a16="http://schemas.microsoft.com/office/drawing/2014/main" id="{61F5C82C-44E7-B049-999A-967401ACCADA}"/>
              </a:ext>
            </a:extLst>
          </p:cNvPr>
          <p:cNvSpPr/>
          <p:nvPr/>
        </p:nvSpPr>
        <p:spPr>
          <a:xfrm>
            <a:off x="6753259" y="4297654"/>
            <a:ext cx="247626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S/4HANA Cloud</a:t>
            </a:r>
          </a:p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sp>
        <p:nvSpPr>
          <p:cNvPr id="44" name="Rechteck 61">
            <a:extLst>
              <a:ext uri="{FF2B5EF4-FFF2-40B4-BE49-F238E27FC236}">
                <a16:creationId xmlns:a16="http://schemas.microsoft.com/office/drawing/2014/main" id="{29FCC4AB-8D68-924D-821C-BEFD09ABE7EF}"/>
              </a:ext>
            </a:extLst>
          </p:cNvPr>
          <p:cNvSpPr/>
          <p:nvPr/>
        </p:nvSpPr>
        <p:spPr>
          <a:xfrm>
            <a:off x="6767293" y="4992184"/>
            <a:ext cx="247626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Assignment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0005712-024E-2A44-B7AA-ACD653987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19" y="2255690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D6384911-2521-DF49-9F2A-A3CB372E2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400" y="5292858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6531507" y="1895187"/>
            <a:ext cx="2851032" cy="127154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6557325" y="1943462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SAP HANA Cloud</a:t>
            </a: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477" y="2392178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390" y="2389489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739" y="2384643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503" y="2384643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6761302" y="2711111"/>
            <a:ext cx="881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Partner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8009390" y="2708422"/>
            <a:ext cx="1081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Schemas</a:t>
            </a:r>
          </a:p>
        </p:txBody>
      </p:sp>
      <p:cxnSp>
        <p:nvCxnSpPr>
          <p:cNvPr id="62" name="Gewinkelte Verbindung 42">
            <a:extLst>
              <a:ext uri="{FF2B5EF4-FFF2-40B4-BE49-F238E27FC236}">
                <a16:creationId xmlns:a16="http://schemas.microsoft.com/office/drawing/2014/main" id="{B7079E11-1E5A-B141-AC2A-AB58A2223D4A}"/>
              </a:ext>
            </a:extLst>
          </p:cNvPr>
          <p:cNvCxnSpPr>
            <a:cxnSpLocks/>
          </p:cNvCxnSpPr>
          <p:nvPr/>
        </p:nvCxnSpPr>
        <p:spPr>
          <a:xfrm>
            <a:off x="1085947" y="4474743"/>
            <a:ext cx="988236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winkelte Verbindung 42">
            <a:extLst>
              <a:ext uri="{FF2B5EF4-FFF2-40B4-BE49-F238E27FC236}">
                <a16:creationId xmlns:a16="http://schemas.microsoft.com/office/drawing/2014/main" id="{1C1A232C-21CD-8A48-A565-74874EBD2DF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14783" y="2429086"/>
            <a:ext cx="122053" cy="116303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A427145-AE9D-2049-B5C3-5915CFF6587D}"/>
              </a:ext>
            </a:extLst>
          </p:cNvPr>
          <p:cNvSpPr/>
          <p:nvPr/>
        </p:nvSpPr>
        <p:spPr>
          <a:xfrm>
            <a:off x="1262844" y="4382586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D5FD23F-61D2-1C46-B049-D3FF4D1726DA}"/>
              </a:ext>
            </a:extLst>
          </p:cNvPr>
          <p:cNvSpPr/>
          <p:nvPr/>
        </p:nvSpPr>
        <p:spPr>
          <a:xfrm>
            <a:off x="5280868" y="2854473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8" name="Rechteck 63">
            <a:extLst>
              <a:ext uri="{FF2B5EF4-FFF2-40B4-BE49-F238E27FC236}">
                <a16:creationId xmlns:a16="http://schemas.microsoft.com/office/drawing/2014/main" id="{541CC641-9025-C04D-B0C4-47B01516D955}"/>
              </a:ext>
            </a:extLst>
          </p:cNvPr>
          <p:cNvSpPr/>
          <p:nvPr/>
        </p:nvSpPr>
        <p:spPr>
          <a:xfrm>
            <a:off x="348291" y="4487462"/>
            <a:ext cx="854401" cy="5078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SaaS</a:t>
            </a:r>
          </a:p>
          <a:p>
            <a:pPr algn="ctr"/>
            <a:r>
              <a:rPr lang="en-US" sz="11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Provisioning</a:t>
            </a:r>
          </a:p>
          <a:p>
            <a:pPr algn="ctr"/>
            <a:r>
              <a:rPr lang="en-US" sz="11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Service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14800174-9005-8240-ACA3-6ADCE997B1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770" y="3924651"/>
            <a:ext cx="572076" cy="57207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BEEB1D1-C3C1-3E4A-B075-17E707BEE40C}"/>
              </a:ext>
            </a:extLst>
          </p:cNvPr>
          <p:cNvSpPr/>
          <p:nvPr/>
        </p:nvSpPr>
        <p:spPr>
          <a:xfrm>
            <a:off x="590730" y="4028465"/>
            <a:ext cx="395269" cy="3471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CBE7DC6-F193-CE47-95D7-83A74CCA5410}"/>
              </a:ext>
            </a:extLst>
          </p:cNvPr>
          <p:cNvSpPr/>
          <p:nvPr/>
        </p:nvSpPr>
        <p:spPr>
          <a:xfrm>
            <a:off x="672040" y="4080936"/>
            <a:ext cx="103516" cy="103516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43FA74A1-2049-B84B-88FA-63E686D4324E}"/>
              </a:ext>
            </a:extLst>
          </p:cNvPr>
          <p:cNvSpPr/>
          <p:nvPr/>
        </p:nvSpPr>
        <p:spPr>
          <a:xfrm>
            <a:off x="672040" y="4221032"/>
            <a:ext cx="103516" cy="103516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3B0FFB59-7F54-BE4F-9AFB-25803811CF6A}"/>
              </a:ext>
            </a:extLst>
          </p:cNvPr>
          <p:cNvSpPr/>
          <p:nvPr/>
        </p:nvSpPr>
        <p:spPr>
          <a:xfrm>
            <a:off x="814450" y="4082267"/>
            <a:ext cx="103516" cy="103516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7AB4DCCA-856F-CB4D-9613-9C0933F6935A}"/>
              </a:ext>
            </a:extLst>
          </p:cNvPr>
          <p:cNvSpPr/>
          <p:nvPr/>
        </p:nvSpPr>
        <p:spPr>
          <a:xfrm>
            <a:off x="814450" y="4222363"/>
            <a:ext cx="103516" cy="103516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8" name="Gewinkelte Verbindung 42">
            <a:extLst>
              <a:ext uri="{FF2B5EF4-FFF2-40B4-BE49-F238E27FC236}">
                <a16:creationId xmlns:a16="http://schemas.microsoft.com/office/drawing/2014/main" id="{E20A5F6F-11C8-4C40-8700-B1DF202A6B80}"/>
              </a:ext>
            </a:extLst>
          </p:cNvPr>
          <p:cNvCxnSpPr>
            <a:cxnSpLocks/>
          </p:cNvCxnSpPr>
          <p:nvPr/>
        </p:nvCxnSpPr>
        <p:spPr>
          <a:xfrm flipV="1">
            <a:off x="2976549" y="3299651"/>
            <a:ext cx="1325736" cy="1197076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A1B479BD-A7C7-3D40-990F-1C8B442EEECF}"/>
              </a:ext>
            </a:extLst>
          </p:cNvPr>
          <p:cNvSpPr/>
          <p:nvPr/>
        </p:nvSpPr>
        <p:spPr>
          <a:xfrm>
            <a:off x="3018529" y="4406961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292BF36-18D7-8C49-B128-F1ADCAD620F9}"/>
              </a:ext>
            </a:extLst>
          </p:cNvPr>
          <p:cNvSpPr txBox="1"/>
          <p:nvPr/>
        </p:nvSpPr>
        <p:spPr>
          <a:xfrm>
            <a:off x="3596047" y="3277052"/>
            <a:ext cx="71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Tenant Id</a:t>
            </a:r>
          </a:p>
          <a:p>
            <a:r>
              <a:rPr lang="en-GB" sz="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subdomain</a:t>
            </a:r>
            <a:endParaRPr lang="en-DE" sz="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Rechteck 61">
            <a:extLst>
              <a:ext uri="{FF2B5EF4-FFF2-40B4-BE49-F238E27FC236}">
                <a16:creationId xmlns:a16="http://schemas.microsoft.com/office/drawing/2014/main" id="{7175C3F3-CCCF-8940-B059-0674372FC8B7}"/>
              </a:ext>
            </a:extLst>
          </p:cNvPr>
          <p:cNvSpPr/>
          <p:nvPr/>
        </p:nvSpPr>
        <p:spPr>
          <a:xfrm>
            <a:off x="4302285" y="3071628"/>
            <a:ext cx="1639257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Database Service</a:t>
            </a:r>
          </a:p>
        </p:txBody>
      </p:sp>
      <p:sp>
        <p:nvSpPr>
          <p:cNvPr id="64" name="Rechteck 61">
            <a:extLst>
              <a:ext uri="{FF2B5EF4-FFF2-40B4-BE49-F238E27FC236}">
                <a16:creationId xmlns:a16="http://schemas.microsoft.com/office/drawing/2014/main" id="{E0BD220C-36C0-354A-B55F-06EF7E6398A8}"/>
              </a:ext>
            </a:extLst>
          </p:cNvPr>
          <p:cNvSpPr/>
          <p:nvPr/>
        </p:nvSpPr>
        <p:spPr>
          <a:xfrm>
            <a:off x="4302285" y="3656842"/>
            <a:ext cx="1639257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Business Partner Service</a:t>
            </a:r>
          </a:p>
        </p:txBody>
      </p:sp>
      <p:sp>
        <p:nvSpPr>
          <p:cNvPr id="65" name="Rechteck 61">
            <a:extLst>
              <a:ext uri="{FF2B5EF4-FFF2-40B4-BE49-F238E27FC236}">
                <a16:creationId xmlns:a16="http://schemas.microsoft.com/office/drawing/2014/main" id="{48364DFC-73DC-F146-AB96-F14C2578E971}"/>
              </a:ext>
            </a:extLst>
          </p:cNvPr>
          <p:cNvSpPr/>
          <p:nvPr/>
        </p:nvSpPr>
        <p:spPr>
          <a:xfrm>
            <a:off x="4302285" y="4242056"/>
            <a:ext cx="1639257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Email Service</a:t>
            </a:r>
          </a:p>
        </p:txBody>
      </p:sp>
      <p:pic>
        <p:nvPicPr>
          <p:cNvPr id="66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D187A802-0DE6-3B4E-A5EF-54AFA52EA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754" y="3166731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0B0443AA-8870-264F-8B35-74E7892B3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875" y="3744730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8" descr="Nodejsvektorlogo Backendprogrammierung In Javascript Serverentwicklung  Stock Vektor Art und mehr Bilder von Logo - iStock">
            <a:extLst>
              <a:ext uri="{FF2B5EF4-FFF2-40B4-BE49-F238E27FC236}">
                <a16:creationId xmlns:a16="http://schemas.microsoft.com/office/drawing/2014/main" id="{7D692CB9-82A9-C74E-865A-6AEE911CE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348" y="4367219"/>
            <a:ext cx="214815" cy="21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61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D901E0BA-9E60-724C-A59C-C495F94FF5E3}"/>
              </a:ext>
            </a:extLst>
          </p:cNvPr>
          <p:cNvSpPr/>
          <p:nvPr/>
        </p:nvSpPr>
        <p:spPr>
          <a:xfrm>
            <a:off x="9739932" y="901391"/>
            <a:ext cx="1796800" cy="5400178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SAP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S/4HANA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1BD0654-56A5-8640-BE7B-C9C4696B46BF}"/>
              </a:ext>
            </a:extLst>
          </p:cNvPr>
          <p:cNvSpPr/>
          <p:nvPr/>
        </p:nvSpPr>
        <p:spPr>
          <a:xfrm>
            <a:off x="9587532" y="748990"/>
            <a:ext cx="1796800" cy="5400177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SAP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S/4HANA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583A072-8D9E-174A-B145-3D6A6CB4F1E1}"/>
              </a:ext>
            </a:extLst>
          </p:cNvPr>
          <p:cNvSpPr/>
          <p:nvPr/>
        </p:nvSpPr>
        <p:spPr>
          <a:xfrm>
            <a:off x="9435132" y="596590"/>
            <a:ext cx="1796800" cy="5400177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591283" y="1114572"/>
            <a:ext cx="3530632" cy="4968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Partner </a:t>
            </a:r>
            <a:r>
              <a:rPr lang="en-US" sz="12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Subaccount (</a:t>
            </a:r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Provider)</a:t>
            </a:r>
            <a:endParaRPr lang="en-US" sz="1200" dirty="0">
              <a:solidFill>
                <a:srgbClr val="5B9B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AF7E6466-972D-964A-ACAD-0F38F86D6C70}"/>
              </a:ext>
            </a:extLst>
          </p:cNvPr>
          <p:cNvSpPr/>
          <p:nvPr/>
        </p:nvSpPr>
        <p:spPr>
          <a:xfrm>
            <a:off x="5757658" y="1489590"/>
            <a:ext cx="2774274" cy="25363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C9064A47-D602-D44B-B78E-4A53A3C88ABA}"/>
              </a:ext>
            </a:extLst>
          </p:cNvPr>
          <p:cNvSpPr/>
          <p:nvPr/>
        </p:nvSpPr>
        <p:spPr>
          <a:xfrm>
            <a:off x="5557351" y="1306456"/>
            <a:ext cx="2774274" cy="25275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9655745" y="2917178"/>
            <a:ext cx="1368464" cy="804844"/>
          </a:xfrm>
          <a:prstGeom prst="rect">
            <a:avLst/>
          </a:prstGeom>
          <a:solidFill>
            <a:schemeClr val="bg1"/>
          </a:solidFill>
          <a:ln w="158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SAP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S/4HANA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376864" y="576511"/>
            <a:ext cx="7390197" cy="5704978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endParaRPr lang="en-US" sz="179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436499" y="673954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SAP BTP – Partner Global 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9655745" y="1134653"/>
            <a:ext cx="1368464" cy="4676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9399378" y="694151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Landscapes</a:t>
            </a:r>
          </a:p>
        </p:txBody>
      </p:sp>
      <p:sp>
        <p:nvSpPr>
          <p:cNvPr id="13" name="Abgerundetes Rechteck 30">
            <a:extLst>
              <a:ext uri="{FF2B5EF4-FFF2-40B4-BE49-F238E27FC236}">
                <a16:creationId xmlns:a16="http://schemas.microsoft.com/office/drawing/2014/main" id="{C1A2AA0B-3092-A74E-8B54-6707F6BABB9B}"/>
              </a:ext>
            </a:extLst>
          </p:cNvPr>
          <p:cNvSpPr/>
          <p:nvPr/>
        </p:nvSpPr>
        <p:spPr>
          <a:xfrm>
            <a:off x="206255" y="3069331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Mentor Coordinator</a:t>
            </a:r>
          </a:p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(City Scooter)</a:t>
            </a:r>
          </a:p>
        </p:txBody>
      </p:sp>
      <p:pic>
        <p:nvPicPr>
          <p:cNvPr id="14" name="Bild 5">
            <a:extLst>
              <a:ext uri="{FF2B5EF4-FFF2-40B4-BE49-F238E27FC236}">
                <a16:creationId xmlns:a16="http://schemas.microsoft.com/office/drawing/2014/main" id="{3A534551-F2F6-E845-8164-1AE9C2D5CC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427920" y="2699695"/>
            <a:ext cx="313201" cy="360000"/>
          </a:xfrm>
          <a:prstGeom prst="rect">
            <a:avLst/>
          </a:prstGeom>
        </p:spPr>
      </p:pic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5369457" y="1114578"/>
            <a:ext cx="2774273" cy="25363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2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Subaccounts (Subscribers)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758571" y="1593714"/>
            <a:ext cx="3147392" cy="242684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33" y="1696943"/>
            <a:ext cx="960055" cy="33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1766729" y="4221418"/>
            <a:ext cx="3147392" cy="168937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300" y="4403650"/>
            <a:ext cx="1252966" cy="17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1960670" y="4696825"/>
            <a:ext cx="2733665" cy="104981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1963276" y="4745100"/>
            <a:ext cx="1255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SAP HANA Cloud</a:t>
            </a: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588" y="5084427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656" y="509523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005" y="509523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769" y="509523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1907966" y="5436505"/>
            <a:ext cx="1185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Partner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3198504" y="5436504"/>
            <a:ext cx="1312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Schemas</a:t>
            </a:r>
          </a:p>
        </p:txBody>
      </p:sp>
      <p:cxnSp>
        <p:nvCxnSpPr>
          <p:cNvPr id="62" name="Gewinkelte Verbindung 42">
            <a:extLst>
              <a:ext uri="{FF2B5EF4-FFF2-40B4-BE49-F238E27FC236}">
                <a16:creationId xmlns:a16="http://schemas.microsoft.com/office/drawing/2014/main" id="{B7079E11-1E5A-B141-AC2A-AB58A2223D4A}"/>
              </a:ext>
            </a:extLst>
          </p:cNvPr>
          <p:cNvCxnSpPr>
            <a:cxnSpLocks/>
          </p:cNvCxnSpPr>
          <p:nvPr/>
        </p:nvCxnSpPr>
        <p:spPr>
          <a:xfrm>
            <a:off x="939114" y="3051605"/>
            <a:ext cx="827615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1">
            <a:extLst>
              <a:ext uri="{FF2B5EF4-FFF2-40B4-BE49-F238E27FC236}">
                <a16:creationId xmlns:a16="http://schemas.microsoft.com/office/drawing/2014/main" id="{0F865632-7EAB-674D-A123-39F83D885E43}"/>
              </a:ext>
            </a:extLst>
          </p:cNvPr>
          <p:cNvSpPr/>
          <p:nvPr/>
        </p:nvSpPr>
        <p:spPr>
          <a:xfrm>
            <a:off x="1954199" y="2217974"/>
            <a:ext cx="2733665" cy="15890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algn="ctr"/>
            <a:endParaRPr lang="en-US" sz="14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pic>
        <p:nvPicPr>
          <p:cNvPr id="72" name="Picture 8">
            <a:extLst>
              <a:ext uri="{FF2B5EF4-FFF2-40B4-BE49-F238E27FC236}">
                <a16:creationId xmlns:a16="http://schemas.microsoft.com/office/drawing/2014/main" id="{8987DABF-9652-514F-845C-4F27407B0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034" y="3201903"/>
            <a:ext cx="317665" cy="27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834800F4-38F9-F842-8DEE-F20817EDB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911" y="3046951"/>
            <a:ext cx="507653" cy="50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8" descr="Nodejsvektorlogo Backendprogrammierung In Javascript Serverentwicklung  Stock Vektor Art und mehr Bilder von Logo - iStock">
            <a:extLst>
              <a:ext uri="{FF2B5EF4-FFF2-40B4-BE49-F238E27FC236}">
                <a16:creationId xmlns:a16="http://schemas.microsoft.com/office/drawing/2014/main" id="{7CED82D5-D829-7644-8281-035B65F32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266" y="3136679"/>
            <a:ext cx="371623" cy="37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05E2ED-780C-2F4F-A8DF-9D5B49AE124C}"/>
              </a:ext>
            </a:extLst>
          </p:cNvPr>
          <p:cNvSpPr/>
          <p:nvPr/>
        </p:nvSpPr>
        <p:spPr>
          <a:xfrm>
            <a:off x="2123475" y="3030301"/>
            <a:ext cx="729966" cy="540779"/>
          </a:xfrm>
          <a:prstGeom prst="roundRect">
            <a:avLst/>
          </a:prstGeom>
          <a:noFill/>
          <a:ln w="19050">
            <a:solidFill>
              <a:srgbClr val="1A98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64080598-8A5F-C74E-BED3-3941653B2FC7}"/>
              </a:ext>
            </a:extLst>
          </p:cNvPr>
          <p:cNvSpPr/>
          <p:nvPr/>
        </p:nvSpPr>
        <p:spPr>
          <a:xfrm>
            <a:off x="2947013" y="3046925"/>
            <a:ext cx="729966" cy="540779"/>
          </a:xfrm>
          <a:prstGeom prst="roundRect">
            <a:avLst/>
          </a:prstGeom>
          <a:noFill/>
          <a:ln w="19050">
            <a:solidFill>
              <a:srgbClr val="1A98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D71FF34-1CFC-6143-8D85-A33856391C7D}"/>
              </a:ext>
            </a:extLst>
          </p:cNvPr>
          <p:cNvSpPr/>
          <p:nvPr/>
        </p:nvSpPr>
        <p:spPr>
          <a:xfrm>
            <a:off x="3789467" y="3046926"/>
            <a:ext cx="729966" cy="540779"/>
          </a:xfrm>
          <a:prstGeom prst="roundRect">
            <a:avLst/>
          </a:prstGeom>
          <a:noFill/>
          <a:ln w="19050">
            <a:solidFill>
              <a:srgbClr val="1A98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9" name="Gewinkelte Verbindung 42">
            <a:extLst>
              <a:ext uri="{FF2B5EF4-FFF2-40B4-BE49-F238E27FC236}">
                <a16:creationId xmlns:a16="http://schemas.microsoft.com/office/drawing/2014/main" id="{281F630F-91DF-BC4B-93DD-FA25964CD0CA}"/>
              </a:ext>
            </a:extLst>
          </p:cNvPr>
          <p:cNvCxnSpPr>
            <a:cxnSpLocks/>
          </p:cNvCxnSpPr>
          <p:nvPr/>
        </p:nvCxnSpPr>
        <p:spPr>
          <a:xfrm>
            <a:off x="3356599" y="3802527"/>
            <a:ext cx="0" cy="894298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winkelte Verbindung 42">
            <a:extLst>
              <a:ext uri="{FF2B5EF4-FFF2-40B4-BE49-F238E27FC236}">
                <a16:creationId xmlns:a16="http://schemas.microsoft.com/office/drawing/2014/main" id="{1F760EDB-1CCE-4C40-96D7-888402C3C4B0}"/>
              </a:ext>
            </a:extLst>
          </p:cNvPr>
          <p:cNvCxnSpPr>
            <a:cxnSpLocks/>
          </p:cNvCxnSpPr>
          <p:nvPr/>
        </p:nvCxnSpPr>
        <p:spPr>
          <a:xfrm>
            <a:off x="4687864" y="2898095"/>
            <a:ext cx="681593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winkelte Verbindung 42">
            <a:extLst>
              <a:ext uri="{FF2B5EF4-FFF2-40B4-BE49-F238E27FC236}">
                <a16:creationId xmlns:a16="http://schemas.microsoft.com/office/drawing/2014/main" id="{8287951B-1E67-5C4F-8CA9-F768A2897436}"/>
              </a:ext>
            </a:extLst>
          </p:cNvPr>
          <p:cNvCxnSpPr>
            <a:cxnSpLocks/>
          </p:cNvCxnSpPr>
          <p:nvPr/>
        </p:nvCxnSpPr>
        <p:spPr>
          <a:xfrm>
            <a:off x="8566378" y="2897098"/>
            <a:ext cx="1089367" cy="997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0531925-FC10-9947-95A7-C28A6F5BD153}"/>
              </a:ext>
            </a:extLst>
          </p:cNvPr>
          <p:cNvSpPr txBox="1"/>
          <p:nvPr/>
        </p:nvSpPr>
        <p:spPr>
          <a:xfrm>
            <a:off x="1960671" y="2349774"/>
            <a:ext cx="2733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Easy Franchise</a:t>
            </a:r>
          </a:p>
          <a:p>
            <a:pPr algn="ctr"/>
            <a:r>
              <a:rPr lang="en-US" sz="1400" kern="0" dirty="0"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Microservices based App</a:t>
            </a:r>
          </a:p>
        </p:txBody>
      </p:sp>
      <p:sp>
        <p:nvSpPr>
          <p:cNvPr id="42" name="Rechteck 61">
            <a:extLst>
              <a:ext uri="{FF2B5EF4-FFF2-40B4-BE49-F238E27FC236}">
                <a16:creationId xmlns:a16="http://schemas.microsoft.com/office/drawing/2014/main" id="{0F24B410-32D2-714A-B3E6-E03A5ABE5733}"/>
              </a:ext>
            </a:extLst>
          </p:cNvPr>
          <p:cNvSpPr/>
          <p:nvPr/>
        </p:nvSpPr>
        <p:spPr>
          <a:xfrm>
            <a:off x="5595806" y="2946460"/>
            <a:ext cx="2318141" cy="516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12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</a:t>
            </a:r>
            <a:r>
              <a:rPr lang="en-US" sz="1200" kern="0" dirty="0" err="1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Assignement</a:t>
            </a:r>
            <a:endParaRPr lang="en-US" sz="12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44" name="Rechteck 61">
            <a:extLst>
              <a:ext uri="{FF2B5EF4-FFF2-40B4-BE49-F238E27FC236}">
                <a16:creationId xmlns:a16="http://schemas.microsoft.com/office/drawing/2014/main" id="{9714078E-D5AA-7E45-8716-9B4C61AFFF25}"/>
              </a:ext>
            </a:extLst>
          </p:cNvPr>
          <p:cNvSpPr/>
          <p:nvPr/>
        </p:nvSpPr>
        <p:spPr>
          <a:xfrm>
            <a:off x="5589273" y="2270087"/>
            <a:ext cx="2318142" cy="516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12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sp>
        <p:nvSpPr>
          <p:cNvPr id="45" name="Rechteck 61">
            <a:extLst>
              <a:ext uri="{FF2B5EF4-FFF2-40B4-BE49-F238E27FC236}">
                <a16:creationId xmlns:a16="http://schemas.microsoft.com/office/drawing/2014/main" id="{9DFC3280-3A5F-AA4B-8606-7D29D5656E92}"/>
              </a:ext>
            </a:extLst>
          </p:cNvPr>
          <p:cNvSpPr/>
          <p:nvPr/>
        </p:nvSpPr>
        <p:spPr>
          <a:xfrm>
            <a:off x="5584387" y="1593714"/>
            <a:ext cx="2323028" cy="516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12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Application Subscription</a:t>
            </a:r>
          </a:p>
        </p:txBody>
      </p:sp>
    </p:spTree>
    <p:extLst>
      <p:ext uri="{BB962C8B-B14F-4D97-AF65-F5344CB8AC3E}">
        <p14:creationId xmlns:p14="http://schemas.microsoft.com/office/powerpoint/2010/main" val="412870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3583A072-8D9E-174A-B145-3D6A6CB4F1E1}"/>
              </a:ext>
            </a:extLst>
          </p:cNvPr>
          <p:cNvSpPr/>
          <p:nvPr/>
        </p:nvSpPr>
        <p:spPr>
          <a:xfrm>
            <a:off x="9503021" y="580642"/>
            <a:ext cx="2253700" cy="306685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692288" y="1114572"/>
            <a:ext cx="3530632" cy="4968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Partner </a:t>
            </a:r>
            <a:r>
              <a:rPr lang="en-US" sz="12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Subaccount (</a:t>
            </a:r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Provider)</a:t>
            </a:r>
            <a:endParaRPr lang="en-US" sz="1200" dirty="0">
              <a:solidFill>
                <a:srgbClr val="5B9B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9740996" y="1826763"/>
            <a:ext cx="1795329" cy="804844"/>
          </a:xfrm>
          <a:prstGeom prst="rect">
            <a:avLst/>
          </a:prstGeom>
          <a:solidFill>
            <a:schemeClr val="bg1"/>
          </a:solidFill>
          <a:ln w="158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SAP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S/4HANA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477869" y="576511"/>
            <a:ext cx="7496006" cy="5704978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endParaRPr lang="en-US" sz="179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537504" y="673954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SAP BTP – Partner Global 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9740996" y="1114572"/>
            <a:ext cx="1795329" cy="2314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9534623" y="650293"/>
            <a:ext cx="1936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 Scooter Landscape</a:t>
            </a:r>
          </a:p>
        </p:txBody>
      </p:sp>
      <p:sp>
        <p:nvSpPr>
          <p:cNvPr id="13" name="Abgerundetes Rechteck 30">
            <a:extLst>
              <a:ext uri="{FF2B5EF4-FFF2-40B4-BE49-F238E27FC236}">
                <a16:creationId xmlns:a16="http://schemas.microsoft.com/office/drawing/2014/main" id="{C1A2AA0B-3092-A74E-8B54-6707F6BABB9B}"/>
              </a:ext>
            </a:extLst>
          </p:cNvPr>
          <p:cNvSpPr/>
          <p:nvPr/>
        </p:nvSpPr>
        <p:spPr>
          <a:xfrm>
            <a:off x="307260" y="3069331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Mentor Coordinator</a:t>
            </a:r>
          </a:p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(City Scooter)</a:t>
            </a:r>
          </a:p>
        </p:txBody>
      </p:sp>
      <p:pic>
        <p:nvPicPr>
          <p:cNvPr id="14" name="Bild 5">
            <a:extLst>
              <a:ext uri="{FF2B5EF4-FFF2-40B4-BE49-F238E27FC236}">
                <a16:creationId xmlns:a16="http://schemas.microsoft.com/office/drawing/2014/main" id="{3A534551-F2F6-E845-8164-1AE9C2D5CC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528925" y="2699695"/>
            <a:ext cx="313201" cy="360000"/>
          </a:xfrm>
          <a:prstGeom prst="rect">
            <a:avLst/>
          </a:prstGeom>
        </p:spPr>
      </p:pic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5809920" y="1118042"/>
            <a:ext cx="2637643" cy="25294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2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 Scooter Subaccount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859576" y="1593714"/>
            <a:ext cx="3147392" cy="242684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738" y="1696943"/>
            <a:ext cx="960055" cy="33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1867734" y="4221418"/>
            <a:ext cx="3147392" cy="168937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305" y="4403650"/>
            <a:ext cx="1252966" cy="17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hteck 61">
            <a:extLst>
              <a:ext uri="{FF2B5EF4-FFF2-40B4-BE49-F238E27FC236}">
                <a16:creationId xmlns:a16="http://schemas.microsoft.com/office/drawing/2014/main" id="{61F5C82C-44E7-B049-999A-967401ACCADA}"/>
              </a:ext>
            </a:extLst>
          </p:cNvPr>
          <p:cNvSpPr/>
          <p:nvPr/>
        </p:nvSpPr>
        <p:spPr>
          <a:xfrm>
            <a:off x="5963463" y="2946460"/>
            <a:ext cx="2318141" cy="516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12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</a:t>
            </a:r>
            <a:r>
              <a:rPr lang="en-US" sz="1200" kern="0" dirty="0" err="1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Assignement</a:t>
            </a:r>
            <a:endParaRPr lang="en-US" sz="12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2061675" y="4696825"/>
            <a:ext cx="2733665" cy="104981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2064281" y="4745100"/>
            <a:ext cx="1255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SAP HANA Cloud</a:t>
            </a: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593" y="5084427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661" y="509523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010" y="509523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774" y="509523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2008971" y="5436505"/>
            <a:ext cx="1185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Partner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3299509" y="5436504"/>
            <a:ext cx="1312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Schemas</a:t>
            </a:r>
          </a:p>
        </p:txBody>
      </p:sp>
      <p:cxnSp>
        <p:nvCxnSpPr>
          <p:cNvPr id="62" name="Gewinkelte Verbindung 42">
            <a:extLst>
              <a:ext uri="{FF2B5EF4-FFF2-40B4-BE49-F238E27FC236}">
                <a16:creationId xmlns:a16="http://schemas.microsoft.com/office/drawing/2014/main" id="{B7079E11-1E5A-B141-AC2A-AB58A2223D4A}"/>
              </a:ext>
            </a:extLst>
          </p:cNvPr>
          <p:cNvCxnSpPr>
            <a:cxnSpLocks/>
          </p:cNvCxnSpPr>
          <p:nvPr/>
        </p:nvCxnSpPr>
        <p:spPr>
          <a:xfrm>
            <a:off x="1040119" y="3051605"/>
            <a:ext cx="827615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1">
            <a:extLst>
              <a:ext uri="{FF2B5EF4-FFF2-40B4-BE49-F238E27FC236}">
                <a16:creationId xmlns:a16="http://schemas.microsoft.com/office/drawing/2014/main" id="{0F865632-7EAB-674D-A123-39F83D885E43}"/>
              </a:ext>
            </a:extLst>
          </p:cNvPr>
          <p:cNvSpPr/>
          <p:nvPr/>
        </p:nvSpPr>
        <p:spPr>
          <a:xfrm>
            <a:off x="2055204" y="2217974"/>
            <a:ext cx="2733665" cy="15890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algn="ctr"/>
            <a:endParaRPr lang="en-US" sz="14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pic>
        <p:nvPicPr>
          <p:cNvPr id="72" name="Picture 8">
            <a:extLst>
              <a:ext uri="{FF2B5EF4-FFF2-40B4-BE49-F238E27FC236}">
                <a16:creationId xmlns:a16="http://schemas.microsoft.com/office/drawing/2014/main" id="{8987DABF-9652-514F-845C-4F27407B0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039" y="3201903"/>
            <a:ext cx="317665" cy="27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834800F4-38F9-F842-8DEE-F20817EDB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916" y="3046951"/>
            <a:ext cx="507653" cy="50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8" descr="Nodejsvektorlogo Backendprogrammierung In Javascript Serverentwicklung  Stock Vektor Art und mehr Bilder von Logo - iStock">
            <a:extLst>
              <a:ext uri="{FF2B5EF4-FFF2-40B4-BE49-F238E27FC236}">
                <a16:creationId xmlns:a16="http://schemas.microsoft.com/office/drawing/2014/main" id="{7CED82D5-D829-7644-8281-035B65F32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271" y="3136679"/>
            <a:ext cx="371623" cy="37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05E2ED-780C-2F4F-A8DF-9D5B49AE124C}"/>
              </a:ext>
            </a:extLst>
          </p:cNvPr>
          <p:cNvSpPr/>
          <p:nvPr/>
        </p:nvSpPr>
        <p:spPr>
          <a:xfrm>
            <a:off x="2224480" y="3030301"/>
            <a:ext cx="729966" cy="540779"/>
          </a:xfrm>
          <a:prstGeom prst="roundRect">
            <a:avLst/>
          </a:prstGeom>
          <a:noFill/>
          <a:ln w="19050">
            <a:solidFill>
              <a:srgbClr val="1A98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64080598-8A5F-C74E-BED3-3941653B2FC7}"/>
              </a:ext>
            </a:extLst>
          </p:cNvPr>
          <p:cNvSpPr/>
          <p:nvPr/>
        </p:nvSpPr>
        <p:spPr>
          <a:xfrm>
            <a:off x="3048018" y="3046925"/>
            <a:ext cx="729966" cy="540779"/>
          </a:xfrm>
          <a:prstGeom prst="roundRect">
            <a:avLst/>
          </a:prstGeom>
          <a:noFill/>
          <a:ln w="19050">
            <a:solidFill>
              <a:srgbClr val="1A98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D71FF34-1CFC-6143-8D85-A33856391C7D}"/>
              </a:ext>
            </a:extLst>
          </p:cNvPr>
          <p:cNvSpPr/>
          <p:nvPr/>
        </p:nvSpPr>
        <p:spPr>
          <a:xfrm>
            <a:off x="3890472" y="3046926"/>
            <a:ext cx="729966" cy="540779"/>
          </a:xfrm>
          <a:prstGeom prst="roundRect">
            <a:avLst/>
          </a:prstGeom>
          <a:noFill/>
          <a:ln w="19050">
            <a:solidFill>
              <a:srgbClr val="1A98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9" name="Gewinkelte Verbindung 42">
            <a:extLst>
              <a:ext uri="{FF2B5EF4-FFF2-40B4-BE49-F238E27FC236}">
                <a16:creationId xmlns:a16="http://schemas.microsoft.com/office/drawing/2014/main" id="{281F630F-91DF-BC4B-93DD-FA25964CD0CA}"/>
              </a:ext>
            </a:extLst>
          </p:cNvPr>
          <p:cNvCxnSpPr>
            <a:cxnSpLocks/>
          </p:cNvCxnSpPr>
          <p:nvPr/>
        </p:nvCxnSpPr>
        <p:spPr>
          <a:xfrm>
            <a:off x="3457604" y="3802527"/>
            <a:ext cx="0" cy="894298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61">
            <a:extLst>
              <a:ext uri="{FF2B5EF4-FFF2-40B4-BE49-F238E27FC236}">
                <a16:creationId xmlns:a16="http://schemas.microsoft.com/office/drawing/2014/main" id="{E04AE7FB-074E-9F44-8104-D1ACF5B33643}"/>
              </a:ext>
            </a:extLst>
          </p:cNvPr>
          <p:cNvSpPr/>
          <p:nvPr/>
        </p:nvSpPr>
        <p:spPr>
          <a:xfrm>
            <a:off x="5956930" y="2270087"/>
            <a:ext cx="2318142" cy="516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12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cxnSp>
        <p:nvCxnSpPr>
          <p:cNvPr id="84" name="Gewinkelte Verbindung 42">
            <a:extLst>
              <a:ext uri="{FF2B5EF4-FFF2-40B4-BE49-F238E27FC236}">
                <a16:creationId xmlns:a16="http://schemas.microsoft.com/office/drawing/2014/main" id="{1F760EDB-1CCE-4C40-96D7-888402C3C4B0}"/>
              </a:ext>
            </a:extLst>
          </p:cNvPr>
          <p:cNvCxnSpPr>
            <a:cxnSpLocks/>
          </p:cNvCxnSpPr>
          <p:nvPr/>
        </p:nvCxnSpPr>
        <p:spPr>
          <a:xfrm>
            <a:off x="4788869" y="2898095"/>
            <a:ext cx="1021050" cy="3568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winkelte Verbindung 42">
            <a:extLst>
              <a:ext uri="{FF2B5EF4-FFF2-40B4-BE49-F238E27FC236}">
                <a16:creationId xmlns:a16="http://schemas.microsoft.com/office/drawing/2014/main" id="{8287951B-1E67-5C4F-8CA9-F768A2897436}"/>
              </a:ext>
            </a:extLst>
          </p:cNvPr>
          <p:cNvCxnSpPr>
            <a:cxnSpLocks/>
          </p:cNvCxnSpPr>
          <p:nvPr/>
        </p:nvCxnSpPr>
        <p:spPr>
          <a:xfrm>
            <a:off x="8447563" y="2901663"/>
            <a:ext cx="1293433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0531925-FC10-9947-95A7-C28A6F5BD153}"/>
              </a:ext>
            </a:extLst>
          </p:cNvPr>
          <p:cNvSpPr txBox="1"/>
          <p:nvPr/>
        </p:nvSpPr>
        <p:spPr>
          <a:xfrm>
            <a:off x="2061676" y="2349774"/>
            <a:ext cx="2733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Easy Franchise</a:t>
            </a:r>
          </a:p>
          <a:p>
            <a:pPr algn="ctr"/>
            <a:r>
              <a:rPr lang="en-US" sz="1400" kern="0" dirty="0"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Microservices based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46C78C-5534-004D-8305-15E8C200F8C4}"/>
              </a:ext>
            </a:extLst>
          </p:cNvPr>
          <p:cNvSpPr/>
          <p:nvPr/>
        </p:nvSpPr>
        <p:spPr>
          <a:xfrm>
            <a:off x="8275072" y="960400"/>
            <a:ext cx="308344" cy="3083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1</a:t>
            </a:r>
          </a:p>
        </p:txBody>
      </p:sp>
      <p:sp>
        <p:nvSpPr>
          <p:cNvPr id="45" name="Rechteck 61">
            <a:extLst>
              <a:ext uri="{FF2B5EF4-FFF2-40B4-BE49-F238E27FC236}">
                <a16:creationId xmlns:a16="http://schemas.microsoft.com/office/drawing/2014/main" id="{EEEB999D-06DF-CA4F-BB7E-81E3FACB11B1}"/>
              </a:ext>
            </a:extLst>
          </p:cNvPr>
          <p:cNvSpPr/>
          <p:nvPr/>
        </p:nvSpPr>
        <p:spPr>
          <a:xfrm>
            <a:off x="5952044" y="1593714"/>
            <a:ext cx="2323028" cy="516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12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Application Subscription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EC42505-501E-D049-BE03-D3F199A55BB0}"/>
              </a:ext>
            </a:extLst>
          </p:cNvPr>
          <p:cNvSpPr/>
          <p:nvPr/>
        </p:nvSpPr>
        <p:spPr>
          <a:xfrm>
            <a:off x="5809919" y="1697910"/>
            <a:ext cx="308344" cy="3083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C82D36A-05D6-1843-89CF-3B044970C81D}"/>
              </a:ext>
            </a:extLst>
          </p:cNvPr>
          <p:cNvSpPr/>
          <p:nvPr/>
        </p:nvSpPr>
        <p:spPr>
          <a:xfrm>
            <a:off x="5808821" y="2364458"/>
            <a:ext cx="308344" cy="3083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C778B15-3D55-1F49-9E10-00E13313D942}"/>
              </a:ext>
            </a:extLst>
          </p:cNvPr>
          <p:cNvSpPr/>
          <p:nvPr/>
        </p:nvSpPr>
        <p:spPr>
          <a:xfrm>
            <a:off x="5805722" y="3045993"/>
            <a:ext cx="308344" cy="3083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4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A825A10-00C0-D442-9E11-A6CD2904AA1F}"/>
              </a:ext>
            </a:extLst>
          </p:cNvPr>
          <p:cNvSpPr/>
          <p:nvPr/>
        </p:nvSpPr>
        <p:spPr>
          <a:xfrm>
            <a:off x="554883" y="3466213"/>
            <a:ext cx="308344" cy="3083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5</a:t>
            </a:r>
          </a:p>
        </p:txBody>
      </p:sp>
      <p:sp>
        <p:nvSpPr>
          <p:cNvPr id="51" name="Rechteck 9">
            <a:extLst>
              <a:ext uri="{FF2B5EF4-FFF2-40B4-BE49-F238E27FC236}">
                <a16:creationId xmlns:a16="http://schemas.microsoft.com/office/drawing/2014/main" id="{C2FE8C34-328D-DD4F-9AE3-CB6978515D91}"/>
              </a:ext>
            </a:extLst>
          </p:cNvPr>
          <p:cNvSpPr/>
          <p:nvPr/>
        </p:nvSpPr>
        <p:spPr>
          <a:xfrm>
            <a:off x="6198119" y="4474068"/>
            <a:ext cx="2249444" cy="16086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52" name="Rechteck 9">
            <a:extLst>
              <a:ext uri="{FF2B5EF4-FFF2-40B4-BE49-F238E27FC236}">
                <a16:creationId xmlns:a16="http://schemas.microsoft.com/office/drawing/2014/main" id="{6B09F1D6-7BD4-2E4A-BBB5-E674991E63F8}"/>
              </a:ext>
            </a:extLst>
          </p:cNvPr>
          <p:cNvSpPr/>
          <p:nvPr/>
        </p:nvSpPr>
        <p:spPr>
          <a:xfrm>
            <a:off x="5997812" y="4290934"/>
            <a:ext cx="2249444" cy="16031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53" name="Rechteck 9">
            <a:extLst>
              <a:ext uri="{FF2B5EF4-FFF2-40B4-BE49-F238E27FC236}">
                <a16:creationId xmlns:a16="http://schemas.microsoft.com/office/drawing/2014/main" id="{14F14F54-6356-7C4C-ABCC-93955DF33035}"/>
              </a:ext>
            </a:extLst>
          </p:cNvPr>
          <p:cNvSpPr/>
          <p:nvPr/>
        </p:nvSpPr>
        <p:spPr>
          <a:xfrm>
            <a:off x="5809918" y="4099056"/>
            <a:ext cx="2249443" cy="16086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2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Customer Subaccounts (Subscribers)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74B7472-270F-9940-974E-5403957D2DE1}"/>
              </a:ext>
            </a:extLst>
          </p:cNvPr>
          <p:cNvSpPr/>
          <p:nvPr/>
        </p:nvSpPr>
        <p:spPr>
          <a:xfrm>
            <a:off x="9815180" y="4403856"/>
            <a:ext cx="1985237" cy="167889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SAP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S/4HANA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FAAF79B-5F87-E545-A88E-5EBBD5E01D73}"/>
              </a:ext>
            </a:extLst>
          </p:cNvPr>
          <p:cNvSpPr/>
          <p:nvPr/>
        </p:nvSpPr>
        <p:spPr>
          <a:xfrm>
            <a:off x="9662780" y="4251456"/>
            <a:ext cx="1985237" cy="167889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SAP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S/4HANA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4A04CFB-516D-4246-AA58-9624044E2D61}"/>
              </a:ext>
            </a:extLst>
          </p:cNvPr>
          <p:cNvSpPr/>
          <p:nvPr/>
        </p:nvSpPr>
        <p:spPr>
          <a:xfrm>
            <a:off x="9510380" y="4099056"/>
            <a:ext cx="1985237" cy="167889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D79A5CD-5C62-174F-AA56-CA67634044FE}"/>
              </a:ext>
            </a:extLst>
          </p:cNvPr>
          <p:cNvSpPr txBox="1"/>
          <p:nvPr/>
        </p:nvSpPr>
        <p:spPr>
          <a:xfrm>
            <a:off x="9560873" y="4168302"/>
            <a:ext cx="1938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Customer Landscapes</a:t>
            </a:r>
          </a:p>
        </p:txBody>
      </p:sp>
    </p:spTree>
    <p:extLst>
      <p:ext uri="{BB962C8B-B14F-4D97-AF65-F5344CB8AC3E}">
        <p14:creationId xmlns:p14="http://schemas.microsoft.com/office/powerpoint/2010/main" val="261343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A30BC2A5-F59B-4F31-BE76-DA2866E372DB}"/>
              </a:ext>
            </a:extLst>
          </p:cNvPr>
          <p:cNvGrpSpPr/>
          <p:nvPr/>
        </p:nvGrpSpPr>
        <p:grpSpPr>
          <a:xfrm>
            <a:off x="766253" y="1514913"/>
            <a:ext cx="4801709" cy="1959332"/>
            <a:chOff x="6782540" y="3684233"/>
            <a:chExt cx="4429957" cy="222734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87C34EB-B609-4DDE-B5B8-B74E81C69723}"/>
                </a:ext>
              </a:extLst>
            </p:cNvPr>
            <p:cNvSpPr/>
            <p:nvPr/>
          </p:nvSpPr>
          <p:spPr>
            <a:xfrm>
              <a:off x="6782540" y="3684233"/>
              <a:ext cx="4429957" cy="22273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44D9DCF-E224-42F8-A7EF-86677715BDFA}"/>
                </a:ext>
              </a:extLst>
            </p:cNvPr>
            <p:cNvSpPr txBox="1"/>
            <p:nvPr/>
          </p:nvSpPr>
          <p:spPr>
            <a:xfrm>
              <a:off x="6782540" y="3684233"/>
              <a:ext cx="1514383" cy="2706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900"/>
                <a:t>Partner Global Account</a:t>
              </a:r>
              <a:endParaRPr lang="en-US" sz="90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696581E-1F3E-4A18-B70D-084AE4208B4C}"/>
              </a:ext>
            </a:extLst>
          </p:cNvPr>
          <p:cNvGrpSpPr/>
          <p:nvPr/>
        </p:nvGrpSpPr>
        <p:grpSpPr>
          <a:xfrm>
            <a:off x="865388" y="2152829"/>
            <a:ext cx="4606030" cy="1066216"/>
            <a:chOff x="6782540" y="3684233"/>
            <a:chExt cx="3340301" cy="1218267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E4176CD-71F6-4EDE-9084-14EE655246AC}"/>
                </a:ext>
              </a:extLst>
            </p:cNvPr>
            <p:cNvSpPr/>
            <p:nvPr/>
          </p:nvSpPr>
          <p:spPr>
            <a:xfrm>
              <a:off x="6782541" y="3684233"/>
              <a:ext cx="3340300" cy="1218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0566B54-4D7D-4872-B6F1-FDBFFE5A3784}"/>
                </a:ext>
              </a:extLst>
            </p:cNvPr>
            <p:cNvSpPr txBox="1"/>
            <p:nvPr/>
          </p:nvSpPr>
          <p:spPr>
            <a:xfrm>
              <a:off x="6782540" y="3684233"/>
              <a:ext cx="1514383" cy="270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/>
                <a:t>Provider Subaccount</a:t>
              </a:r>
              <a:endParaRPr lang="en-US" sz="900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3C44A3AB-1EED-4455-8500-BDCB0AC59DD4}"/>
              </a:ext>
            </a:extLst>
          </p:cNvPr>
          <p:cNvSpPr/>
          <p:nvPr/>
        </p:nvSpPr>
        <p:spPr>
          <a:xfrm>
            <a:off x="1999152" y="2432665"/>
            <a:ext cx="2287850" cy="5944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bg1"/>
                </a:solidFill>
              </a:rPr>
              <a:t>Business Application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793D3CD-9431-4115-88F9-6623160C60BB}"/>
              </a:ext>
            </a:extLst>
          </p:cNvPr>
          <p:cNvSpPr/>
          <p:nvPr/>
        </p:nvSpPr>
        <p:spPr>
          <a:xfrm>
            <a:off x="907312" y="3954345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508E031-645E-441A-8AC9-84BAF9E611AE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1222430" y="3070121"/>
            <a:ext cx="919608" cy="884224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0FB9D354-A161-4DAA-A8C3-3FF6C07BB1A4}"/>
              </a:ext>
            </a:extLst>
          </p:cNvPr>
          <p:cNvSpPr/>
          <p:nvPr/>
        </p:nvSpPr>
        <p:spPr>
          <a:xfrm>
            <a:off x="4770675" y="3976650"/>
            <a:ext cx="630233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2F82BEF-2245-4D05-8939-E67EA567B11F}"/>
              </a:ext>
            </a:extLst>
          </p:cNvPr>
          <p:cNvCxnSpPr>
            <a:cxnSpLocks/>
            <a:stCxn id="134" idx="0"/>
          </p:cNvCxnSpPr>
          <p:nvPr/>
        </p:nvCxnSpPr>
        <p:spPr>
          <a:xfrm flipV="1">
            <a:off x="1992980" y="3079996"/>
            <a:ext cx="544947" cy="87434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C85B675-5DA4-4021-85A6-753F785352FC}"/>
              </a:ext>
            </a:extLst>
          </p:cNvPr>
          <p:cNvCxnSpPr>
            <a:cxnSpLocks/>
            <a:stCxn id="91" idx="0"/>
          </p:cNvCxnSpPr>
          <p:nvPr/>
        </p:nvCxnSpPr>
        <p:spPr>
          <a:xfrm flipH="1" flipV="1">
            <a:off x="4104653" y="3070121"/>
            <a:ext cx="981139" cy="90652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CF41CFB9-0CD8-433E-802A-61A4DD7A28EB}"/>
              </a:ext>
            </a:extLst>
          </p:cNvPr>
          <p:cNvSpPr/>
          <p:nvPr/>
        </p:nvSpPr>
        <p:spPr>
          <a:xfrm>
            <a:off x="1999152" y="1744305"/>
            <a:ext cx="2287850" cy="289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bg1"/>
                </a:solidFill>
              </a:rPr>
              <a:t>S/4 Hana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3679DB6-9808-4D03-ACAE-0D2FA71F42CA}"/>
              </a:ext>
            </a:extLst>
          </p:cNvPr>
          <p:cNvCxnSpPr>
            <a:cxnSpLocks/>
            <a:stCxn id="99" idx="2"/>
            <a:endCxn id="60" idx="0"/>
          </p:cNvCxnSpPr>
          <p:nvPr/>
        </p:nvCxnSpPr>
        <p:spPr>
          <a:xfrm>
            <a:off x="3143077" y="2034260"/>
            <a:ext cx="0" cy="398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756E217-9300-45C2-B3B7-44D26A130CDC}"/>
              </a:ext>
            </a:extLst>
          </p:cNvPr>
          <p:cNvGrpSpPr/>
          <p:nvPr/>
        </p:nvGrpSpPr>
        <p:grpSpPr>
          <a:xfrm>
            <a:off x="6486188" y="1514913"/>
            <a:ext cx="4801709" cy="2439432"/>
            <a:chOff x="6782540" y="3684233"/>
            <a:chExt cx="4429957" cy="2227340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B048AF5-0A66-4D7D-8B23-5EE7DBE410AB}"/>
                </a:ext>
              </a:extLst>
            </p:cNvPr>
            <p:cNvSpPr/>
            <p:nvPr/>
          </p:nvSpPr>
          <p:spPr>
            <a:xfrm>
              <a:off x="6782540" y="3684233"/>
              <a:ext cx="4429957" cy="22273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5E43014-17E0-44C0-A8F7-34D30218ED21}"/>
                </a:ext>
              </a:extLst>
            </p:cNvPr>
            <p:cNvSpPr txBox="1"/>
            <p:nvPr/>
          </p:nvSpPr>
          <p:spPr>
            <a:xfrm>
              <a:off x="6782540" y="3684233"/>
              <a:ext cx="1514383" cy="2706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900"/>
                <a:t>Partner Global Account</a:t>
              </a:r>
              <a:endParaRPr lang="en-US" sz="90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463BFF3-45E0-47AE-AB66-284953867D8F}"/>
              </a:ext>
            </a:extLst>
          </p:cNvPr>
          <p:cNvGrpSpPr/>
          <p:nvPr/>
        </p:nvGrpSpPr>
        <p:grpSpPr>
          <a:xfrm>
            <a:off x="6585323" y="2152829"/>
            <a:ext cx="4606030" cy="1066216"/>
            <a:chOff x="6782540" y="3684233"/>
            <a:chExt cx="3340301" cy="1218267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FF79291-BFBA-414D-AC76-14BDF7F99F65}"/>
                </a:ext>
              </a:extLst>
            </p:cNvPr>
            <p:cNvSpPr/>
            <p:nvPr/>
          </p:nvSpPr>
          <p:spPr>
            <a:xfrm>
              <a:off x="6782541" y="3684233"/>
              <a:ext cx="3340300" cy="1218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4C6E554-860C-49A7-AB37-4476D0E72693}"/>
                </a:ext>
              </a:extLst>
            </p:cNvPr>
            <p:cNvSpPr txBox="1"/>
            <p:nvPr/>
          </p:nvSpPr>
          <p:spPr>
            <a:xfrm>
              <a:off x="6782540" y="3684233"/>
              <a:ext cx="1514383" cy="270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/>
                <a:t>Provider Subaccount</a:t>
              </a:r>
              <a:endParaRPr lang="en-US" sz="900"/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987B842-8E1A-48EF-9F1C-3DF2F671F8CD}"/>
              </a:ext>
            </a:extLst>
          </p:cNvPr>
          <p:cNvSpPr/>
          <p:nvPr/>
        </p:nvSpPr>
        <p:spPr>
          <a:xfrm>
            <a:off x="7719087" y="2432665"/>
            <a:ext cx="2287850" cy="5944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bg1"/>
                </a:solidFill>
              </a:rPr>
              <a:t>Extension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F344215-5588-4F5A-BE89-0370F21A1704}"/>
              </a:ext>
            </a:extLst>
          </p:cNvPr>
          <p:cNvSpPr/>
          <p:nvPr/>
        </p:nvSpPr>
        <p:spPr>
          <a:xfrm>
            <a:off x="6534330" y="4850960"/>
            <a:ext cx="779874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7511C64-9246-4A0A-9B75-87FFB82C4280}"/>
              </a:ext>
            </a:extLst>
          </p:cNvPr>
          <p:cNvCxnSpPr>
            <a:cxnSpLocks/>
          </p:cNvCxnSpPr>
          <p:nvPr/>
        </p:nvCxnSpPr>
        <p:spPr>
          <a:xfrm flipV="1">
            <a:off x="7145463" y="3027140"/>
            <a:ext cx="978266" cy="33402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7BDE466-E2D4-4641-9CBB-8832DF601D5A}"/>
              </a:ext>
            </a:extLst>
          </p:cNvPr>
          <p:cNvSpPr/>
          <p:nvPr/>
        </p:nvSpPr>
        <p:spPr>
          <a:xfrm>
            <a:off x="8242756" y="4850960"/>
            <a:ext cx="779874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EDC138A-AC7D-451C-9F2A-AA2777ACE482}"/>
              </a:ext>
            </a:extLst>
          </p:cNvPr>
          <p:cNvSpPr/>
          <p:nvPr/>
        </p:nvSpPr>
        <p:spPr>
          <a:xfrm>
            <a:off x="9951182" y="4850960"/>
            <a:ext cx="779874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0DB8EDF-DD72-48AD-9B68-1B3DE9686368}"/>
              </a:ext>
            </a:extLst>
          </p:cNvPr>
          <p:cNvCxnSpPr>
            <a:cxnSpLocks/>
            <a:stCxn id="176" idx="0"/>
            <a:endCxn id="110" idx="2"/>
          </p:cNvCxnSpPr>
          <p:nvPr/>
        </p:nvCxnSpPr>
        <p:spPr>
          <a:xfrm flipH="1" flipV="1">
            <a:off x="8863012" y="3027140"/>
            <a:ext cx="9123" cy="34167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CBFF1F6-E54C-4209-9EB9-73EE050857FD}"/>
              </a:ext>
            </a:extLst>
          </p:cNvPr>
          <p:cNvCxnSpPr>
            <a:cxnSpLocks/>
            <a:stCxn id="177" idx="0"/>
          </p:cNvCxnSpPr>
          <p:nvPr/>
        </p:nvCxnSpPr>
        <p:spPr>
          <a:xfrm flipH="1" flipV="1">
            <a:off x="9631563" y="3027141"/>
            <a:ext cx="948998" cy="34167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EB25864-3B2F-4B4E-82CB-CA4F8B2CC1F7}"/>
              </a:ext>
            </a:extLst>
          </p:cNvPr>
          <p:cNvSpPr/>
          <p:nvPr/>
        </p:nvSpPr>
        <p:spPr>
          <a:xfrm>
            <a:off x="1677862" y="3954345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80AB2A5-8059-4546-9DC1-3F262DA6BAF6}"/>
              </a:ext>
            </a:extLst>
          </p:cNvPr>
          <p:cNvSpPr/>
          <p:nvPr/>
        </p:nvSpPr>
        <p:spPr>
          <a:xfrm>
            <a:off x="2448655" y="3954345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DBE069C-9DFD-450A-9E6C-9D190B8FDF83}"/>
              </a:ext>
            </a:extLst>
          </p:cNvPr>
          <p:cNvSpPr/>
          <p:nvPr/>
        </p:nvSpPr>
        <p:spPr>
          <a:xfrm>
            <a:off x="3218375" y="3954345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EAE4470-94C3-428B-8E7A-AB19A9C70DD4}"/>
              </a:ext>
            </a:extLst>
          </p:cNvPr>
          <p:cNvSpPr/>
          <p:nvPr/>
        </p:nvSpPr>
        <p:spPr>
          <a:xfrm>
            <a:off x="3996076" y="3954345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0E101CE-E318-470B-8A8E-4B80CC56D61A}"/>
              </a:ext>
            </a:extLst>
          </p:cNvPr>
          <p:cNvSpPr/>
          <p:nvPr/>
        </p:nvSpPr>
        <p:spPr>
          <a:xfrm>
            <a:off x="907312" y="4610910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BDBA6FA-8929-4685-88A7-DDF2CA690E54}"/>
              </a:ext>
            </a:extLst>
          </p:cNvPr>
          <p:cNvSpPr/>
          <p:nvPr/>
        </p:nvSpPr>
        <p:spPr>
          <a:xfrm>
            <a:off x="4770675" y="4633215"/>
            <a:ext cx="630233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B3B8301-3101-4A01-A1ED-78BF992F1537}"/>
              </a:ext>
            </a:extLst>
          </p:cNvPr>
          <p:cNvSpPr/>
          <p:nvPr/>
        </p:nvSpPr>
        <p:spPr>
          <a:xfrm>
            <a:off x="1677862" y="4610910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C255232-7668-4878-97F0-8917ECFD3BFB}"/>
              </a:ext>
            </a:extLst>
          </p:cNvPr>
          <p:cNvSpPr/>
          <p:nvPr/>
        </p:nvSpPr>
        <p:spPr>
          <a:xfrm>
            <a:off x="2448655" y="4610910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67CF4A1-1CB4-4F74-82FE-5365FD321F4D}"/>
              </a:ext>
            </a:extLst>
          </p:cNvPr>
          <p:cNvSpPr/>
          <p:nvPr/>
        </p:nvSpPr>
        <p:spPr>
          <a:xfrm>
            <a:off x="3218375" y="4610910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1D35B85-7F0E-4C3D-94BD-88629C6DBC22}"/>
              </a:ext>
            </a:extLst>
          </p:cNvPr>
          <p:cNvSpPr/>
          <p:nvPr/>
        </p:nvSpPr>
        <p:spPr>
          <a:xfrm>
            <a:off x="3996076" y="4610910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CE66F98-1C35-49DA-8270-5588AF3B0FB0}"/>
              </a:ext>
            </a:extLst>
          </p:cNvPr>
          <p:cNvSpPr/>
          <p:nvPr/>
        </p:nvSpPr>
        <p:spPr>
          <a:xfrm>
            <a:off x="907312" y="5267475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68EE5A3-E5F8-4A5F-92F6-80A748C026C7}"/>
              </a:ext>
            </a:extLst>
          </p:cNvPr>
          <p:cNvSpPr/>
          <p:nvPr/>
        </p:nvSpPr>
        <p:spPr>
          <a:xfrm>
            <a:off x="4770675" y="5289780"/>
            <a:ext cx="630233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9D094E4-19B5-4FCE-923A-978F22F8F2BE}"/>
              </a:ext>
            </a:extLst>
          </p:cNvPr>
          <p:cNvSpPr/>
          <p:nvPr/>
        </p:nvSpPr>
        <p:spPr>
          <a:xfrm>
            <a:off x="1677862" y="5267475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0D4EFBF-313D-46FC-B737-D42F43BF8F5E}"/>
              </a:ext>
            </a:extLst>
          </p:cNvPr>
          <p:cNvSpPr/>
          <p:nvPr/>
        </p:nvSpPr>
        <p:spPr>
          <a:xfrm>
            <a:off x="2448655" y="5267475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22F7128-0A68-4EC6-B161-1A4AF9C1A1ED}"/>
              </a:ext>
            </a:extLst>
          </p:cNvPr>
          <p:cNvSpPr/>
          <p:nvPr/>
        </p:nvSpPr>
        <p:spPr>
          <a:xfrm>
            <a:off x="3218375" y="5267475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B27BA54-C82A-4483-BC62-BD480CD330A3}"/>
              </a:ext>
            </a:extLst>
          </p:cNvPr>
          <p:cNvSpPr/>
          <p:nvPr/>
        </p:nvSpPr>
        <p:spPr>
          <a:xfrm>
            <a:off x="3996076" y="5267475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366849B-F01A-4DE7-9843-ED58A6307F17}"/>
              </a:ext>
            </a:extLst>
          </p:cNvPr>
          <p:cNvCxnSpPr>
            <a:cxnSpLocks/>
            <a:stCxn id="135" idx="0"/>
          </p:cNvCxnSpPr>
          <p:nvPr/>
        </p:nvCxnSpPr>
        <p:spPr>
          <a:xfrm flipV="1">
            <a:off x="2763773" y="3070121"/>
            <a:ext cx="156994" cy="884224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D4E3534-A03E-40DB-B06C-00C7D5EBB9F1}"/>
              </a:ext>
            </a:extLst>
          </p:cNvPr>
          <p:cNvCxnSpPr>
            <a:cxnSpLocks/>
            <a:stCxn id="136" idx="0"/>
          </p:cNvCxnSpPr>
          <p:nvPr/>
        </p:nvCxnSpPr>
        <p:spPr>
          <a:xfrm flipH="1" flipV="1">
            <a:off x="3371908" y="3070121"/>
            <a:ext cx="161585" cy="884224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C852092-77E1-4681-A9F0-A9F1CD183D40}"/>
              </a:ext>
            </a:extLst>
          </p:cNvPr>
          <p:cNvCxnSpPr>
            <a:cxnSpLocks/>
            <a:stCxn id="137" idx="0"/>
          </p:cNvCxnSpPr>
          <p:nvPr/>
        </p:nvCxnSpPr>
        <p:spPr>
          <a:xfrm flipH="1" flipV="1">
            <a:off x="3703058" y="3079996"/>
            <a:ext cx="608136" cy="87434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582E427-E604-4B98-8A9B-33F478CA4FA0}"/>
              </a:ext>
            </a:extLst>
          </p:cNvPr>
          <p:cNvSpPr/>
          <p:nvPr/>
        </p:nvSpPr>
        <p:spPr>
          <a:xfrm>
            <a:off x="7019375" y="5457620"/>
            <a:ext cx="779874" cy="289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bg1"/>
                </a:solidFill>
              </a:rPr>
              <a:t>S/4 Hana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5CE2781-8425-4BD3-BD2F-88AFC8C3778D}"/>
              </a:ext>
            </a:extLst>
          </p:cNvPr>
          <p:cNvSpPr/>
          <p:nvPr/>
        </p:nvSpPr>
        <p:spPr>
          <a:xfrm>
            <a:off x="6773772" y="3368813"/>
            <a:ext cx="779874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Subscriber Subaccount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E7AF3F76-29CE-40C8-BDD5-99917BFC6AEE}"/>
              </a:ext>
            </a:extLst>
          </p:cNvPr>
          <p:cNvSpPr/>
          <p:nvPr/>
        </p:nvSpPr>
        <p:spPr>
          <a:xfrm>
            <a:off x="8482198" y="3368813"/>
            <a:ext cx="779874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Subscriber Subaccount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3764BB8F-6E61-408B-A730-A76C4F91AA2E}"/>
              </a:ext>
            </a:extLst>
          </p:cNvPr>
          <p:cNvSpPr/>
          <p:nvPr/>
        </p:nvSpPr>
        <p:spPr>
          <a:xfrm>
            <a:off x="10190624" y="3368813"/>
            <a:ext cx="779874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Subscriber Subaccount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DF2B9FD-0656-423E-8C31-D4DA76D81AD3}"/>
              </a:ext>
            </a:extLst>
          </p:cNvPr>
          <p:cNvSpPr/>
          <p:nvPr/>
        </p:nvSpPr>
        <p:spPr>
          <a:xfrm>
            <a:off x="8734719" y="5457620"/>
            <a:ext cx="779874" cy="289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bg1"/>
                </a:solidFill>
              </a:rPr>
              <a:t>S/4 Hana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6802B2AB-9DCE-4928-ABFA-17780EC0BDE4}"/>
              </a:ext>
            </a:extLst>
          </p:cNvPr>
          <p:cNvSpPr/>
          <p:nvPr/>
        </p:nvSpPr>
        <p:spPr>
          <a:xfrm>
            <a:off x="10452268" y="5457620"/>
            <a:ext cx="779874" cy="289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bg1"/>
                </a:solidFill>
              </a:rPr>
              <a:t>S/4 Hana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E844562-4A31-47A7-947E-76104023739A}"/>
              </a:ext>
            </a:extLst>
          </p:cNvPr>
          <p:cNvCxnSpPr>
            <a:cxnSpLocks/>
            <a:stCxn id="111" idx="0"/>
          </p:cNvCxnSpPr>
          <p:nvPr/>
        </p:nvCxnSpPr>
        <p:spPr>
          <a:xfrm flipV="1">
            <a:off x="6924267" y="3848914"/>
            <a:ext cx="0" cy="1002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C2FAE437-C716-46B5-808A-2E63B74886DE}"/>
              </a:ext>
            </a:extLst>
          </p:cNvPr>
          <p:cNvCxnSpPr>
            <a:cxnSpLocks/>
            <a:stCxn id="113" idx="0"/>
          </p:cNvCxnSpPr>
          <p:nvPr/>
        </p:nvCxnSpPr>
        <p:spPr>
          <a:xfrm flipV="1">
            <a:off x="8632693" y="3848914"/>
            <a:ext cx="0" cy="1002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8EB42300-227C-4BC8-9CC5-07B190B9FD49}"/>
              </a:ext>
            </a:extLst>
          </p:cNvPr>
          <p:cNvCxnSpPr>
            <a:cxnSpLocks/>
            <a:stCxn id="114" idx="0"/>
          </p:cNvCxnSpPr>
          <p:nvPr/>
        </p:nvCxnSpPr>
        <p:spPr>
          <a:xfrm flipV="1">
            <a:off x="10341119" y="3848914"/>
            <a:ext cx="0" cy="1002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33EB8ECD-EFCE-4930-80BD-670F39DB3FA4}"/>
              </a:ext>
            </a:extLst>
          </p:cNvPr>
          <p:cNvCxnSpPr>
            <a:cxnSpLocks/>
            <a:stCxn id="173" idx="0"/>
          </p:cNvCxnSpPr>
          <p:nvPr/>
        </p:nvCxnSpPr>
        <p:spPr>
          <a:xfrm flipH="1" flipV="1">
            <a:off x="7407108" y="3813520"/>
            <a:ext cx="2204" cy="16441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C1B7EF8-F708-4D01-BE67-A8409C159086}"/>
              </a:ext>
            </a:extLst>
          </p:cNvPr>
          <p:cNvCxnSpPr>
            <a:cxnSpLocks/>
            <a:stCxn id="181" idx="0"/>
          </p:cNvCxnSpPr>
          <p:nvPr/>
        </p:nvCxnSpPr>
        <p:spPr>
          <a:xfrm flipV="1">
            <a:off x="9124656" y="3848914"/>
            <a:ext cx="0" cy="16087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28E97F0-9169-4489-B025-C9D9D652B688}"/>
              </a:ext>
            </a:extLst>
          </p:cNvPr>
          <p:cNvCxnSpPr>
            <a:cxnSpLocks/>
            <a:stCxn id="182" idx="0"/>
          </p:cNvCxnSpPr>
          <p:nvPr/>
        </p:nvCxnSpPr>
        <p:spPr>
          <a:xfrm flipV="1">
            <a:off x="10842205" y="3848914"/>
            <a:ext cx="0" cy="16087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AB43506-597F-4AB6-B06D-FDB80D68CDCC}"/>
              </a:ext>
            </a:extLst>
          </p:cNvPr>
          <p:cNvSpPr txBox="1"/>
          <p:nvPr/>
        </p:nvSpPr>
        <p:spPr>
          <a:xfrm>
            <a:off x="766253" y="1001956"/>
            <a:ext cx="245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Consumer SaaS</a:t>
            </a:r>
            <a:endParaRPr 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F515CE7-BD9C-435A-A262-4E4881A9F245}"/>
              </a:ext>
            </a:extLst>
          </p:cNvPr>
          <p:cNvSpPr txBox="1"/>
          <p:nvPr/>
        </p:nvSpPr>
        <p:spPr>
          <a:xfrm>
            <a:off x="6493026" y="1001956"/>
            <a:ext cx="245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Extension SaaS</a:t>
            </a:r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32B8444E-2A3B-4449-9207-45458CEE9B77}"/>
              </a:ext>
            </a:extLst>
          </p:cNvPr>
          <p:cNvSpPr/>
          <p:nvPr/>
        </p:nvSpPr>
        <p:spPr>
          <a:xfrm>
            <a:off x="6262956" y="842794"/>
            <a:ext cx="5297084" cy="5172411"/>
          </a:xfrm>
          <a:prstGeom prst="roundRect">
            <a:avLst>
              <a:gd name="adj" fmla="val 2720"/>
            </a:avLst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0505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</Words>
  <Application>Microsoft Office PowerPoint</Application>
  <PresentationFormat>Widescreen</PresentationFormat>
  <Paragraphs>247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EasyFranchise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to diagrams with focus on app components</dc:title>
  <dc:creator>Pelatan, Matthieu</dc:creator>
  <cp:lastModifiedBy>Rieder, Alexander</cp:lastModifiedBy>
  <cp:revision>49</cp:revision>
  <dcterms:created xsi:type="dcterms:W3CDTF">2021-09-23T13:58:00Z</dcterms:created>
  <dcterms:modified xsi:type="dcterms:W3CDTF">2022-01-24T10:44:00Z</dcterms:modified>
</cp:coreProperties>
</file>