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2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1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0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5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03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79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3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68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2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69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9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F28D6B-DB26-44E1-B5CB-C4CB68CF2B94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23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2880" y="879566"/>
            <a:ext cx="8874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                                           ESAME DI</a:t>
            </a:r>
          </a:p>
          <a:p>
            <a:r>
              <a:rPr lang="it-IT" sz="3200" dirty="0" smtClean="0"/>
              <a:t>            </a:t>
            </a:r>
            <a:r>
              <a:rPr lang="it-IT" sz="3600" b="1" dirty="0" smtClean="0"/>
              <a:t>INGEGNERIA DELLA CONOSCENZA</a:t>
            </a:r>
          </a:p>
          <a:p>
            <a:r>
              <a:rPr lang="it-IT" sz="3600" dirty="0"/>
              <a:t>	</a:t>
            </a:r>
            <a:endParaRPr lang="it-IT" sz="3600" dirty="0" smtClean="0"/>
          </a:p>
          <a:p>
            <a:r>
              <a:rPr lang="it-IT" sz="3600" dirty="0"/>
              <a:t>	</a:t>
            </a:r>
            <a:r>
              <a:rPr lang="it-IT" sz="3600" dirty="0" smtClean="0"/>
              <a:t>        </a:t>
            </a:r>
            <a:r>
              <a:rPr lang="it-IT" sz="2800" dirty="0" smtClean="0">
                <a:solidFill>
                  <a:schemeClr val="bg1"/>
                </a:solidFill>
              </a:rPr>
              <a:t>Università degli Studi di Bari Aldo Moro          </a:t>
            </a:r>
          </a:p>
          <a:p>
            <a:r>
              <a:rPr lang="it-IT" sz="2800" dirty="0">
                <a:solidFill>
                  <a:schemeClr val="bg1"/>
                </a:solidFill>
              </a:rPr>
              <a:t>	</a:t>
            </a:r>
            <a:r>
              <a:rPr lang="it-IT" sz="2800" dirty="0" smtClean="0">
                <a:solidFill>
                  <a:schemeClr val="bg1"/>
                </a:solidFill>
              </a:rPr>
              <a:t>            	        Dipartimento di Informatica</a:t>
            </a:r>
          </a:p>
          <a:p>
            <a:r>
              <a:rPr lang="it-IT" sz="2800" dirty="0">
                <a:solidFill>
                  <a:schemeClr val="bg1"/>
                </a:solidFill>
              </a:rPr>
              <a:t>	</a:t>
            </a:r>
            <a:r>
              <a:rPr lang="it-IT" sz="2800" dirty="0" smtClean="0">
                <a:solidFill>
                  <a:schemeClr val="bg1"/>
                </a:solidFill>
              </a:rPr>
              <a:t>		        A.A. 2019/2020         </a:t>
            </a:r>
            <a:r>
              <a:rPr lang="it-IT" sz="2800" dirty="0" smtClean="0"/>
              <a:t>    </a:t>
            </a:r>
            <a:endParaRPr lang="it-IT" sz="3600" dirty="0" smtClean="0"/>
          </a:p>
          <a:p>
            <a:endParaRPr lang="it-IT" sz="3600" dirty="0" smtClean="0"/>
          </a:p>
          <a:p>
            <a:endParaRPr lang="it-IT" sz="2800" dirty="0" smtClean="0"/>
          </a:p>
          <a:p>
            <a:r>
              <a:rPr lang="it-IT" sz="2800" dirty="0" smtClean="0"/>
              <a:t>Docente:</a:t>
            </a:r>
          </a:p>
          <a:p>
            <a:r>
              <a:rPr lang="it-IT" sz="2800" dirty="0" smtClean="0"/>
              <a:t>Nicola </a:t>
            </a:r>
            <a:r>
              <a:rPr lang="it-IT" sz="2800" dirty="0" err="1" smtClean="0"/>
              <a:t>Fanizzi</a:t>
            </a:r>
            <a:endParaRPr lang="it-IT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292046" y="879566"/>
            <a:ext cx="28999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Componenti gruppo:</a:t>
            </a:r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smtClean="0"/>
              <a:t>Celenza Francesco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smtClean="0"/>
              <a:t>Benedetti Francesco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 smtClean="0"/>
              <a:t>Lopane</a:t>
            </a:r>
            <a:r>
              <a:rPr lang="it-IT" sz="2200" dirty="0" smtClean="0"/>
              <a:t> Nicola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98023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3715444" y="2822410"/>
            <a:ext cx="5855736" cy="27170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504" y="1123837"/>
            <a:ext cx="3300548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GeoLocation.py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6" y="2945112"/>
            <a:ext cx="5704752" cy="2594372"/>
          </a:xfrm>
        </p:spPr>
      </p:pic>
      <p:sp>
        <p:nvSpPr>
          <p:cNvPr id="6" name="CasellaDiTesto 5"/>
          <p:cNvSpPr txBox="1"/>
          <p:nvPr/>
        </p:nvSpPr>
        <p:spPr>
          <a:xfrm>
            <a:off x="3639952" y="1224742"/>
            <a:ext cx="58557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Nell’esempio viene mostrato l’inserimento della malattia e della posizione e successivamente la lista degli ospedali e le distanze.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76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 smtClean="0"/>
              <a:t>main.py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Nel modulo </a:t>
            </a:r>
            <a:r>
              <a:rPr lang="it-IT" sz="2400" dirty="0" smtClean="0"/>
              <a:t>vengono richiamate alcune delle funzioni contenute negli altri moduli.</a:t>
            </a:r>
            <a:r>
              <a:rPr lang="it-IT" sz="2400" dirty="0" smtClean="0"/>
              <a:t> </a:t>
            </a:r>
          </a:p>
          <a:p>
            <a:r>
              <a:rPr lang="it-IT" sz="2400" dirty="0" smtClean="0"/>
              <a:t>È presente una funzione(</a:t>
            </a:r>
            <a:r>
              <a:rPr lang="it-IT" sz="2400" b="1" dirty="0" err="1" smtClean="0"/>
              <a:t>read_symptoms</a:t>
            </a:r>
            <a:r>
              <a:rPr lang="it-IT" sz="2400" dirty="0" smtClean="0"/>
              <a:t>) utilizzata per la lettura dei sintomi inseriti dall’utente.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5019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3796937" y="2656114"/>
            <a:ext cx="5466911" cy="18549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main.py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17" y="2743200"/>
            <a:ext cx="5397350" cy="1680754"/>
          </a:xfrm>
        </p:spPr>
      </p:pic>
      <p:sp>
        <p:nvSpPr>
          <p:cNvPr id="6" name="CasellaDiTesto 5"/>
          <p:cNvSpPr txBox="1"/>
          <p:nvPr/>
        </p:nvSpPr>
        <p:spPr>
          <a:xfrm>
            <a:off x="3796937" y="2058573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Esempio di inserimento dei sintomi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824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4000" dirty="0"/>
          </a:p>
          <a:p>
            <a:pPr marL="0" indent="0">
              <a:buNone/>
            </a:pPr>
            <a:r>
              <a:rPr lang="it-IT" sz="5400" dirty="0" smtClean="0"/>
              <a:t>GRAZIE PER</a:t>
            </a:r>
          </a:p>
          <a:p>
            <a:pPr marL="0" indent="0">
              <a:buNone/>
            </a:pPr>
            <a:r>
              <a:rPr lang="it-IT" sz="5400" dirty="0" smtClean="0"/>
              <a:t>L’ATTENZIONE!</a:t>
            </a:r>
          </a:p>
          <a:p>
            <a:pPr marL="0" indent="0">
              <a:buNone/>
            </a:pPr>
            <a:endParaRPr lang="it-IT" sz="5400" dirty="0"/>
          </a:p>
          <a:p>
            <a:pPr marL="0" indent="0">
              <a:buNone/>
            </a:pPr>
            <a:endParaRPr lang="it-IT" sz="5400" dirty="0" smtClean="0"/>
          </a:p>
          <a:p>
            <a:pPr marL="0" indent="0">
              <a:buNone/>
            </a:pP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86851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</a:t>
            </a:r>
            <a:br>
              <a:rPr lang="it-IT" dirty="0" smtClean="0"/>
            </a:br>
            <a:r>
              <a:rPr lang="it-IT" dirty="0" smtClean="0"/>
              <a:t>GENERALE DEL SISTEMA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Il prodotto è un </a:t>
            </a:r>
            <a:r>
              <a:rPr lang="it-IT" sz="2400" b="1" dirty="0" smtClean="0"/>
              <a:t>sistema esperto </a:t>
            </a:r>
            <a:r>
              <a:rPr lang="it-IT" sz="2400" dirty="0" smtClean="0"/>
              <a:t>che, in base a dei sintomi che l’utente inserisce, restituisce una lista di possibili diagnosi associate ad essi e una probabilità correlata ad ogni diagnosi. Successivamente l’utente potrà scegliere quale delle diagnosi </a:t>
            </a:r>
            <a:r>
              <a:rPr lang="it-IT" sz="2400" dirty="0" smtClean="0"/>
              <a:t>vuole </a:t>
            </a:r>
            <a:r>
              <a:rPr lang="it-IT" sz="2400" dirty="0" smtClean="0"/>
              <a:t>curare e il sistema gli fornirà i centri </a:t>
            </a:r>
            <a:r>
              <a:rPr lang="it-IT" sz="2400" dirty="0" err="1" smtClean="0"/>
              <a:t>piu’</a:t>
            </a:r>
            <a:r>
              <a:rPr lang="it-IT" sz="2400" dirty="0" smtClean="0"/>
              <a:t> vicini che sono in grado di curarla.</a:t>
            </a:r>
          </a:p>
          <a:p>
            <a:pPr marL="0" indent="0" algn="just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4029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  <a:br>
              <a:rPr lang="it-IT" dirty="0"/>
            </a:br>
            <a:r>
              <a:rPr lang="it-IT" dirty="0"/>
              <a:t>GENERALE DEL SISTEMA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smtClean="0"/>
              <a:t>È composto da 4 moduli: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 smtClean="0"/>
              <a:t>SQL.py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 smtClean="0"/>
              <a:t>BayesianNet.py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 smtClean="0"/>
              <a:t>GeoLocation.py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/>
              <a:t>m</a:t>
            </a:r>
            <a:r>
              <a:rPr lang="it-IT" sz="2400" b="1" dirty="0" smtClean="0"/>
              <a:t>ain.py</a:t>
            </a:r>
          </a:p>
          <a:p>
            <a:pPr marL="0" indent="0">
              <a:buNone/>
            </a:pPr>
            <a:r>
              <a:rPr lang="it-IT" b="1" dirty="0" smtClean="0"/>
              <a:t>                 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10095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MODULI:</a:t>
            </a:r>
            <a:br>
              <a:rPr lang="it-IT" dirty="0" smtClean="0"/>
            </a:br>
            <a:r>
              <a:rPr lang="it-IT" b="1" dirty="0" smtClean="0"/>
              <a:t>SQL.py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Viene utilizzato per la creazione di un database </a:t>
            </a:r>
            <a:r>
              <a:rPr lang="it-IT" dirty="0" err="1" smtClean="0"/>
              <a:t>MySQL</a:t>
            </a:r>
            <a:r>
              <a:rPr lang="it-IT" dirty="0" smtClean="0"/>
              <a:t> nel quale vengono inseriti sintomi, diagnosi e centri. Il sistema inserisce i dati nel database prelevandoli da 5 tabelle Excel:</a:t>
            </a:r>
          </a:p>
          <a:p>
            <a:pPr algn="just"/>
            <a:r>
              <a:rPr lang="it-IT" b="1" dirty="0" smtClean="0"/>
              <a:t>symptoms2</a:t>
            </a:r>
            <a:r>
              <a:rPr lang="it-IT" dirty="0" smtClean="0"/>
              <a:t>:  contiene id, nomi e categorie dei sintomi</a:t>
            </a:r>
          </a:p>
          <a:p>
            <a:pPr algn="just"/>
            <a:r>
              <a:rPr lang="it-IT" b="1" dirty="0" err="1" smtClean="0"/>
              <a:t>diagn_title</a:t>
            </a:r>
            <a:r>
              <a:rPr lang="it-IT" dirty="0" smtClean="0"/>
              <a:t>: contiene id, nomi e categorie delle diagnosi</a:t>
            </a:r>
          </a:p>
          <a:p>
            <a:pPr algn="just"/>
            <a:r>
              <a:rPr lang="it-IT" b="1" dirty="0" err="1" smtClean="0"/>
              <a:t>diffsydiw</a:t>
            </a:r>
            <a:r>
              <a:rPr lang="it-IT" dirty="0" smtClean="0"/>
              <a:t>: contiene gli id dei sintomi e gli id delle diagnosi ad essi associati</a:t>
            </a:r>
          </a:p>
          <a:p>
            <a:pPr algn="just"/>
            <a:r>
              <a:rPr lang="it-IT" b="1" dirty="0" smtClean="0"/>
              <a:t>centri</a:t>
            </a:r>
            <a:r>
              <a:rPr lang="it-IT" dirty="0" smtClean="0"/>
              <a:t>: contiene id, nomi e coordinate dei centri</a:t>
            </a:r>
          </a:p>
          <a:p>
            <a:pPr algn="just"/>
            <a:r>
              <a:rPr lang="it-IT" b="1" dirty="0" err="1" smtClean="0"/>
              <a:t>centri_cure</a:t>
            </a:r>
            <a:r>
              <a:rPr lang="it-IT" dirty="0" smtClean="0"/>
              <a:t>: contiene id dei centri a cui sono associati gli id delle diagnosi che possono curare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Sono contenute inoltre funzioni utilizzate per interrogare il database ed estrapolare i dati necessari.</a:t>
            </a:r>
          </a:p>
        </p:txBody>
      </p:sp>
    </p:spTree>
    <p:extLst>
      <p:ext uri="{BB962C8B-B14F-4D97-AF65-F5344CB8AC3E}">
        <p14:creationId xmlns:p14="http://schemas.microsoft.com/office/powerpoint/2010/main" val="6177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SQL.py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2400" dirty="0" smtClean="0"/>
              <a:t>Esempio di tabella contenuta nel database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003993"/>
            <a:ext cx="685969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211" y="1123837"/>
            <a:ext cx="3257006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 smtClean="0"/>
              <a:t>BayesianNet.py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smtClean="0"/>
              <a:t>I sintomi e le diagnosi sono state catalogate in 3 categorie diverse:</a:t>
            </a:r>
          </a:p>
          <a:p>
            <a:r>
              <a:rPr lang="it-IT" sz="2400" b="1" dirty="0" err="1" smtClean="0"/>
              <a:t>Sup</a:t>
            </a:r>
            <a:r>
              <a:rPr lang="it-IT" sz="2400" dirty="0" smtClean="0"/>
              <a:t>: se sono localizzate nella parte superiore del corpo(ventre compreso, fino alla testa)</a:t>
            </a:r>
          </a:p>
          <a:p>
            <a:r>
              <a:rPr lang="it-IT" sz="2400" b="1" dirty="0" err="1" smtClean="0"/>
              <a:t>Inf</a:t>
            </a:r>
            <a:r>
              <a:rPr lang="it-IT" sz="2400" dirty="0" smtClean="0"/>
              <a:t>: se sono localizzate nella parte inferiore</a:t>
            </a:r>
          </a:p>
          <a:p>
            <a:r>
              <a:rPr lang="it-IT" sz="2400" b="1" dirty="0" err="1" smtClean="0"/>
              <a:t>Gen</a:t>
            </a:r>
            <a:r>
              <a:rPr lang="it-IT" sz="2400" dirty="0" smtClean="0"/>
              <a:t>: se non sono localizzabili in una parte specifica del corpo(ad esempio il sintomo di ansia)</a:t>
            </a:r>
          </a:p>
          <a:p>
            <a:pPr lvl="1"/>
            <a:endParaRPr lang="it-IT" dirty="0"/>
          </a:p>
          <a:p>
            <a:pPr marL="502920" lvl="1" indent="0">
              <a:buNone/>
            </a:pPr>
            <a:r>
              <a:rPr lang="it-IT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1927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210" y="1123837"/>
            <a:ext cx="3265715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BayesianNet.py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Una volta che l’utente ha inserito i sintomi, vengono prelevate le categorie a cui appartengono e viene calcolata la percentuale per ogni categoria presente. Nel modulo sono contenute funzioni per la creazione di una rete </a:t>
            </a:r>
            <a:r>
              <a:rPr lang="it-IT" sz="2400" dirty="0" err="1"/>
              <a:t>Bayesiana</a:t>
            </a:r>
            <a:r>
              <a:rPr lang="it-IT" sz="2400" dirty="0"/>
              <a:t> attraverso la quale viene calcolata la probabilità che una diagnosi appartenga ad una categoria, condizionata dalle categorie dei sintomi. 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820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3715443" y="2545658"/>
            <a:ext cx="5489517" cy="30017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" y="1123837"/>
            <a:ext cx="3257005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BayesianNet.py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90" y="2651148"/>
            <a:ext cx="5246224" cy="2801047"/>
          </a:xfrm>
        </p:spPr>
      </p:pic>
      <p:sp>
        <p:nvSpPr>
          <p:cNvPr id="6" name="CasellaDiTesto 5"/>
          <p:cNvSpPr txBox="1"/>
          <p:nvPr/>
        </p:nvSpPr>
        <p:spPr>
          <a:xfrm>
            <a:off x="3657600" y="1724297"/>
            <a:ext cx="710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Esempio di lista con alcune delle diagnosi fornite all’utente e le percentuali associate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9088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211" y="1123837"/>
            <a:ext cx="3230880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 smtClean="0"/>
              <a:t>GeoLocation.py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Nel modulo è contenuta la funzione </a:t>
            </a:r>
            <a:r>
              <a:rPr lang="it-IT" sz="2400" b="1" dirty="0" err="1" smtClean="0"/>
              <a:t>findBestPlace</a:t>
            </a:r>
            <a:r>
              <a:rPr lang="it-IT" sz="2400" dirty="0" smtClean="0"/>
              <a:t> che prende in input la </a:t>
            </a:r>
            <a:r>
              <a:rPr lang="it-IT" sz="2400" b="1" dirty="0" smtClean="0"/>
              <a:t>diagnos</a:t>
            </a:r>
            <a:r>
              <a:rPr lang="it-IT" sz="2400" dirty="0" smtClean="0"/>
              <a:t>i scelta e la </a:t>
            </a:r>
            <a:r>
              <a:rPr lang="it-IT" sz="2400" b="1" dirty="0" smtClean="0"/>
              <a:t>posizione</a:t>
            </a:r>
            <a:r>
              <a:rPr lang="it-IT" sz="2400" dirty="0" smtClean="0"/>
              <a:t> inserita dall’utente.</a:t>
            </a:r>
          </a:p>
          <a:p>
            <a:r>
              <a:rPr lang="it-IT" sz="2400" dirty="0" smtClean="0"/>
              <a:t> Il sistema verifica quale centro è in grado di curare quella diagnosi.</a:t>
            </a:r>
          </a:p>
          <a:p>
            <a:r>
              <a:rPr lang="it-IT" sz="2400" dirty="0" smtClean="0"/>
              <a:t>Calcola la distanza tra la posizione e i centri nel database.</a:t>
            </a:r>
          </a:p>
          <a:p>
            <a:r>
              <a:rPr lang="it-IT" sz="2400" dirty="0" smtClean="0"/>
              <a:t>Fornisce all’utente una lista con i centri e </a:t>
            </a:r>
            <a:r>
              <a:rPr lang="it-IT" sz="2400" dirty="0" smtClean="0"/>
              <a:t>le relative </a:t>
            </a:r>
            <a:r>
              <a:rPr lang="it-IT" sz="2400" dirty="0" smtClean="0"/>
              <a:t>distanze dalla posizione </a:t>
            </a:r>
            <a:r>
              <a:rPr lang="it-IT" sz="2400" dirty="0" smtClean="0"/>
              <a:t>inserita.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77442372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352</TotalTime>
  <Words>482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Cornice</vt:lpstr>
      <vt:lpstr>Presentazione standard di PowerPoint</vt:lpstr>
      <vt:lpstr>DESCRIZIONE GENERALE DEL SISTEMA</vt:lpstr>
      <vt:lpstr>DESCRIZIONE GENERALE DEL SISTEMA</vt:lpstr>
      <vt:lpstr>ANALISI DEI MODULI: SQL.py</vt:lpstr>
      <vt:lpstr>ANALISI DEI MODULI: SQL.py</vt:lpstr>
      <vt:lpstr>ANALISI DEI MODULI: BayesianNet.py</vt:lpstr>
      <vt:lpstr>ANALISI DEI MODULI: BayesianNet.py</vt:lpstr>
      <vt:lpstr>ANALISI DEI MODULI: BayesianNet.py</vt:lpstr>
      <vt:lpstr>ANALISI DEI MODULI: GeoLocation.py</vt:lpstr>
      <vt:lpstr>ANALISI DEI MODULI: GeoLocation.py</vt:lpstr>
      <vt:lpstr>ANALISI DEI MODULI: main.py</vt:lpstr>
      <vt:lpstr>ANALISI DEI MODULI: main.py</vt:lpstr>
      <vt:lpstr>Presentazione standard di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ESAME DI</dc:title>
  <dc:creator>checco checco</dc:creator>
  <cp:lastModifiedBy>checco checco</cp:lastModifiedBy>
  <cp:revision>19</cp:revision>
  <dcterms:created xsi:type="dcterms:W3CDTF">2020-01-24T17:44:45Z</dcterms:created>
  <dcterms:modified xsi:type="dcterms:W3CDTF">2020-01-25T16:19:57Z</dcterms:modified>
</cp:coreProperties>
</file>