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D6B-DB26-44E1-B5CB-C4CB68CF2B94}" type="datetimeFigureOut">
              <a:rPr lang="it-IT" smtClean="0"/>
              <a:t>01/02/2020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08DA-E0F3-49A1-B8F3-0C7A40B706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627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D6B-DB26-44E1-B5CB-C4CB68CF2B94}" type="datetimeFigureOut">
              <a:rPr lang="it-IT" smtClean="0"/>
              <a:t>01/02/2020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08DA-E0F3-49A1-B8F3-0C7A40B706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918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D6B-DB26-44E1-B5CB-C4CB68CF2B94}" type="datetimeFigureOut">
              <a:rPr lang="it-IT" smtClean="0"/>
              <a:t>01/02/2020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08DA-E0F3-49A1-B8F3-0C7A40B706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30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D6B-DB26-44E1-B5CB-C4CB68CF2B94}" type="datetimeFigureOut">
              <a:rPr lang="it-IT" smtClean="0"/>
              <a:t>01/02/2020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08DA-E0F3-49A1-B8F3-0C7A40B706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758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D6B-DB26-44E1-B5CB-C4CB68CF2B94}" type="datetimeFigureOut">
              <a:rPr lang="it-IT" smtClean="0"/>
              <a:t>01/02/2020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08DA-E0F3-49A1-B8F3-0C7A40B706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003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D6B-DB26-44E1-B5CB-C4CB68CF2B94}" type="datetimeFigureOut">
              <a:rPr lang="it-IT" smtClean="0"/>
              <a:t>01/02/2020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08DA-E0F3-49A1-B8F3-0C7A40B706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179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D6B-DB26-44E1-B5CB-C4CB68CF2B94}" type="datetimeFigureOut">
              <a:rPr lang="it-IT" smtClean="0"/>
              <a:t>01/02/2020</a:t>
            </a:fld>
            <a:endParaRPr lang="it-I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08DA-E0F3-49A1-B8F3-0C7A40B706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03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D6B-DB26-44E1-B5CB-C4CB68CF2B94}" type="datetimeFigureOut">
              <a:rPr lang="it-IT" smtClean="0"/>
              <a:t>01/02/2020</a:t>
            </a:fld>
            <a:endParaRPr lang="it-I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08DA-E0F3-49A1-B8F3-0C7A40B706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968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D6B-DB26-44E1-B5CB-C4CB68CF2B94}" type="datetimeFigureOut">
              <a:rPr lang="it-IT" smtClean="0"/>
              <a:t>01/02/2020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08DA-E0F3-49A1-B8F3-0C7A40B706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523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D6B-DB26-44E1-B5CB-C4CB68CF2B94}" type="datetimeFigureOut">
              <a:rPr lang="it-IT" smtClean="0"/>
              <a:t>01/02/2020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08DA-E0F3-49A1-B8F3-0C7A40B706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969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D6B-DB26-44E1-B5CB-C4CB68CF2B94}" type="datetimeFigureOut">
              <a:rPr lang="it-IT" smtClean="0"/>
              <a:t>01/02/2020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08DA-E0F3-49A1-B8F3-0C7A40B706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091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F28D6B-DB26-44E1-B5CB-C4CB68CF2B94}" type="datetimeFigureOut">
              <a:rPr lang="it-IT" smtClean="0"/>
              <a:t>01/02/2020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B4108DA-E0F3-49A1-B8F3-0C7A40B706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823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ancescoCel/IC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82880" y="879566"/>
            <a:ext cx="887403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                                           ESAME DI</a:t>
            </a:r>
          </a:p>
          <a:p>
            <a:r>
              <a:rPr lang="it-IT" sz="3200" dirty="0" smtClean="0"/>
              <a:t>            </a:t>
            </a:r>
            <a:r>
              <a:rPr lang="it-IT" sz="3600" b="1" dirty="0" smtClean="0"/>
              <a:t>INGEGNERIA DELLA CONOSCENZA</a:t>
            </a:r>
          </a:p>
          <a:p>
            <a:r>
              <a:rPr lang="it-IT" sz="3600" dirty="0"/>
              <a:t>	</a:t>
            </a:r>
            <a:endParaRPr lang="it-IT" sz="3600" dirty="0" smtClean="0"/>
          </a:p>
          <a:p>
            <a:r>
              <a:rPr lang="it-IT" sz="3600" dirty="0"/>
              <a:t>	</a:t>
            </a:r>
            <a:r>
              <a:rPr lang="it-IT" sz="3600" dirty="0" smtClean="0"/>
              <a:t>        </a:t>
            </a:r>
            <a:r>
              <a:rPr lang="it-IT" sz="2800" dirty="0" smtClean="0">
                <a:solidFill>
                  <a:schemeClr val="bg1"/>
                </a:solidFill>
              </a:rPr>
              <a:t>Università degli Studi di Bari Aldo Moro          </a:t>
            </a:r>
          </a:p>
          <a:p>
            <a:r>
              <a:rPr lang="it-IT" sz="2800" dirty="0">
                <a:solidFill>
                  <a:schemeClr val="bg1"/>
                </a:solidFill>
              </a:rPr>
              <a:t>	</a:t>
            </a:r>
            <a:r>
              <a:rPr lang="it-IT" sz="2800" dirty="0" smtClean="0">
                <a:solidFill>
                  <a:schemeClr val="bg1"/>
                </a:solidFill>
              </a:rPr>
              <a:t>            	        Dipartimento di Informatica</a:t>
            </a:r>
          </a:p>
          <a:p>
            <a:r>
              <a:rPr lang="it-IT" sz="2800" dirty="0">
                <a:solidFill>
                  <a:schemeClr val="bg1"/>
                </a:solidFill>
              </a:rPr>
              <a:t>	</a:t>
            </a:r>
            <a:r>
              <a:rPr lang="it-IT" sz="2800" dirty="0" smtClean="0">
                <a:solidFill>
                  <a:schemeClr val="bg1"/>
                </a:solidFill>
              </a:rPr>
              <a:t>		        A.A. 2019/2020         </a:t>
            </a:r>
            <a:r>
              <a:rPr lang="it-IT" sz="2800" dirty="0" smtClean="0"/>
              <a:t>    </a:t>
            </a:r>
            <a:endParaRPr lang="it-IT" sz="3600" dirty="0" smtClean="0"/>
          </a:p>
          <a:p>
            <a:endParaRPr lang="it-IT" sz="3600" dirty="0" smtClean="0"/>
          </a:p>
          <a:p>
            <a:r>
              <a:rPr lang="it-IT" sz="2800" dirty="0" smtClean="0"/>
              <a:t>				</a:t>
            </a:r>
          </a:p>
          <a:p>
            <a:r>
              <a:rPr lang="it-IT" sz="2800" dirty="0" smtClean="0"/>
              <a:t>Docente:			</a:t>
            </a:r>
          </a:p>
          <a:p>
            <a:r>
              <a:rPr lang="it-IT" sz="2800" dirty="0" smtClean="0"/>
              <a:t>Nicola </a:t>
            </a:r>
            <a:r>
              <a:rPr lang="it-IT" sz="2800" dirty="0" err="1" smtClean="0"/>
              <a:t>Fanizzi</a:t>
            </a:r>
            <a:endParaRPr lang="it-IT" sz="28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9292046" y="879566"/>
            <a:ext cx="28999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sz="2400" dirty="0" smtClean="0"/>
          </a:p>
          <a:p>
            <a:r>
              <a:rPr lang="it-IT" sz="2400" dirty="0" smtClean="0"/>
              <a:t>Componenti gruppo:</a:t>
            </a:r>
          </a:p>
          <a:p>
            <a:endParaRPr lang="it-I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 smtClean="0"/>
              <a:t>Celenza Francesco(680053)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 smtClean="0"/>
              <a:t>Benedetti Francesco(684313)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 err="1" smtClean="0"/>
              <a:t>Lopane</a:t>
            </a:r>
            <a:r>
              <a:rPr lang="it-IT" sz="2200" dirty="0" smtClean="0"/>
              <a:t> Nicola(688153)</a:t>
            </a:r>
          </a:p>
        </p:txBody>
      </p:sp>
    </p:spTree>
    <p:extLst>
      <p:ext uri="{BB962C8B-B14F-4D97-AF65-F5344CB8AC3E}">
        <p14:creationId xmlns:p14="http://schemas.microsoft.com/office/powerpoint/2010/main" val="1980231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3211" y="1123837"/>
            <a:ext cx="3230880" cy="4601183"/>
          </a:xfrm>
        </p:spPr>
        <p:txBody>
          <a:bodyPr/>
          <a:lstStyle/>
          <a:p>
            <a:r>
              <a:rPr lang="it-IT" dirty="0"/>
              <a:t>ANALISI DEI MODULI:</a:t>
            </a:r>
            <a:br>
              <a:rPr lang="it-IT" dirty="0"/>
            </a:br>
            <a:r>
              <a:rPr lang="it-IT" b="1" dirty="0" smtClean="0"/>
              <a:t>GeoLocation.py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smtClean="0"/>
              <a:t>Nel modulo è contenuta la funzione </a:t>
            </a:r>
            <a:r>
              <a:rPr lang="it-IT" sz="2400" b="1" dirty="0" err="1" smtClean="0"/>
              <a:t>findBestPlace</a:t>
            </a:r>
            <a:r>
              <a:rPr lang="it-IT" sz="2400" dirty="0" smtClean="0"/>
              <a:t> che prende in input la </a:t>
            </a:r>
            <a:r>
              <a:rPr lang="it-IT" sz="2400" b="1" dirty="0" smtClean="0"/>
              <a:t>diagnos</a:t>
            </a:r>
            <a:r>
              <a:rPr lang="it-IT" sz="2400" dirty="0" smtClean="0"/>
              <a:t>i scelta e la </a:t>
            </a:r>
            <a:r>
              <a:rPr lang="it-IT" sz="2400" b="1" dirty="0" smtClean="0"/>
              <a:t>posizione</a:t>
            </a:r>
            <a:r>
              <a:rPr lang="it-IT" sz="2400" dirty="0" smtClean="0"/>
              <a:t> inserita dall’utente.</a:t>
            </a:r>
          </a:p>
          <a:p>
            <a:r>
              <a:rPr lang="it-IT" sz="2400" dirty="0" smtClean="0"/>
              <a:t> Il sistema verifica quale centro è in grado di curare quella diagnosi.</a:t>
            </a:r>
          </a:p>
          <a:p>
            <a:r>
              <a:rPr lang="it-IT" sz="2400" dirty="0" smtClean="0"/>
              <a:t>Calcola la distanza tra la posizione e i centri nel database.</a:t>
            </a:r>
          </a:p>
          <a:p>
            <a:r>
              <a:rPr lang="it-IT" sz="2400" dirty="0" smtClean="0"/>
              <a:t>Fornisce all’utente una lista con i centri e le relative distanze dalla posizione inserita.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777442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3715444" y="2822410"/>
            <a:ext cx="5855736" cy="271707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504" y="1123837"/>
            <a:ext cx="3300548" cy="4601183"/>
          </a:xfrm>
        </p:spPr>
        <p:txBody>
          <a:bodyPr/>
          <a:lstStyle/>
          <a:p>
            <a:r>
              <a:rPr lang="it-IT" dirty="0"/>
              <a:t>ANALISI DEI MODULI:</a:t>
            </a:r>
            <a:br>
              <a:rPr lang="it-IT" dirty="0"/>
            </a:br>
            <a:r>
              <a:rPr lang="it-IT" b="1" dirty="0"/>
              <a:t>GeoLocation.py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36" y="2945112"/>
            <a:ext cx="5704752" cy="2594372"/>
          </a:xfrm>
        </p:spPr>
      </p:pic>
      <p:sp>
        <p:nvSpPr>
          <p:cNvPr id="6" name="CasellaDiTesto 5"/>
          <p:cNvSpPr txBox="1"/>
          <p:nvPr/>
        </p:nvSpPr>
        <p:spPr>
          <a:xfrm>
            <a:off x="3639952" y="1224742"/>
            <a:ext cx="58557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Nell’esempio viene mostrato l’inserimento della malattia e della posizione e successivamente la lista degli ospedali e le distanze.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6765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MODULI:</a:t>
            </a:r>
            <a:br>
              <a:rPr lang="it-IT" dirty="0"/>
            </a:br>
            <a:r>
              <a:rPr lang="it-IT" b="1" dirty="0" smtClean="0"/>
              <a:t>main.py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smtClean="0"/>
              <a:t>Nel modulo vengono richiamate alcune delle funzioni contenute negli altri moduli. </a:t>
            </a:r>
          </a:p>
          <a:p>
            <a:r>
              <a:rPr lang="it-IT" sz="2400" dirty="0" smtClean="0"/>
              <a:t>È presente una funzione(</a:t>
            </a:r>
            <a:r>
              <a:rPr lang="it-IT" sz="2400" b="1" dirty="0" err="1" smtClean="0"/>
              <a:t>read_symptoms</a:t>
            </a:r>
            <a:r>
              <a:rPr lang="it-IT" sz="2400" dirty="0" smtClean="0"/>
              <a:t>) utilizzata per la lettura dei sintomi inseriti dall’utente.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150191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3796937" y="2656114"/>
            <a:ext cx="5466911" cy="185492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MODULI:</a:t>
            </a:r>
            <a:br>
              <a:rPr lang="it-IT" dirty="0"/>
            </a:br>
            <a:r>
              <a:rPr lang="it-IT" b="1" dirty="0"/>
              <a:t>main.py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717" y="2743200"/>
            <a:ext cx="5397350" cy="1680754"/>
          </a:xfrm>
        </p:spPr>
      </p:pic>
      <p:sp>
        <p:nvSpPr>
          <p:cNvPr id="6" name="CasellaDiTesto 5"/>
          <p:cNvSpPr txBox="1"/>
          <p:nvPr/>
        </p:nvSpPr>
        <p:spPr>
          <a:xfrm>
            <a:off x="3796937" y="2058573"/>
            <a:ext cx="592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Esempio di inserimento dei sintomi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68245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sz="4000" dirty="0"/>
          </a:p>
          <a:p>
            <a:pPr marL="0" indent="0">
              <a:buNone/>
            </a:pPr>
            <a:r>
              <a:rPr lang="it-IT" sz="5400" dirty="0" smtClean="0"/>
              <a:t>GRAZIE PER</a:t>
            </a:r>
          </a:p>
          <a:p>
            <a:pPr marL="0" indent="0">
              <a:buNone/>
            </a:pPr>
            <a:r>
              <a:rPr lang="it-IT" sz="5400" dirty="0" smtClean="0"/>
              <a:t>L’ATTENZIONE!</a:t>
            </a:r>
          </a:p>
          <a:p>
            <a:pPr marL="0" indent="0">
              <a:buNone/>
            </a:pPr>
            <a:endParaRPr lang="it-IT" sz="5400" dirty="0"/>
          </a:p>
          <a:p>
            <a:pPr marL="0" indent="0">
              <a:buNone/>
            </a:pPr>
            <a:endParaRPr lang="it-IT" sz="5400" dirty="0" smtClean="0"/>
          </a:p>
          <a:p>
            <a:pPr marL="0" indent="0">
              <a:buNone/>
            </a:pP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286851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smtClean="0"/>
              <a:t>Link Progetto: </a:t>
            </a:r>
            <a:r>
              <a:rPr lang="it-IT" sz="2400" dirty="0">
                <a:hlinkClick r:id="rId2"/>
              </a:rPr>
              <a:t>https://</a:t>
            </a:r>
            <a:r>
              <a:rPr lang="it-IT" sz="2400" dirty="0" smtClean="0">
                <a:hlinkClick r:id="rId2"/>
              </a:rPr>
              <a:t>github.com/FrancescoCel/ICon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La documentazione del Progetto è reperibile nel seguente percorso: </a:t>
            </a:r>
            <a:r>
              <a:rPr lang="it-IT" sz="2400" b="1" dirty="0" smtClean="0"/>
              <a:t>doc/_</a:t>
            </a:r>
            <a:r>
              <a:rPr lang="it-IT" sz="2400" b="1" dirty="0" err="1" smtClean="0"/>
              <a:t>build</a:t>
            </a:r>
            <a:r>
              <a:rPr lang="it-IT" sz="2400" b="1" dirty="0" smtClean="0"/>
              <a:t>/html/index.html</a:t>
            </a:r>
          </a:p>
          <a:p>
            <a:pPr marL="0" indent="0">
              <a:buNone/>
            </a:pPr>
            <a:endParaRPr lang="it-IT" sz="2400" b="1" dirty="0"/>
          </a:p>
          <a:p>
            <a:pPr marL="0" indent="0">
              <a:buNone/>
            </a:pPr>
            <a:endParaRPr lang="it-IT" sz="2400" b="1" dirty="0" smtClean="0"/>
          </a:p>
          <a:p>
            <a:pPr marL="0" indent="0">
              <a:buNone/>
            </a:pP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344436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DESCRIZIONE</a:t>
            </a:r>
            <a:br>
              <a:rPr lang="it-IT" dirty="0" smtClean="0"/>
            </a:br>
            <a:r>
              <a:rPr lang="it-IT" dirty="0" smtClean="0"/>
              <a:t>GENERALE DEL SISTEMA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 smtClean="0"/>
              <a:t>Il prodotto è un </a:t>
            </a:r>
            <a:r>
              <a:rPr lang="it-IT" sz="2400" b="1" dirty="0" smtClean="0"/>
              <a:t>sistema esperto </a:t>
            </a:r>
            <a:r>
              <a:rPr lang="it-IT" sz="2400" dirty="0" smtClean="0"/>
              <a:t>che, in base a dei sintomi che l’utente inserisce, restituisce una lista di possibili diagnosi associate ad essi e una probabilità correlata ad ogni diagnosi. Successivamente l’utente potrà scegliere quale delle diagnosi vuole curare e il sistema gli fornirà i centri </a:t>
            </a:r>
            <a:r>
              <a:rPr lang="it-IT" sz="2400" dirty="0" err="1" smtClean="0"/>
              <a:t>piu’</a:t>
            </a:r>
            <a:r>
              <a:rPr lang="it-IT" sz="2400" dirty="0" smtClean="0"/>
              <a:t> vicini che sono in grado di curarla.</a:t>
            </a:r>
          </a:p>
          <a:p>
            <a:pPr marL="0" indent="0" algn="just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24029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</a:t>
            </a:r>
            <a:br>
              <a:rPr lang="it-IT" dirty="0"/>
            </a:br>
            <a:r>
              <a:rPr lang="it-IT" dirty="0"/>
              <a:t>GENERALE DEL SISTEMA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 smtClean="0"/>
              <a:t>È composto da 4 moduli: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b="1" dirty="0" smtClean="0"/>
              <a:t>SQL.py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b="1" dirty="0" smtClean="0"/>
              <a:t>BayesianNet.py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b="1" dirty="0" smtClean="0"/>
              <a:t>GeoLocation.py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b="1" dirty="0"/>
              <a:t>m</a:t>
            </a:r>
            <a:r>
              <a:rPr lang="it-IT" sz="2400" b="1" dirty="0" smtClean="0"/>
              <a:t>ain.py</a:t>
            </a:r>
          </a:p>
          <a:p>
            <a:pPr marL="0" indent="0">
              <a:buNone/>
            </a:pPr>
            <a:r>
              <a:rPr lang="it-IT" b="1" dirty="0" smtClean="0"/>
              <a:t>                  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10095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 DEI MODULI:</a:t>
            </a:r>
            <a:br>
              <a:rPr lang="it-IT" dirty="0" smtClean="0"/>
            </a:br>
            <a:r>
              <a:rPr lang="it-IT" b="1" dirty="0" smtClean="0"/>
              <a:t>SQL.py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it-IT" dirty="0" smtClean="0"/>
              <a:t>Viene utilizzato per la creazione di un database </a:t>
            </a:r>
            <a:r>
              <a:rPr lang="it-IT" dirty="0" err="1" smtClean="0"/>
              <a:t>MySQL</a:t>
            </a:r>
            <a:r>
              <a:rPr lang="it-IT" dirty="0" smtClean="0"/>
              <a:t> nel quale vengono inseriti sintomi, diagnosi e centri. Il sistema inserisce i dati nel database prelevandoli da 5 tabelle Excel:</a:t>
            </a:r>
          </a:p>
          <a:p>
            <a:pPr algn="just"/>
            <a:r>
              <a:rPr lang="it-IT" b="1" dirty="0" smtClean="0"/>
              <a:t>symptoms2</a:t>
            </a:r>
            <a:r>
              <a:rPr lang="it-IT" dirty="0" smtClean="0"/>
              <a:t>:  contiene id, nomi e categorie dei sintomi</a:t>
            </a:r>
          </a:p>
          <a:p>
            <a:pPr algn="just"/>
            <a:r>
              <a:rPr lang="it-IT" b="1" dirty="0" err="1" smtClean="0"/>
              <a:t>diagn_title</a:t>
            </a:r>
            <a:r>
              <a:rPr lang="it-IT" dirty="0" smtClean="0"/>
              <a:t>: contiene id, nomi e categorie delle diagnosi</a:t>
            </a:r>
          </a:p>
          <a:p>
            <a:pPr algn="just"/>
            <a:r>
              <a:rPr lang="it-IT" b="1" dirty="0" err="1" smtClean="0"/>
              <a:t>diffsydiw</a:t>
            </a:r>
            <a:r>
              <a:rPr lang="it-IT" dirty="0" smtClean="0"/>
              <a:t>: contiene gli id dei sintomi e gli id delle diagnosi ad essi associati</a:t>
            </a:r>
          </a:p>
          <a:p>
            <a:pPr algn="just"/>
            <a:r>
              <a:rPr lang="it-IT" b="1" dirty="0" smtClean="0"/>
              <a:t>centri</a:t>
            </a:r>
            <a:r>
              <a:rPr lang="it-IT" dirty="0" smtClean="0"/>
              <a:t>: contiene id, nomi e coordinate dei centri</a:t>
            </a:r>
          </a:p>
          <a:p>
            <a:pPr algn="just"/>
            <a:r>
              <a:rPr lang="it-IT" b="1" dirty="0" err="1" smtClean="0"/>
              <a:t>centri_cure</a:t>
            </a:r>
            <a:r>
              <a:rPr lang="it-IT" dirty="0" smtClean="0"/>
              <a:t>: contiene id dei centri a cui sono associati gli id delle diagnosi che possono curare</a:t>
            </a:r>
          </a:p>
          <a:p>
            <a:pPr marL="0" indent="0" algn="just">
              <a:buNone/>
            </a:pPr>
            <a:endParaRPr lang="it-IT" dirty="0" smtClean="0"/>
          </a:p>
          <a:p>
            <a:pPr marL="0" indent="0" algn="just">
              <a:buNone/>
            </a:pPr>
            <a:r>
              <a:rPr lang="it-IT" dirty="0" smtClean="0"/>
              <a:t>Sono contenute inoltre funzioni utilizzate per interrogare il database ed estrapolare i dati </a:t>
            </a:r>
            <a:r>
              <a:rPr lang="it-IT" dirty="0" smtClean="0"/>
              <a:t>necessari nelle quali, ogni componente del gruppo, ha inserito i propri percorsi delle tabelle e le proprie credenziali di </a:t>
            </a:r>
            <a:r>
              <a:rPr lang="it-IT" dirty="0" err="1" smtClean="0"/>
              <a:t>MySQL</a:t>
            </a:r>
            <a:r>
              <a:rPr lang="it-IT" dirty="0" smtClean="0"/>
              <a:t>.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61774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MODULI:</a:t>
            </a:r>
            <a:br>
              <a:rPr lang="it-IT" dirty="0"/>
            </a:br>
            <a:r>
              <a:rPr lang="it-IT" b="1" dirty="0"/>
              <a:t>SQL.py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sz="2400" dirty="0" smtClean="0"/>
              <a:t>Esempio di tabella contenuta nel database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2003993"/>
            <a:ext cx="6859692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3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3211" y="1123837"/>
            <a:ext cx="3257006" cy="4601183"/>
          </a:xfrm>
        </p:spPr>
        <p:txBody>
          <a:bodyPr/>
          <a:lstStyle/>
          <a:p>
            <a:r>
              <a:rPr lang="it-IT" dirty="0"/>
              <a:t>ANALISI DEI MODULI:</a:t>
            </a:r>
            <a:br>
              <a:rPr lang="it-IT" dirty="0"/>
            </a:br>
            <a:r>
              <a:rPr lang="it-IT" b="1" dirty="0" smtClean="0"/>
              <a:t>BayesianNet.py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 smtClean="0"/>
              <a:t>I sintomi e le diagnosi sono state catalogate in 3 categorie diverse:</a:t>
            </a:r>
          </a:p>
          <a:p>
            <a:r>
              <a:rPr lang="it-IT" sz="2400" b="1" dirty="0" err="1" smtClean="0"/>
              <a:t>Sup</a:t>
            </a:r>
            <a:r>
              <a:rPr lang="it-IT" sz="2400" dirty="0" smtClean="0"/>
              <a:t>: se sono localizzate nella parte superiore del corpo(ventre compreso, fino alla testa)</a:t>
            </a:r>
          </a:p>
          <a:p>
            <a:r>
              <a:rPr lang="it-IT" sz="2400" b="1" dirty="0" err="1" smtClean="0"/>
              <a:t>Inf</a:t>
            </a:r>
            <a:r>
              <a:rPr lang="it-IT" sz="2400" dirty="0" smtClean="0"/>
              <a:t>: se sono localizzate nella parte inferiore</a:t>
            </a:r>
          </a:p>
          <a:p>
            <a:r>
              <a:rPr lang="it-IT" sz="2400" b="1" dirty="0" err="1" smtClean="0"/>
              <a:t>Gen</a:t>
            </a:r>
            <a:r>
              <a:rPr lang="it-IT" sz="2400" dirty="0" smtClean="0"/>
              <a:t>: se non sono localizzabili in una parte specifica del corpo(ad esempio il sintomo di ansia)</a:t>
            </a:r>
          </a:p>
          <a:p>
            <a:pPr lvl="1"/>
            <a:endParaRPr lang="it-IT" dirty="0"/>
          </a:p>
          <a:p>
            <a:pPr marL="502920" lvl="1" indent="0">
              <a:buNone/>
            </a:pPr>
            <a:r>
              <a:rPr lang="it-IT" dirty="0" smtClean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21927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3210" y="1123837"/>
            <a:ext cx="3265715" cy="4601183"/>
          </a:xfrm>
        </p:spPr>
        <p:txBody>
          <a:bodyPr/>
          <a:lstStyle/>
          <a:p>
            <a:r>
              <a:rPr lang="it-IT" dirty="0"/>
              <a:t>ANALISI DEI MODULI:</a:t>
            </a:r>
            <a:br>
              <a:rPr lang="it-IT" dirty="0"/>
            </a:br>
            <a:r>
              <a:rPr lang="it-IT" b="1" dirty="0"/>
              <a:t>BayesianNet.py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Una volta che l’utente ha inserito i sintomi, vengono prelevate le categorie a cui appartengono e viene calcolata la percentuale per ogni categoria presente. Nel modulo sono contenute funzioni per la creazione di una rete </a:t>
            </a:r>
            <a:r>
              <a:rPr lang="it-IT" sz="2400" dirty="0" err="1"/>
              <a:t>Bayesiana</a:t>
            </a:r>
            <a:r>
              <a:rPr lang="it-IT" sz="2400" dirty="0"/>
              <a:t> attraverso la quale viene calcolata la probabilità che una diagnosi appartenga ad una categoria, condizionata dalle categorie dei sintomi. 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082087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3715443" y="2545658"/>
            <a:ext cx="5489517" cy="300170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920" y="1123837"/>
            <a:ext cx="3257005" cy="4601183"/>
          </a:xfrm>
        </p:spPr>
        <p:txBody>
          <a:bodyPr/>
          <a:lstStyle/>
          <a:p>
            <a:r>
              <a:rPr lang="it-IT" dirty="0"/>
              <a:t>ANALISI DEI MODULI:</a:t>
            </a:r>
            <a:br>
              <a:rPr lang="it-IT" dirty="0"/>
            </a:br>
            <a:r>
              <a:rPr lang="it-IT" b="1" dirty="0"/>
              <a:t>BayesianNet.py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190" y="2651148"/>
            <a:ext cx="5246224" cy="2801047"/>
          </a:xfrm>
        </p:spPr>
      </p:pic>
      <p:sp>
        <p:nvSpPr>
          <p:cNvPr id="6" name="CasellaDiTesto 5"/>
          <p:cNvSpPr txBox="1"/>
          <p:nvPr/>
        </p:nvSpPr>
        <p:spPr>
          <a:xfrm>
            <a:off x="3657600" y="1724297"/>
            <a:ext cx="7106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Esempio di lista con alcune delle diagnosi fornite all’utente e le percentuali associate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790887349"/>
      </p:ext>
    </p:extLst>
  </p:cSld>
  <p:clrMapOvr>
    <a:masterClrMapping/>
  </p:clrMapOvr>
</p:sld>
</file>

<file path=ppt/theme/theme1.xml><?xml version="1.0" encoding="utf-8"?>
<a:theme xmlns:a="http://schemas.openxmlformats.org/drawingml/2006/main" name="Cornice">
  <a:themeElements>
    <a:clrScheme name="Cornic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rnic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rnic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TM03457475[[fn=Cornice]]</Template>
  <TotalTime>359</TotalTime>
  <Words>525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Corbel</vt:lpstr>
      <vt:lpstr>Wingdings 2</vt:lpstr>
      <vt:lpstr>Cornice</vt:lpstr>
      <vt:lpstr>Presentazione standard di PowerPoint</vt:lpstr>
      <vt:lpstr>Presentazione standard di PowerPoint</vt:lpstr>
      <vt:lpstr>DESCRIZIONE GENERALE DEL SISTEMA</vt:lpstr>
      <vt:lpstr>DESCRIZIONE GENERALE DEL SISTEMA</vt:lpstr>
      <vt:lpstr>ANALISI DEI MODULI: SQL.py</vt:lpstr>
      <vt:lpstr>ANALISI DEI MODULI: SQL.py</vt:lpstr>
      <vt:lpstr>ANALISI DEI MODULI: BayesianNet.py</vt:lpstr>
      <vt:lpstr>ANALISI DEI MODULI: BayesianNet.py</vt:lpstr>
      <vt:lpstr>ANALISI DEI MODULI: BayesianNet.py</vt:lpstr>
      <vt:lpstr>ANALISI DEI MODULI: GeoLocation.py</vt:lpstr>
      <vt:lpstr>ANALISI DEI MODULI: GeoLocation.py</vt:lpstr>
      <vt:lpstr>ANALISI DEI MODULI: main.py</vt:lpstr>
      <vt:lpstr>ANALISI DEI MODULI: main.py</vt:lpstr>
      <vt:lpstr>Presentazione standard di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ESAME DI</dc:title>
  <dc:creator>checco checco</dc:creator>
  <cp:lastModifiedBy>checco checco</cp:lastModifiedBy>
  <cp:revision>23</cp:revision>
  <dcterms:created xsi:type="dcterms:W3CDTF">2020-01-24T17:44:45Z</dcterms:created>
  <dcterms:modified xsi:type="dcterms:W3CDTF">2020-02-01T11:25:35Z</dcterms:modified>
</cp:coreProperties>
</file>