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752" r:id="rId2"/>
  </p:sldMasterIdLst>
  <p:notesMasterIdLst>
    <p:notesMasterId r:id="rId17"/>
  </p:notesMasterIdLst>
  <p:sldIdLst>
    <p:sldId id="256" r:id="rId3"/>
    <p:sldId id="257" r:id="rId4"/>
    <p:sldId id="261" r:id="rId5"/>
    <p:sldId id="258" r:id="rId6"/>
    <p:sldId id="262" r:id="rId7"/>
    <p:sldId id="263" r:id="rId8"/>
    <p:sldId id="264" r:id="rId9"/>
    <p:sldId id="260" r:id="rId10"/>
    <p:sldId id="265" r:id="rId11"/>
    <p:sldId id="267" r:id="rId12"/>
    <p:sldId id="259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0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1238-D108-4679-81F9-043439F13AB5}" type="datetimeFigureOut">
              <a:rPr lang="it-IT" smtClean="0"/>
              <a:t>07/04/2021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7526D-76C1-4BCD-95CA-38D10AA3F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43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Nota: divisori e overlay sono quasi indistinguibili in quanto l’overlay è pensato per stare sopra i divisori in generale oltre che all’</a:t>
            </a:r>
            <a:r>
              <a:rPr lang="it-IT" dirty="0" err="1"/>
              <a:t>header</a:t>
            </a:r>
            <a:r>
              <a:rPr lang="it-IT" dirty="0"/>
              <a:t>. I blocchi di contenuti di classe oggetto sono caricati tramite </a:t>
            </a:r>
            <a:r>
              <a:rPr lang="it-IT" dirty="0" err="1"/>
              <a:t>appendChild</a:t>
            </a:r>
            <a:r>
              <a:rPr lang="it-IT" dirty="0"/>
              <a:t> dell’overlay per questa visualizzazione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526D-76C1-4BCD-95CA-38D10AA3FC1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23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526D-76C1-4BCD-95CA-38D10AA3FC1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32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1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8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6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39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April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58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2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1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35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8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3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6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April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6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78" r:id="rId5"/>
    <p:sldLayoutId id="2147483779" r:id="rId6"/>
    <p:sldLayoutId id="2147483784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4A4FB-0C6B-4301-9FAF-F063D5626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16911F-26DF-4C32-89A0-E5BBB9437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212EE9-4E6C-4EF9-A19D-3DFED5CB0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F3B6CE-2AC7-4025-9E46-316407BB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5469901" cy="2967606"/>
          </a:xfrm>
        </p:spPr>
        <p:txBody>
          <a:bodyPr anchor="b">
            <a:normAutofit/>
          </a:bodyPr>
          <a:lstStyle/>
          <a:p>
            <a:pPr algn="l"/>
            <a:r>
              <a:rPr lang="it-IT" sz="4800" b="1" dirty="0"/>
              <a:t>Sogno Italiano </a:t>
            </a:r>
            <a:br>
              <a:rPr lang="it-IT" sz="4800" dirty="0"/>
            </a:br>
            <a:br>
              <a:rPr lang="it-IT" sz="4800" dirty="0"/>
            </a:br>
            <a:r>
              <a:rPr lang="it-IT" sz="4800" dirty="0">
                <a:latin typeface="Arial Nova" panose="020B0504020202020204" pitchFamily="34" charset="0"/>
              </a:rPr>
              <a:t>Home page con contenuti dinamici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21C629-303F-4D48-AE88-A6F6AED5C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5469901" cy="2192683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Presentazione a cura di </a:t>
            </a:r>
          </a:p>
          <a:p>
            <a:pPr algn="l"/>
            <a:r>
              <a:rPr lang="it-IT" dirty="0"/>
              <a:t>Francesco Catania matricola O46002194 Ing. Informatica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50286-7D30-4C70-A848-AB2DD35D0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5" r="21755"/>
          <a:stretch/>
        </p:blipFill>
        <p:spPr>
          <a:xfrm>
            <a:off x="6438030" y="685800"/>
            <a:ext cx="5413517" cy="5486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021ECC-F268-4BBD-866D-812770F8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77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D94FB78-D9F3-4510-93F1-361F35434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851546" y="685800"/>
            <a:ext cx="340453" cy="5486400"/>
          </a:xfrm>
          <a:prstGeom prst="rect">
            <a:avLst/>
          </a:prstGeom>
          <a:solidFill>
            <a:srgbClr val="D77CF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5BA37F-51E1-4219-8260-10791838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77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37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E3E7A-C4D9-4A9C-8513-465A6BD2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612" y="223520"/>
            <a:ext cx="2652776" cy="655253"/>
          </a:xfrm>
        </p:spPr>
        <p:txBody>
          <a:bodyPr>
            <a:normAutofit/>
          </a:bodyPr>
          <a:lstStyle/>
          <a:p>
            <a:r>
              <a:rPr lang="it-IT" sz="2000" b="1" dirty="0"/>
              <a:t>Il codice HTML+CSS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A668A5-A37B-4A2C-ADD7-F5FC34569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7" y="2114482"/>
            <a:ext cx="2381372" cy="131451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6591F35-73B7-4D23-8FB8-E7DB80DE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" y="485409"/>
            <a:ext cx="2652776" cy="63725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11A094E-CAA3-47B1-9C18-FC79498BC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72" y="1929776"/>
            <a:ext cx="6142672" cy="1986876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AD08350-4AB8-4C66-BE06-B1ED3702B996}"/>
              </a:ext>
            </a:extLst>
          </p:cNvPr>
          <p:cNvCxnSpPr>
            <a:cxnSpLocks/>
          </p:cNvCxnSpPr>
          <p:nvPr/>
        </p:nvCxnSpPr>
        <p:spPr>
          <a:xfrm flipV="1">
            <a:off x="5197642" y="2114482"/>
            <a:ext cx="898358" cy="56490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4F563C4-E831-430D-962E-D5DEB40B4FBC}"/>
              </a:ext>
            </a:extLst>
          </p:cNvPr>
          <p:cNvCxnSpPr>
            <a:cxnSpLocks/>
          </p:cNvCxnSpPr>
          <p:nvPr/>
        </p:nvCxnSpPr>
        <p:spPr>
          <a:xfrm flipV="1">
            <a:off x="5197642" y="1929776"/>
            <a:ext cx="898358" cy="56490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439EC39-9AA8-4061-BD2E-FA671748A1AC}"/>
              </a:ext>
            </a:extLst>
          </p:cNvPr>
          <p:cNvCxnSpPr>
            <a:cxnSpLocks/>
          </p:cNvCxnSpPr>
          <p:nvPr/>
        </p:nvCxnSpPr>
        <p:spPr>
          <a:xfrm>
            <a:off x="5134428" y="2830862"/>
            <a:ext cx="1032531" cy="18470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3E1AADD-82DC-48FF-8AB1-CE286E2CC373}"/>
              </a:ext>
            </a:extLst>
          </p:cNvPr>
          <p:cNvSpPr txBox="1"/>
          <p:nvPr/>
        </p:nvSpPr>
        <p:spPr>
          <a:xfrm>
            <a:off x="3013657" y="4803005"/>
            <a:ext cx="809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 riporto il codice HTML e CSS relativo alla slide precedente, per l’implementazione in </a:t>
            </a:r>
            <a:r>
              <a:rPr lang="it-IT" dirty="0" err="1"/>
              <a:t>javascript</a:t>
            </a:r>
            <a:r>
              <a:rPr lang="it-IT" dirty="0"/>
              <a:t>, vedere i commenti del foglio </a:t>
            </a:r>
            <a:r>
              <a:rPr lang="it-IT" dirty="0">
                <a:highlight>
                  <a:srgbClr val="FFFF00"/>
                </a:highlight>
              </a:rPr>
              <a:t>‘script.js’-&gt; funzione aggiungi()</a:t>
            </a:r>
            <a:r>
              <a:rPr lang="it-IT" dirty="0"/>
              <a:t> (è lì che vengono creati dinamicamente i contenuti di tipo </a:t>
            </a:r>
            <a:r>
              <a:rPr lang="it-IT" b="1" dirty="0">
                <a:solidFill>
                  <a:srgbClr val="FFC000"/>
                </a:solidFill>
              </a:rPr>
              <a:t>elemento</a:t>
            </a:r>
            <a:r>
              <a:rPr lang="it-IT" dirty="0"/>
              <a:t>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E004D39-BF05-4377-A159-4F79FB3199B0}"/>
              </a:ext>
            </a:extLst>
          </p:cNvPr>
          <p:cNvSpPr txBox="1"/>
          <p:nvPr/>
        </p:nvSpPr>
        <p:spPr>
          <a:xfrm>
            <a:off x="1748511" y="2235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CSS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FA8267E-F1BD-464C-9635-38964A443549}"/>
              </a:ext>
            </a:extLst>
          </p:cNvPr>
          <p:cNvSpPr txBox="1"/>
          <p:nvPr/>
        </p:nvSpPr>
        <p:spPr>
          <a:xfrm>
            <a:off x="4715082" y="172099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HTML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DDBFA1-8B0A-417C-A263-7152BBE1C531}"/>
              </a:ext>
            </a:extLst>
          </p:cNvPr>
          <p:cNvSpPr txBox="1"/>
          <p:nvPr/>
        </p:nvSpPr>
        <p:spPr>
          <a:xfrm>
            <a:off x="11281322" y="16208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3430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F3728-F051-4E5E-8635-DC016CF2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La barra di ricerca e la classe </a:t>
            </a:r>
            <a:r>
              <a:rPr lang="it-IT" b="1" dirty="0">
                <a:solidFill>
                  <a:srgbClr val="00B050"/>
                </a:solidFill>
              </a:rPr>
              <a:t>.cercato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71D247-56B8-4FA9-8E80-50FD038E4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9" y="1555423"/>
            <a:ext cx="11953188" cy="493745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Come da specifica, la barra di ricerca </a:t>
            </a:r>
            <a:r>
              <a:rPr lang="it-IT" i="1" dirty="0"/>
              <a:t>filtra</a:t>
            </a:r>
            <a:r>
              <a:rPr lang="it-IT" dirty="0"/>
              <a:t> i blocchi di contenuti di classe </a:t>
            </a:r>
            <a:r>
              <a:rPr lang="it-IT" b="1" dirty="0">
                <a:solidFill>
                  <a:srgbClr val="FF0000"/>
                </a:solidFill>
              </a:rPr>
              <a:t>oggetto </a:t>
            </a:r>
            <a:r>
              <a:rPr lang="it-IT" dirty="0">
                <a:solidFill>
                  <a:srgbClr val="2C3948"/>
                </a:solidFill>
              </a:rPr>
              <a:t>creando in una apposita sezione (</a:t>
            </a:r>
            <a:r>
              <a:rPr lang="it-IT" b="1" dirty="0">
                <a:solidFill>
                  <a:srgbClr val="2C3948"/>
                </a:solidFill>
              </a:rPr>
              <a:t>&lt;div id = filtrati&gt; &lt;/div&gt; </a:t>
            </a:r>
            <a:r>
              <a:rPr lang="it-IT" dirty="0">
                <a:solidFill>
                  <a:srgbClr val="2C3948"/>
                </a:solidFill>
              </a:rPr>
              <a:t>) dei nuovi blocchi di contenuto di classe </a:t>
            </a:r>
            <a:r>
              <a:rPr lang="it-IT" b="1" dirty="0">
                <a:solidFill>
                  <a:srgbClr val="00B050"/>
                </a:solidFill>
              </a:rPr>
              <a:t>cercato</a:t>
            </a:r>
            <a:r>
              <a:rPr lang="it-IT" b="1" dirty="0">
                <a:solidFill>
                  <a:srgbClr val="2C3948"/>
                </a:solidFill>
              </a:rPr>
              <a:t>.</a:t>
            </a:r>
            <a:r>
              <a:rPr lang="it-IT" b="1" dirty="0">
                <a:solidFill>
                  <a:srgbClr val="00B050"/>
                </a:solidFill>
              </a:rPr>
              <a:t> </a:t>
            </a:r>
            <a:r>
              <a:rPr lang="it-IT" dirty="0">
                <a:solidFill>
                  <a:srgbClr val="2C3948"/>
                </a:solidFill>
              </a:rPr>
              <a:t>Questa sezione è creata dinamicamente all’interno della funzione </a:t>
            </a:r>
            <a:r>
              <a:rPr lang="it-IT" i="1" dirty="0">
                <a:solidFill>
                  <a:srgbClr val="2C3948"/>
                </a:solidFill>
              </a:rPr>
              <a:t>filtra() </a:t>
            </a:r>
            <a:r>
              <a:rPr lang="it-IT" dirty="0">
                <a:solidFill>
                  <a:srgbClr val="2C3948"/>
                </a:solidFill>
              </a:rPr>
              <a:t>in ‘script.js’.</a:t>
            </a:r>
          </a:p>
          <a:p>
            <a:endParaRPr lang="it-IT" dirty="0">
              <a:solidFill>
                <a:srgbClr val="2C3948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2C3948"/>
                </a:solidFill>
              </a:rPr>
              <a:t>Funzioni coinvolte</a:t>
            </a:r>
            <a:r>
              <a:rPr lang="it-IT" dirty="0">
                <a:solidFill>
                  <a:srgbClr val="2C3948"/>
                </a:solidFill>
              </a:rPr>
              <a:t>: </a:t>
            </a:r>
          </a:p>
          <a:p>
            <a:r>
              <a:rPr lang="it-IT" sz="2200" b="1" i="1" dirty="0">
                <a:solidFill>
                  <a:srgbClr val="2C3948"/>
                </a:solidFill>
                <a:highlight>
                  <a:srgbClr val="FFFF00"/>
                </a:highlight>
              </a:rPr>
              <a:t>filtra()</a:t>
            </a:r>
            <a:r>
              <a:rPr lang="it-IT" sz="2200" i="1" dirty="0">
                <a:solidFill>
                  <a:srgbClr val="2C3948"/>
                </a:solidFill>
                <a:highlight>
                  <a:srgbClr val="FFFF00"/>
                </a:highlight>
              </a:rPr>
              <a:t>:</a:t>
            </a:r>
            <a:r>
              <a:rPr lang="it-IT" sz="2200" dirty="0">
                <a:solidFill>
                  <a:srgbClr val="2C3948"/>
                </a:solidFill>
                <a:highlight>
                  <a:srgbClr val="FFFF00"/>
                </a:highlight>
              </a:rPr>
              <a:t> </a:t>
            </a:r>
            <a:r>
              <a:rPr lang="it-IT" sz="2200" dirty="0">
                <a:solidFill>
                  <a:srgbClr val="2C3948"/>
                </a:solidFill>
              </a:rPr>
              <a:t>si crea un elemento </a:t>
            </a:r>
            <a:r>
              <a:rPr lang="it-IT" sz="2200" b="1" dirty="0">
                <a:solidFill>
                  <a:srgbClr val="2C3948"/>
                </a:solidFill>
              </a:rPr>
              <a:t>&lt;div id = filtrati&gt; &lt;/div&gt; </a:t>
            </a:r>
            <a:r>
              <a:rPr lang="it-IT" sz="2200" dirty="0">
                <a:solidFill>
                  <a:srgbClr val="2C3948"/>
                </a:solidFill>
              </a:rPr>
              <a:t>ad ogni digit. Per ogni oggetto si esegue un confronto tra il </a:t>
            </a:r>
            <a:r>
              <a:rPr lang="it-IT" sz="2200" b="1" i="1" dirty="0">
                <a:solidFill>
                  <a:srgbClr val="2C3948"/>
                </a:solidFill>
              </a:rPr>
              <a:t>testo di input </a:t>
            </a:r>
            <a:r>
              <a:rPr lang="it-IT" sz="2200" dirty="0">
                <a:solidFill>
                  <a:srgbClr val="2C3948"/>
                </a:solidFill>
              </a:rPr>
              <a:t>della barra e quello dell’</a:t>
            </a:r>
            <a:r>
              <a:rPr lang="it-IT" sz="2200" b="1" i="1" dirty="0" err="1">
                <a:solidFill>
                  <a:srgbClr val="2C3948"/>
                </a:solidFill>
              </a:rPr>
              <a:t>article</a:t>
            </a:r>
            <a:r>
              <a:rPr lang="it-IT" sz="2200" dirty="0">
                <a:solidFill>
                  <a:srgbClr val="2C3948"/>
                </a:solidFill>
              </a:rPr>
              <a:t> della </a:t>
            </a:r>
            <a:r>
              <a:rPr lang="it-IT" sz="2200" b="1" i="1" dirty="0">
                <a:solidFill>
                  <a:srgbClr val="2C3948"/>
                </a:solidFill>
              </a:rPr>
              <a:t>descrizione dell’oggetto</a:t>
            </a:r>
            <a:r>
              <a:rPr lang="it-IT" sz="2200" dirty="0">
                <a:solidFill>
                  <a:srgbClr val="2C3948"/>
                </a:solidFill>
              </a:rPr>
              <a:t> tramite funzione </a:t>
            </a:r>
            <a:r>
              <a:rPr lang="it-IT" sz="2200" b="1" dirty="0" err="1">
                <a:solidFill>
                  <a:srgbClr val="2C3948"/>
                </a:solidFill>
              </a:rPr>
              <a:t>includes</a:t>
            </a:r>
            <a:r>
              <a:rPr lang="it-IT" sz="2200" b="1" dirty="0">
                <a:solidFill>
                  <a:srgbClr val="2C3948"/>
                </a:solidFill>
              </a:rPr>
              <a:t>()</a:t>
            </a:r>
            <a:r>
              <a:rPr lang="it-IT" sz="2200" dirty="0">
                <a:solidFill>
                  <a:srgbClr val="2C3948"/>
                </a:solidFill>
              </a:rPr>
              <a:t>. Per ogni occorrenza valida viene creato un blocco contenuto ‘</a:t>
            </a:r>
            <a:r>
              <a:rPr lang="it-IT" sz="2200" b="1" dirty="0">
                <a:solidFill>
                  <a:srgbClr val="00B050"/>
                </a:solidFill>
              </a:rPr>
              <a:t>cercato</a:t>
            </a:r>
            <a:r>
              <a:rPr lang="it-IT" sz="2200" dirty="0">
                <a:solidFill>
                  <a:srgbClr val="2C3948"/>
                </a:solidFill>
              </a:rPr>
              <a:t>’ posizionato all’interno di </a:t>
            </a:r>
            <a:r>
              <a:rPr lang="it-IT" sz="2200" b="1" dirty="0">
                <a:solidFill>
                  <a:srgbClr val="0070C0"/>
                </a:solidFill>
              </a:rPr>
              <a:t>#filtrati </a:t>
            </a:r>
            <a:r>
              <a:rPr lang="it-IT" sz="2200" dirty="0">
                <a:solidFill>
                  <a:srgbClr val="2C3948"/>
                </a:solidFill>
              </a:rPr>
              <a:t>con </a:t>
            </a:r>
            <a:r>
              <a:rPr lang="it-IT" sz="2200" b="1" dirty="0" err="1">
                <a:solidFill>
                  <a:srgbClr val="2C3948"/>
                </a:solidFill>
              </a:rPr>
              <a:t>appendChild</a:t>
            </a:r>
            <a:r>
              <a:rPr lang="it-IT" sz="2200" dirty="0">
                <a:solidFill>
                  <a:srgbClr val="2C3948"/>
                </a:solidFill>
              </a:rPr>
              <a:t>. Ad ogni digit nella input bar viene eseguito il confronto e, man mano che si diventa più specifici nella ricerca il </a:t>
            </a:r>
            <a:r>
              <a:rPr lang="it-IT" sz="2200" b="1" dirty="0">
                <a:solidFill>
                  <a:srgbClr val="2C3948"/>
                </a:solidFill>
              </a:rPr>
              <a:t>&lt;div id = filtrati&gt; &lt;/div&gt; </a:t>
            </a:r>
            <a:r>
              <a:rPr lang="it-IT" sz="2200" dirty="0">
                <a:solidFill>
                  <a:srgbClr val="2C3948"/>
                </a:solidFill>
              </a:rPr>
              <a:t>precedente viene rimosso per evitare doppioni indesiderati nella visualizzazione.</a:t>
            </a:r>
          </a:p>
          <a:p>
            <a:r>
              <a:rPr lang="it-IT" sz="2200" b="1" i="1" dirty="0">
                <a:solidFill>
                  <a:srgbClr val="2C3948"/>
                </a:solidFill>
                <a:highlight>
                  <a:srgbClr val="FFFF00"/>
                </a:highlight>
              </a:rPr>
              <a:t>pulisci()</a:t>
            </a:r>
            <a:r>
              <a:rPr lang="it-IT" sz="2200" i="1" dirty="0">
                <a:solidFill>
                  <a:srgbClr val="2C3948"/>
                </a:solidFill>
                <a:highlight>
                  <a:srgbClr val="FFFF00"/>
                </a:highlight>
              </a:rPr>
              <a:t>: </a:t>
            </a:r>
            <a:r>
              <a:rPr lang="it-IT" sz="2200" dirty="0">
                <a:solidFill>
                  <a:srgbClr val="2C3948"/>
                </a:solidFill>
              </a:rPr>
              <a:t>il bottone nel &lt;div id = ‘barra’&gt;&lt;/div&gt; attiva questa funzione che semplicemente elimina tutti i </a:t>
            </a:r>
            <a:r>
              <a:rPr lang="it-IT" sz="2200" b="1" dirty="0">
                <a:solidFill>
                  <a:srgbClr val="2C3948"/>
                </a:solidFill>
              </a:rPr>
              <a:t>&lt;div id = filtrati&gt; &lt;/div&gt; </a:t>
            </a:r>
            <a:r>
              <a:rPr lang="it-IT" sz="2200" dirty="0">
                <a:solidFill>
                  <a:srgbClr val="2C3948"/>
                </a:solidFill>
              </a:rPr>
              <a:t>(nel caso la visualizzazione dovesse risultare troppo ingombrante per l’utente) </a:t>
            </a:r>
          </a:p>
        </p:txBody>
      </p:sp>
    </p:spTree>
    <p:extLst>
      <p:ext uri="{BB962C8B-B14F-4D97-AF65-F5344CB8AC3E}">
        <p14:creationId xmlns:p14="http://schemas.microsoft.com/office/powerpoint/2010/main" val="149667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apparecchio&#10;&#10;Descrizione generata automaticamente">
            <a:extLst>
              <a:ext uri="{FF2B5EF4-FFF2-40B4-BE49-F238E27FC236}">
                <a16:creationId xmlns:a16="http://schemas.microsoft.com/office/drawing/2014/main" id="{96A1A6D8-5613-42CD-A8A9-3B5720FDA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25" y="2651125"/>
            <a:ext cx="4667740" cy="420687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5FC2025-93E2-417C-8D1D-31A8384F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26" y="900316"/>
            <a:ext cx="3530781" cy="219086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C72464B-4CDE-4370-AC60-F55125F543DF}"/>
              </a:ext>
            </a:extLst>
          </p:cNvPr>
          <p:cNvSpPr txBox="1"/>
          <p:nvPr/>
        </p:nvSpPr>
        <p:spPr>
          <a:xfrm>
            <a:off x="170120" y="3710763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2C3948"/>
                </a:solidFill>
                <a:highlight>
                  <a:srgbClr val="FFFF00"/>
                </a:highlight>
              </a:rPr>
              <a:t>&lt;div id = filtrati&gt; &lt;/div&gt;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515403-78D3-4DD5-A401-2BA516C65672}"/>
              </a:ext>
            </a:extLst>
          </p:cNvPr>
          <p:cNvSpPr txBox="1"/>
          <p:nvPr/>
        </p:nvSpPr>
        <p:spPr>
          <a:xfrm>
            <a:off x="248093" y="4385230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2C3948"/>
                </a:solidFill>
                <a:highlight>
                  <a:srgbClr val="FFFF00"/>
                </a:highlight>
              </a:rPr>
              <a:t>&lt;div class=‘cercato’&gt;&lt;/div&gt;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FEB13C-8BCB-4DB7-88C2-6D04DC35D9F7}"/>
              </a:ext>
            </a:extLst>
          </p:cNvPr>
          <p:cNvSpPr txBox="1"/>
          <p:nvPr/>
        </p:nvSpPr>
        <p:spPr>
          <a:xfrm>
            <a:off x="241471" y="177740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2C3948"/>
                </a:solidFill>
                <a:highlight>
                  <a:srgbClr val="FFFF00"/>
                </a:highlight>
              </a:rPr>
              <a:t>&lt;div </a:t>
            </a:r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id</a:t>
            </a:r>
            <a:r>
              <a:rPr lang="it-IT" sz="1800" b="1" dirty="0">
                <a:solidFill>
                  <a:srgbClr val="2C3948"/>
                </a:solidFill>
                <a:highlight>
                  <a:srgbClr val="FFFF00"/>
                </a:highlight>
              </a:rPr>
              <a:t>=‘</a:t>
            </a:r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barra</a:t>
            </a:r>
            <a:r>
              <a:rPr lang="it-IT" sz="1800" b="1" dirty="0">
                <a:solidFill>
                  <a:srgbClr val="2C3948"/>
                </a:solidFill>
                <a:highlight>
                  <a:srgbClr val="FFFF00"/>
                </a:highlight>
              </a:rPr>
              <a:t>’&gt;&lt;/div&gt;</a:t>
            </a:r>
            <a:endParaRPr lang="it-IT" dirty="0">
              <a:highlight>
                <a:srgbClr val="FFFF00"/>
              </a:highlight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B0E2332-A7F5-4665-9A03-AC998795338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43465" y="1962070"/>
            <a:ext cx="199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67D4EE5-529D-4A30-A50C-4F0B80631F3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26003" y="3895429"/>
            <a:ext cx="153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668A8F4-9433-4A16-A576-3EB7BF288D3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14344" y="4569896"/>
            <a:ext cx="1598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EFD74A-EED9-4EE6-9947-5B4D95A99B15}"/>
              </a:ext>
            </a:extLst>
          </p:cNvPr>
          <p:cNvSpPr txBox="1"/>
          <p:nvPr/>
        </p:nvSpPr>
        <p:spPr>
          <a:xfrm>
            <a:off x="8578708" y="142111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Titolo barra (&lt;h1&gt;)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390FB5F-92F9-4F6F-803D-E83D1DB79340}"/>
              </a:ext>
            </a:extLst>
          </p:cNvPr>
          <p:cNvSpPr txBox="1"/>
          <p:nvPr/>
        </p:nvSpPr>
        <p:spPr>
          <a:xfrm>
            <a:off x="8578708" y="209712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Stringa di ricerca (&lt;input&gt;)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97E9B3F-9239-41EF-9B91-27E8C5212176}"/>
              </a:ext>
            </a:extLst>
          </p:cNvPr>
          <p:cNvSpPr txBox="1"/>
          <p:nvPr/>
        </p:nvSpPr>
        <p:spPr>
          <a:xfrm>
            <a:off x="8621674" y="2466459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Pulsante (&lt;</a:t>
            </a:r>
            <a:r>
              <a:rPr lang="it-IT" b="1" dirty="0" err="1">
                <a:solidFill>
                  <a:srgbClr val="2C3948"/>
                </a:solidFill>
                <a:highlight>
                  <a:srgbClr val="FFFF00"/>
                </a:highlight>
              </a:rPr>
              <a:t>button</a:t>
            </a:r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&gt;)</a:t>
            </a:r>
            <a:endParaRPr lang="it-IT" dirty="0">
              <a:highlight>
                <a:srgbClr val="FFFF00"/>
              </a:highlight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414EB49-58F2-464B-9D8E-4B173653AFF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757962" y="1605784"/>
            <a:ext cx="82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F84A15A-AA9E-4E8A-A97B-79DC1BF923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161196" y="2281793"/>
            <a:ext cx="1417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CA5BAFC-5B4A-4A16-9E09-71EAEA86925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572450" y="2630877"/>
            <a:ext cx="2049224" cy="2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0A90D44-4DE2-4640-8548-4A4B4CC22DC9}"/>
              </a:ext>
            </a:extLst>
          </p:cNvPr>
          <p:cNvSpPr txBox="1"/>
          <p:nvPr/>
        </p:nvSpPr>
        <p:spPr>
          <a:xfrm>
            <a:off x="8768625" y="425468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Immagine (&lt;</a:t>
            </a:r>
            <a:r>
              <a:rPr lang="it-IT" b="1" dirty="0" err="1">
                <a:solidFill>
                  <a:srgbClr val="2C3948"/>
                </a:solidFill>
                <a:highlight>
                  <a:srgbClr val="FFFF00"/>
                </a:highlight>
              </a:rPr>
              <a:t>img</a:t>
            </a:r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&gt;)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09849FE-6107-4CA3-A85B-0092D92B568E}"/>
              </a:ext>
            </a:extLst>
          </p:cNvPr>
          <p:cNvSpPr txBox="1"/>
          <p:nvPr/>
        </p:nvSpPr>
        <p:spPr>
          <a:xfrm>
            <a:off x="8748865" y="585824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Titolo-codice (&lt;h3&gt;)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4A6ADED-EA7A-4919-AF21-46CB3D33B670}"/>
              </a:ext>
            </a:extLst>
          </p:cNvPr>
          <p:cNvSpPr txBox="1"/>
          <p:nvPr/>
        </p:nvSpPr>
        <p:spPr>
          <a:xfrm>
            <a:off x="9078845" y="631990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Descrizione (&lt;</a:t>
            </a:r>
            <a:r>
              <a:rPr lang="it-IT" b="1" dirty="0" err="1">
                <a:solidFill>
                  <a:srgbClr val="2C3948"/>
                </a:solidFill>
                <a:highlight>
                  <a:srgbClr val="FFFF00"/>
                </a:highlight>
              </a:rPr>
              <a:t>article</a:t>
            </a:r>
            <a:r>
              <a:rPr lang="it-IT" b="1" dirty="0">
                <a:solidFill>
                  <a:srgbClr val="2C3948"/>
                </a:solidFill>
                <a:highlight>
                  <a:srgbClr val="FFFF00"/>
                </a:highlight>
              </a:rPr>
              <a:t>&gt;)</a:t>
            </a:r>
            <a:endParaRPr lang="it-IT" dirty="0">
              <a:highlight>
                <a:srgbClr val="FFFF00"/>
              </a:highlight>
            </a:endParaRP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C731A53-89D8-4B65-A72E-42E4B9F5921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180956" y="4439350"/>
            <a:ext cx="1587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3C2EBA3-24F6-47C6-BB7F-96EC5286168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5361272" y="6042909"/>
            <a:ext cx="3387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5BDC262-4FC0-4997-9338-0802CEB6B2C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790482" y="6504574"/>
            <a:ext cx="1288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Parentesi graffa chiusa 41">
            <a:extLst>
              <a:ext uri="{FF2B5EF4-FFF2-40B4-BE49-F238E27FC236}">
                <a16:creationId xmlns:a16="http://schemas.microsoft.com/office/drawing/2014/main" id="{673A3AC7-CC84-4A68-83B5-2BF4D56ADF5A}"/>
              </a:ext>
            </a:extLst>
          </p:cNvPr>
          <p:cNvSpPr/>
          <p:nvPr/>
        </p:nvSpPr>
        <p:spPr>
          <a:xfrm rot="16200000">
            <a:off x="7907005" y="1067029"/>
            <a:ext cx="45719" cy="1759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2A817C0-F1D3-4AFF-BD5F-10919A38D57C}"/>
              </a:ext>
            </a:extLst>
          </p:cNvPr>
          <p:cNvSpPr txBox="1"/>
          <p:nvPr/>
        </p:nvSpPr>
        <p:spPr>
          <a:xfrm>
            <a:off x="7368470" y="74751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Margin</a:t>
            </a:r>
            <a:r>
              <a:rPr lang="it-IT" sz="1400" b="1" dirty="0">
                <a:highlight>
                  <a:srgbClr val="FFFF00"/>
                </a:highlight>
              </a:rPr>
              <a:t>: 20px</a:t>
            </a:r>
          </a:p>
        </p:txBody>
      </p:sp>
      <p:sp>
        <p:nvSpPr>
          <p:cNvPr id="44" name="Parentesi graffa chiusa 43">
            <a:extLst>
              <a:ext uri="{FF2B5EF4-FFF2-40B4-BE49-F238E27FC236}">
                <a16:creationId xmlns:a16="http://schemas.microsoft.com/office/drawing/2014/main" id="{062D1D17-D22F-4578-B5FC-40534CB5E5A7}"/>
              </a:ext>
            </a:extLst>
          </p:cNvPr>
          <p:cNvSpPr/>
          <p:nvPr/>
        </p:nvSpPr>
        <p:spPr>
          <a:xfrm rot="16200000">
            <a:off x="4888653" y="1237831"/>
            <a:ext cx="45719" cy="1759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77D02B9-A31B-4E7C-BBC9-9FCC61602B75}"/>
              </a:ext>
            </a:extLst>
          </p:cNvPr>
          <p:cNvSpPr txBox="1"/>
          <p:nvPr/>
        </p:nvSpPr>
        <p:spPr>
          <a:xfrm>
            <a:off x="4350118" y="918315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Padding</a:t>
            </a:r>
            <a:r>
              <a:rPr lang="it-IT" sz="1400" b="1" dirty="0">
                <a:highlight>
                  <a:srgbClr val="FFFF00"/>
                </a:highlight>
              </a:rPr>
              <a:t>: 20px</a:t>
            </a:r>
          </a:p>
        </p:txBody>
      </p:sp>
      <p:sp>
        <p:nvSpPr>
          <p:cNvPr id="46" name="Parentesi graffa chiusa 45">
            <a:extLst>
              <a:ext uri="{FF2B5EF4-FFF2-40B4-BE49-F238E27FC236}">
                <a16:creationId xmlns:a16="http://schemas.microsoft.com/office/drawing/2014/main" id="{05DEDF8A-7DC2-46F0-A8E1-B2F46DED3F29}"/>
              </a:ext>
            </a:extLst>
          </p:cNvPr>
          <p:cNvSpPr/>
          <p:nvPr/>
        </p:nvSpPr>
        <p:spPr>
          <a:xfrm rot="16200000">
            <a:off x="4725015" y="3433469"/>
            <a:ext cx="45719" cy="1759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EDE1967-7F56-448E-B151-9FF090A55F02}"/>
              </a:ext>
            </a:extLst>
          </p:cNvPr>
          <p:cNvSpPr txBox="1"/>
          <p:nvPr/>
        </p:nvSpPr>
        <p:spPr>
          <a:xfrm>
            <a:off x="4186480" y="311395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Margin</a:t>
            </a:r>
            <a:r>
              <a:rPr lang="it-IT" sz="1400" b="1" dirty="0">
                <a:highlight>
                  <a:srgbClr val="FFFF00"/>
                </a:highlight>
              </a:rPr>
              <a:t>: 10px</a:t>
            </a:r>
          </a:p>
        </p:txBody>
      </p:sp>
      <p:sp>
        <p:nvSpPr>
          <p:cNvPr id="48" name="Parentesi graffa chiusa 47">
            <a:extLst>
              <a:ext uri="{FF2B5EF4-FFF2-40B4-BE49-F238E27FC236}">
                <a16:creationId xmlns:a16="http://schemas.microsoft.com/office/drawing/2014/main" id="{845C43DB-1B15-4CAE-B00B-78BF99EF3791}"/>
              </a:ext>
            </a:extLst>
          </p:cNvPr>
          <p:cNvSpPr/>
          <p:nvPr/>
        </p:nvSpPr>
        <p:spPr>
          <a:xfrm rot="16200000">
            <a:off x="7830529" y="3711067"/>
            <a:ext cx="45719" cy="1759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198493F-C91E-411B-8201-5872E1789900}"/>
              </a:ext>
            </a:extLst>
          </p:cNvPr>
          <p:cNvSpPr txBox="1"/>
          <p:nvPr/>
        </p:nvSpPr>
        <p:spPr>
          <a:xfrm>
            <a:off x="7291994" y="3391551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Padding</a:t>
            </a:r>
            <a:r>
              <a:rPr lang="it-IT" sz="1400" b="1" dirty="0">
                <a:highlight>
                  <a:srgbClr val="FFFF00"/>
                </a:highlight>
              </a:rPr>
              <a:t>: 20px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80624C54-9318-43F5-A378-88EE6A299739}"/>
              </a:ext>
            </a:extLst>
          </p:cNvPr>
          <p:cNvCxnSpPr>
            <a:stCxn id="46" idx="0"/>
          </p:cNvCxnSpPr>
          <p:nvPr/>
        </p:nvCxnSpPr>
        <p:spPr>
          <a:xfrm flipH="1">
            <a:off x="4659892" y="3544311"/>
            <a:ext cx="1" cy="33136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37B3B1C7-4A36-436F-8098-E23363377144}"/>
              </a:ext>
            </a:extLst>
          </p:cNvPr>
          <p:cNvCxnSpPr>
            <a:cxnSpLocks/>
            <a:stCxn id="48" idx="0"/>
          </p:cNvCxnSpPr>
          <p:nvPr/>
        </p:nvCxnSpPr>
        <p:spPr>
          <a:xfrm>
            <a:off x="7765407" y="3821909"/>
            <a:ext cx="0" cy="28673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Parentesi graffa chiusa 56">
            <a:extLst>
              <a:ext uri="{FF2B5EF4-FFF2-40B4-BE49-F238E27FC236}">
                <a16:creationId xmlns:a16="http://schemas.microsoft.com/office/drawing/2014/main" id="{A3F5DE52-74C7-4E49-80B2-79DE737B011F}"/>
              </a:ext>
            </a:extLst>
          </p:cNvPr>
          <p:cNvSpPr/>
          <p:nvPr/>
        </p:nvSpPr>
        <p:spPr>
          <a:xfrm rot="16200000">
            <a:off x="7406314" y="4088980"/>
            <a:ext cx="45719" cy="1759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F5E0DC7-BCB0-4BF8-B822-578AAE49CDDD}"/>
              </a:ext>
            </a:extLst>
          </p:cNvPr>
          <p:cNvSpPr txBox="1"/>
          <p:nvPr/>
        </p:nvSpPr>
        <p:spPr>
          <a:xfrm>
            <a:off x="6863601" y="3932036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Margin</a:t>
            </a:r>
            <a:r>
              <a:rPr lang="it-IT" sz="1400" b="1" dirty="0">
                <a:highlight>
                  <a:srgbClr val="FFFF00"/>
                </a:highlight>
              </a:rPr>
              <a:t>: 10px</a:t>
            </a:r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FC733E54-D624-4D18-B932-4CF2A93E4E2B}"/>
              </a:ext>
            </a:extLst>
          </p:cNvPr>
          <p:cNvCxnSpPr>
            <a:cxnSpLocks/>
            <a:stCxn id="57" idx="0"/>
          </p:cNvCxnSpPr>
          <p:nvPr/>
        </p:nvCxnSpPr>
        <p:spPr>
          <a:xfrm flipH="1">
            <a:off x="7331310" y="4199822"/>
            <a:ext cx="9882" cy="24894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4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72491E-14C0-4356-92B9-1E1BAA50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552" y="233680"/>
            <a:ext cx="2759456" cy="752475"/>
          </a:xfrm>
        </p:spPr>
        <p:txBody>
          <a:bodyPr>
            <a:normAutofit/>
          </a:bodyPr>
          <a:lstStyle/>
          <a:p>
            <a:r>
              <a:rPr lang="it-IT" sz="2000" dirty="0"/>
              <a:t>Il codice HTML+CSS</a:t>
            </a:r>
          </a:p>
        </p:txBody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9E895D-D3DF-404F-BBA6-FFA603D80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02" y="1608852"/>
            <a:ext cx="6192498" cy="251610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462613-4AA2-4627-A8C0-1D0EB1854841}"/>
              </a:ext>
            </a:extLst>
          </p:cNvPr>
          <p:cNvSpPr txBox="1"/>
          <p:nvPr/>
        </p:nvSpPr>
        <p:spPr>
          <a:xfrm>
            <a:off x="11217945" y="16088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HTML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2E440B3-A63D-442A-A983-0AB4636F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070" y="1208512"/>
            <a:ext cx="3375432" cy="415544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49F28F6-BDCE-4721-A7E3-D793781F5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64" y="416560"/>
            <a:ext cx="2605911" cy="620776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33ED207-5284-4891-96B1-1B13AE56E2E5}"/>
              </a:ext>
            </a:extLst>
          </p:cNvPr>
          <p:cNvSpPr txBox="1"/>
          <p:nvPr/>
        </p:nvSpPr>
        <p:spPr>
          <a:xfrm>
            <a:off x="4217705" y="986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CSS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652DFA8-08C0-4295-91CE-C957C9FC3F5C}"/>
              </a:ext>
            </a:extLst>
          </p:cNvPr>
          <p:cNvSpPr txBox="1"/>
          <p:nvPr/>
        </p:nvSpPr>
        <p:spPr>
          <a:xfrm>
            <a:off x="1819945" y="2955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CSS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E02B161-3E93-47D0-94BC-C8BCA5CA364A}"/>
              </a:ext>
            </a:extLst>
          </p:cNvPr>
          <p:cNvSpPr txBox="1"/>
          <p:nvPr/>
        </p:nvSpPr>
        <p:spPr>
          <a:xfrm>
            <a:off x="3543393" y="5363952"/>
            <a:ext cx="809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 riporto il codice HTML e CSS relativo alla slide precedente, per l’implementazione in </a:t>
            </a:r>
            <a:r>
              <a:rPr lang="it-IT" dirty="0" err="1"/>
              <a:t>javascript</a:t>
            </a:r>
            <a:r>
              <a:rPr lang="it-IT" dirty="0"/>
              <a:t>, vedere i commenti del foglio </a:t>
            </a:r>
            <a:r>
              <a:rPr lang="it-IT" dirty="0">
                <a:highlight>
                  <a:srgbClr val="FFFF00"/>
                </a:highlight>
              </a:rPr>
              <a:t>‘script.js’-&gt; funzione filtra()</a:t>
            </a:r>
            <a:r>
              <a:rPr lang="it-IT" dirty="0"/>
              <a:t> (è lì che vengono creati dinamicamente i contenuti di tipo </a:t>
            </a:r>
            <a:r>
              <a:rPr lang="it-IT" b="1" dirty="0">
                <a:solidFill>
                  <a:srgbClr val="00B050"/>
                </a:solidFill>
              </a:rPr>
              <a:t>cercato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93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0853D-1822-41A1-969F-FADEBBB9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1222736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Note sulla lista ‘contenuti’ di contents.js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CDC4A8-452E-439F-8F66-1C879F71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4" y="2236520"/>
            <a:ext cx="5029200" cy="211455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D25C39-6C9F-4AFB-84EB-B59C4E99FC42}"/>
              </a:ext>
            </a:extLst>
          </p:cNvPr>
          <p:cNvSpPr txBox="1"/>
          <p:nvPr/>
        </p:nvSpPr>
        <p:spPr>
          <a:xfrm>
            <a:off x="532384" y="4158238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.</a:t>
            </a:r>
          </a:p>
          <a:p>
            <a:r>
              <a:rPr lang="it-IT" sz="1400" dirty="0"/>
              <a:t>.</a:t>
            </a:r>
          </a:p>
          <a:p>
            <a:r>
              <a:rPr lang="it-IT" sz="1400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BA2617E-E0D3-47E7-B6A6-1E062C9E0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4896902"/>
            <a:ext cx="5029200" cy="18590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3A8747-F0F5-4A08-9557-4AF5EDB3949B}"/>
              </a:ext>
            </a:extLst>
          </p:cNvPr>
          <p:cNvSpPr txBox="1"/>
          <p:nvPr/>
        </p:nvSpPr>
        <p:spPr>
          <a:xfrm>
            <a:off x="6199970" y="20111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Titolo-codice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DE11E9-88FE-4E3E-B379-F21BB5DFAC64}"/>
              </a:ext>
            </a:extLst>
          </p:cNvPr>
          <p:cNvSpPr txBox="1"/>
          <p:nvPr/>
        </p:nvSpPr>
        <p:spPr>
          <a:xfrm>
            <a:off x="6199970" y="27528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Immagine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95BBA0-08B3-4BF3-ACB4-9043B7FC27D2}"/>
              </a:ext>
            </a:extLst>
          </p:cNvPr>
          <p:cNvSpPr txBox="1"/>
          <p:nvPr/>
        </p:nvSpPr>
        <p:spPr>
          <a:xfrm>
            <a:off x="6353859" y="33672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Descrizione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58097E3-DED7-4D38-993C-ACDD443DA79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733575" y="2195858"/>
            <a:ext cx="3466395" cy="55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C6730A9-F8CE-4673-92B9-80D4FD4FBDE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449824" y="2937491"/>
            <a:ext cx="750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6C500A6F-027B-4AEC-A68E-5A918970DC0E}"/>
              </a:ext>
            </a:extLst>
          </p:cNvPr>
          <p:cNvSpPr/>
          <p:nvPr/>
        </p:nvSpPr>
        <p:spPr>
          <a:xfrm rot="10800000">
            <a:off x="3580598" y="3122157"/>
            <a:ext cx="96253" cy="83752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E0A0109-120D-4999-B077-921EFD864A97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flipH="1" flipV="1">
            <a:off x="3676851" y="3540918"/>
            <a:ext cx="2677008" cy="1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3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C3116-C715-46A4-BE02-4ED0877D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Le specifiche richieste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3806C9-486A-47E8-A7F7-3F2AD9CA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1306319" cy="4667250"/>
          </a:xfrm>
        </p:spPr>
        <p:txBody>
          <a:bodyPr/>
          <a:lstStyle/>
          <a:p>
            <a:r>
              <a:rPr lang="it-IT" dirty="0"/>
              <a:t>Un file </a:t>
            </a:r>
            <a:r>
              <a:rPr lang="it-IT" b="1" dirty="0">
                <a:solidFill>
                  <a:srgbClr val="0070C0"/>
                </a:solidFill>
              </a:rPr>
              <a:t>html</a:t>
            </a:r>
            <a:r>
              <a:rPr lang="it-IT" dirty="0"/>
              <a:t> denominato ‘</a:t>
            </a:r>
            <a:r>
              <a:rPr lang="it-IT" b="1" i="1" dirty="0"/>
              <a:t>mhw2.html</a:t>
            </a:r>
            <a:r>
              <a:rPr lang="it-IT" dirty="0"/>
              <a:t>’ con la Home-page aggiornata</a:t>
            </a:r>
          </a:p>
          <a:p>
            <a:r>
              <a:rPr lang="it-IT" dirty="0"/>
              <a:t>Un file </a:t>
            </a:r>
            <a:r>
              <a:rPr lang="it-IT" b="1" dirty="0" err="1">
                <a:solidFill>
                  <a:srgbClr val="FFC000"/>
                </a:solidFill>
              </a:rPr>
              <a:t>css</a:t>
            </a:r>
            <a:r>
              <a:rPr lang="it-IT" dirty="0"/>
              <a:t> denominato ‘</a:t>
            </a:r>
            <a:r>
              <a:rPr lang="it-IT" b="1" i="1" dirty="0"/>
              <a:t>mhw2.css</a:t>
            </a:r>
            <a:r>
              <a:rPr lang="it-IT" dirty="0"/>
              <a:t>’ per lo stile</a:t>
            </a:r>
          </a:p>
          <a:p>
            <a:r>
              <a:rPr lang="it-IT" dirty="0"/>
              <a:t>Un file </a:t>
            </a:r>
            <a:r>
              <a:rPr lang="it-IT" b="1" dirty="0" err="1">
                <a:solidFill>
                  <a:srgbClr val="7030A0"/>
                </a:solidFill>
              </a:rPr>
              <a:t>javascript</a:t>
            </a:r>
            <a:r>
              <a:rPr lang="it-IT" dirty="0"/>
              <a:t> denominato ‘</a:t>
            </a:r>
            <a:r>
              <a:rPr lang="it-IT" b="1" i="1" dirty="0"/>
              <a:t>contents.js</a:t>
            </a:r>
            <a:r>
              <a:rPr lang="it-IT" dirty="0"/>
              <a:t>’ con i contenuti da caricare</a:t>
            </a:r>
          </a:p>
          <a:p>
            <a:r>
              <a:rPr lang="it-IT" dirty="0"/>
              <a:t>Un file </a:t>
            </a:r>
            <a:r>
              <a:rPr lang="it-IT" b="1" dirty="0" err="1">
                <a:solidFill>
                  <a:srgbClr val="7030A0"/>
                </a:solidFill>
              </a:rPr>
              <a:t>javascript</a:t>
            </a:r>
            <a:r>
              <a:rPr lang="it-IT" dirty="0"/>
              <a:t> denominato ‘</a:t>
            </a:r>
            <a:r>
              <a:rPr lang="it-IT" b="1" i="1" dirty="0"/>
              <a:t>script.js</a:t>
            </a:r>
            <a:r>
              <a:rPr lang="it-IT" dirty="0"/>
              <a:t>’ contenente le funzioni dinamiche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 particolare gli elementi previsti nella implementazione riguardano:</a:t>
            </a:r>
          </a:p>
          <a:p>
            <a:r>
              <a:rPr lang="it-IT" dirty="0"/>
              <a:t>Diversi </a:t>
            </a:r>
            <a:r>
              <a:rPr lang="it-IT" b="1" dirty="0">
                <a:solidFill>
                  <a:srgbClr val="FF0000"/>
                </a:solidFill>
              </a:rPr>
              <a:t>blocchi di contenuti</a:t>
            </a:r>
            <a:r>
              <a:rPr lang="it-IT" dirty="0">
                <a:solidFill>
                  <a:srgbClr val="FF0000"/>
                </a:solidFill>
              </a:rPr>
              <a:t> </a:t>
            </a:r>
            <a:endParaRPr lang="it-IT" b="1" dirty="0">
              <a:solidFill>
                <a:srgbClr val="FF0000"/>
              </a:solidFill>
            </a:endParaRPr>
          </a:p>
          <a:p>
            <a:r>
              <a:rPr lang="it-IT" dirty="0"/>
              <a:t>Una </a:t>
            </a:r>
            <a:r>
              <a:rPr lang="it-IT" b="1" dirty="0">
                <a:solidFill>
                  <a:srgbClr val="FF0000"/>
                </a:solidFill>
              </a:rPr>
              <a:t>barra di ricerca</a:t>
            </a:r>
          </a:p>
          <a:p>
            <a:r>
              <a:rPr lang="it-IT" dirty="0">
                <a:solidFill>
                  <a:schemeClr val="tx1"/>
                </a:solidFill>
              </a:rPr>
              <a:t>Una</a:t>
            </a:r>
            <a:r>
              <a:rPr lang="it-IT" b="1" dirty="0">
                <a:solidFill>
                  <a:srgbClr val="FF0000"/>
                </a:solidFill>
              </a:rPr>
              <a:t> sezione preferiti </a:t>
            </a:r>
            <a:r>
              <a:rPr lang="it-IT" dirty="0">
                <a:solidFill>
                  <a:schemeClr val="tx1"/>
                </a:solidFill>
              </a:rPr>
              <a:t>antistante i contenuti</a:t>
            </a:r>
          </a:p>
        </p:txBody>
      </p:sp>
    </p:spTree>
    <p:extLst>
      <p:ext uri="{BB962C8B-B14F-4D97-AF65-F5344CB8AC3E}">
        <p14:creationId xmlns:p14="http://schemas.microsoft.com/office/powerpoint/2010/main" val="305205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E4C67A-34D5-403D-833D-A26CDD2F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 blocchi contenuti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682E94-77AC-4653-9288-8568DD84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936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Per motivi di gestione, ai blocchi di contenuti sono state assegnate 3 classi diverse: </a:t>
            </a:r>
          </a:p>
          <a:p>
            <a:endParaRPr lang="it-IT" dirty="0"/>
          </a:p>
          <a:p>
            <a:r>
              <a:rPr lang="it-IT" b="1" dirty="0">
                <a:solidFill>
                  <a:srgbClr val="FF0000"/>
                </a:solidFill>
              </a:rPr>
              <a:t>oggetto</a:t>
            </a:r>
          </a:p>
          <a:p>
            <a:endParaRPr lang="it-IT" b="1" dirty="0">
              <a:solidFill>
                <a:srgbClr val="FF0000"/>
              </a:solidFill>
            </a:endParaRPr>
          </a:p>
          <a:p>
            <a:r>
              <a:rPr lang="it-IT" b="1" dirty="0">
                <a:solidFill>
                  <a:srgbClr val="FFC000"/>
                </a:solidFill>
              </a:rPr>
              <a:t>elemento</a:t>
            </a:r>
          </a:p>
          <a:p>
            <a:endParaRPr lang="it-IT" b="1" dirty="0">
              <a:solidFill>
                <a:srgbClr val="7030A0"/>
              </a:solidFill>
            </a:endParaRPr>
          </a:p>
          <a:p>
            <a:r>
              <a:rPr lang="it-IT" b="1" dirty="0">
                <a:solidFill>
                  <a:srgbClr val="00B050"/>
                </a:solidFill>
              </a:rPr>
              <a:t>cercato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L’intervento di ciascuna classe nella visualizzazione verrà spiegato nelle slides successive.</a:t>
            </a:r>
          </a:p>
        </p:txBody>
      </p:sp>
      <p:pic>
        <p:nvPicPr>
          <p:cNvPr id="5" name="Elemento grafico 4" descr="Cubo con riempimento a tinta unita">
            <a:extLst>
              <a:ext uri="{FF2B5EF4-FFF2-40B4-BE49-F238E27FC236}">
                <a16:creationId xmlns:a16="http://schemas.microsoft.com/office/drawing/2014/main" id="{F1C42C3D-9EAA-44D7-BA4D-AB3DE5F29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963" y="2885095"/>
            <a:ext cx="632637" cy="632637"/>
          </a:xfrm>
          <a:prstGeom prst="rect">
            <a:avLst/>
          </a:prstGeom>
        </p:spPr>
      </p:pic>
      <p:pic>
        <p:nvPicPr>
          <p:cNvPr id="7" name="Elemento grafico 6" descr="Inventario di ricerca con riempimento a tinta unita">
            <a:extLst>
              <a:ext uri="{FF2B5EF4-FFF2-40B4-BE49-F238E27FC236}">
                <a16:creationId xmlns:a16="http://schemas.microsoft.com/office/drawing/2014/main" id="{E1F2D806-B063-4985-83BB-42767240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4703" y="4653049"/>
            <a:ext cx="643897" cy="643897"/>
          </a:xfrm>
          <a:prstGeom prst="rect">
            <a:avLst/>
          </a:prstGeom>
        </p:spPr>
      </p:pic>
      <p:pic>
        <p:nvPicPr>
          <p:cNvPr id="9" name="Elemento grafico 8" descr="Stella con riempimento a tinta unita">
            <a:extLst>
              <a:ext uri="{FF2B5EF4-FFF2-40B4-BE49-F238E27FC236}">
                <a16:creationId xmlns:a16="http://schemas.microsoft.com/office/drawing/2014/main" id="{42B52BEF-F6D8-4B3D-8C1D-D36DA6A58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5963" y="3842846"/>
            <a:ext cx="632637" cy="6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8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FB374-AF1B-46A5-BF8E-69CBB07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I blocchi contenuti: la classe </a:t>
            </a:r>
            <a:r>
              <a:rPr lang="it-IT" b="1" dirty="0">
                <a:solidFill>
                  <a:srgbClr val="FF0000"/>
                </a:solidFill>
              </a:rPr>
              <a:t>.oggetto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D158F4-2447-4099-95EE-2515AE90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825625"/>
            <a:ext cx="11689237" cy="4801418"/>
          </a:xfrm>
        </p:spPr>
        <p:txBody>
          <a:bodyPr>
            <a:normAutofit/>
          </a:bodyPr>
          <a:lstStyle/>
          <a:p>
            <a:r>
              <a:rPr lang="it-IT" b="1" dirty="0"/>
              <a:t>All’apertura della pagina</a:t>
            </a:r>
            <a:r>
              <a:rPr lang="it-IT" dirty="0"/>
              <a:t>, i contenuti presenti in ‘</a:t>
            </a:r>
            <a:r>
              <a:rPr lang="it-IT" i="1" dirty="0"/>
              <a:t>contents.js</a:t>
            </a:r>
            <a:r>
              <a:rPr lang="it-IT" dirty="0"/>
              <a:t>’ vengono caricati sotto forma di blocchi di contenuti di classe ‘</a:t>
            </a:r>
            <a:r>
              <a:rPr lang="it-IT" b="1" dirty="0">
                <a:solidFill>
                  <a:srgbClr val="FF0000"/>
                </a:solidFill>
              </a:rPr>
              <a:t>oggetto</a:t>
            </a:r>
            <a:r>
              <a:rPr lang="it-IT" dirty="0"/>
              <a:t>’. Questi blocchi vengono ripartiti nei due div </a:t>
            </a:r>
            <a:r>
              <a:rPr lang="it-IT" b="1" dirty="0"/>
              <a:t>overlay</a:t>
            </a:r>
            <a:r>
              <a:rPr lang="it-IT" dirty="0"/>
              <a:t> all’interno del div classe </a:t>
            </a:r>
            <a:r>
              <a:rPr lang="it-IT" b="1" dirty="0"/>
              <a:t>divisore</a:t>
            </a:r>
            <a:r>
              <a:rPr lang="it-IT" dirty="0"/>
              <a:t> in base alla loro posizione.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b="1" dirty="0">
                <a:solidFill>
                  <a:srgbClr val="00B050"/>
                </a:solidFill>
              </a:rPr>
              <a:t>divisore superiore </a:t>
            </a:r>
            <a:r>
              <a:rPr lang="it-IT" dirty="0"/>
              <a:t>presenta alcuni dei </a:t>
            </a:r>
            <a:r>
              <a:rPr lang="it-IT" b="1" dirty="0">
                <a:solidFill>
                  <a:srgbClr val="00B050"/>
                </a:solidFill>
              </a:rPr>
              <a:t>prodotti</a:t>
            </a:r>
            <a:r>
              <a:rPr lang="it-IT" dirty="0"/>
              <a:t> in vista, il </a:t>
            </a:r>
            <a:r>
              <a:rPr lang="it-IT" b="1" dirty="0">
                <a:solidFill>
                  <a:srgbClr val="00B0F0"/>
                </a:solidFill>
              </a:rPr>
              <a:t>divisore inferiore </a:t>
            </a:r>
            <a:r>
              <a:rPr lang="it-IT" dirty="0"/>
              <a:t>invece evidenzia i </a:t>
            </a:r>
            <a:r>
              <a:rPr lang="it-IT" b="1" dirty="0">
                <a:solidFill>
                  <a:srgbClr val="00B0F0"/>
                </a:solidFill>
              </a:rPr>
              <a:t>reparti </a:t>
            </a:r>
            <a:r>
              <a:rPr lang="it-IT" dirty="0">
                <a:solidFill>
                  <a:schemeClr val="tx1"/>
                </a:solidFill>
              </a:rPr>
              <a:t>più popolari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dirty="0"/>
              <a:t>Il caricamento dei contenuti avviene grazie al file ‘script.js’, in particolare attraverso la funzione </a:t>
            </a:r>
            <a:r>
              <a:rPr lang="it-IT" b="1" i="1" dirty="0" err="1"/>
              <a:t>loadContents</a:t>
            </a:r>
            <a:r>
              <a:rPr lang="it-IT" b="1" i="1" dirty="0"/>
              <a:t>().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63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4CA52-9354-4F56-8502-DC6C656C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22885"/>
            <a:ext cx="10543032" cy="1325563"/>
          </a:xfrm>
        </p:spPr>
        <p:txBody>
          <a:bodyPr/>
          <a:lstStyle/>
          <a:p>
            <a:r>
              <a:rPr lang="it-IT" b="1" dirty="0"/>
              <a:t>Divisori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BB6597-3A97-4374-BDB0-BCDC42E67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203"/>
            <a:ext cx="5611800" cy="3025717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BC83637-74E9-4171-B6B4-D7D3B03F1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876" y="1414203"/>
            <a:ext cx="5767500" cy="30626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0B02F03-6801-45CA-B2E5-C15B6DC26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450" y="4868004"/>
            <a:ext cx="2717574" cy="65459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F27228-4422-4575-B12D-FCFBAE8E1109}"/>
              </a:ext>
            </a:extLst>
          </p:cNvPr>
          <p:cNvSpPr txBox="1"/>
          <p:nvPr/>
        </p:nvSpPr>
        <p:spPr>
          <a:xfrm>
            <a:off x="1091646" y="617397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Prima del </a:t>
            </a:r>
            <a:r>
              <a:rPr lang="it-IT" dirty="0" err="1">
                <a:highlight>
                  <a:srgbClr val="FFFF00"/>
                </a:highlight>
              </a:rPr>
              <a:t>loadContents</a:t>
            </a:r>
            <a:r>
              <a:rPr lang="it-IT" dirty="0"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D330580-186C-49DA-8B24-D4C7068D9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763" y="4789199"/>
            <a:ext cx="3267075" cy="19907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C83C30-B9A4-44C5-9264-649088E256C2}"/>
              </a:ext>
            </a:extLst>
          </p:cNvPr>
          <p:cNvSpPr txBox="1"/>
          <p:nvPr/>
        </p:nvSpPr>
        <p:spPr>
          <a:xfrm>
            <a:off x="9137322" y="55813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Dopo il </a:t>
            </a:r>
            <a:r>
              <a:rPr lang="it-IT" dirty="0" err="1">
                <a:highlight>
                  <a:srgbClr val="FFFF00"/>
                </a:highlight>
              </a:rPr>
              <a:t>loadContents</a:t>
            </a:r>
            <a:r>
              <a:rPr lang="it-IT" dirty="0">
                <a:highlight>
                  <a:srgbClr val="FFFF00"/>
                </a:highlight>
              </a:rPr>
              <a:t>()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206D19-D72D-45B4-A5DD-743FC1F6C6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536914" y="5522602"/>
            <a:ext cx="621323" cy="65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601758-FEE9-4546-AAE1-AA736DDD28BA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8501838" y="5766020"/>
            <a:ext cx="635484" cy="1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C437E3-0039-4365-A59A-DA716321F14E}"/>
              </a:ext>
            </a:extLst>
          </p:cNvPr>
          <p:cNvSpPr txBox="1"/>
          <p:nvPr/>
        </p:nvSpPr>
        <p:spPr>
          <a:xfrm>
            <a:off x="3158237" y="449049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Prodotti (divisore superiore)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4B90171-08A5-4742-8E7B-115B77D31AD2}"/>
              </a:ext>
            </a:extLst>
          </p:cNvPr>
          <p:cNvSpPr txBox="1"/>
          <p:nvPr/>
        </p:nvSpPr>
        <p:spPr>
          <a:xfrm>
            <a:off x="7095497" y="44921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Reparti (divisore inferiore)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D889700-26F0-4E2A-87B8-88307E1BFB56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 flipH="1">
            <a:off x="2805900" y="818381"/>
            <a:ext cx="1977141" cy="59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FAB72350-6050-42AF-8268-626E071A4AAE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>
            <a:off x="8617709" y="818544"/>
            <a:ext cx="269917" cy="59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A5473FE-F851-45DA-A8D6-04FA0549929A}"/>
              </a:ext>
            </a:extLst>
          </p:cNvPr>
          <p:cNvSpPr txBox="1"/>
          <p:nvPr/>
        </p:nvSpPr>
        <p:spPr>
          <a:xfrm>
            <a:off x="8048935" y="472361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HTML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A7D405D-D861-487E-9AAB-641F6DD22DAC}"/>
              </a:ext>
            </a:extLst>
          </p:cNvPr>
          <p:cNvSpPr txBox="1"/>
          <p:nvPr/>
        </p:nvSpPr>
        <p:spPr>
          <a:xfrm>
            <a:off x="3871227" y="460453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56857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egnaposto contenuto 41">
            <a:extLst>
              <a:ext uri="{FF2B5EF4-FFF2-40B4-BE49-F238E27FC236}">
                <a16:creationId xmlns:a16="http://schemas.microsoft.com/office/drawing/2014/main" id="{723A95BE-CABB-4EB0-9746-16D8B3E09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3" y="720027"/>
            <a:ext cx="11370616" cy="6137973"/>
          </a:xfr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1B1206-9E15-43D1-ABF5-52D7E9C6C7D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260806" y="1549105"/>
            <a:ext cx="772723" cy="137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2C5556F-890D-4EE0-AA5C-DC927097663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421371" y="4413623"/>
            <a:ext cx="2050576" cy="150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64066C3-3887-4E00-9483-F906A2D06BB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386789" y="5624624"/>
            <a:ext cx="537945" cy="42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853960-4EF6-48B6-AF90-191FDFCA1E70}"/>
              </a:ext>
            </a:extLst>
          </p:cNvPr>
          <p:cNvSpPr txBox="1"/>
          <p:nvPr/>
        </p:nvSpPr>
        <p:spPr>
          <a:xfrm>
            <a:off x="3651758" y="1179773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Contrassegno preferiti( &lt;div class = ‘</a:t>
            </a:r>
            <a:r>
              <a:rPr lang="it-IT" b="1" dirty="0" err="1">
                <a:highlight>
                  <a:srgbClr val="FFFF00"/>
                </a:highlight>
              </a:rPr>
              <a:t>hidden</a:t>
            </a:r>
            <a:r>
              <a:rPr lang="it-IT" b="1" dirty="0">
                <a:highlight>
                  <a:srgbClr val="FFFF00"/>
                </a:highlight>
              </a:rPr>
              <a:t>’&gt;)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A405499-5081-4D57-8365-1B130CB0ED34}"/>
              </a:ext>
            </a:extLst>
          </p:cNvPr>
          <p:cNvSpPr txBox="1"/>
          <p:nvPr/>
        </p:nvSpPr>
        <p:spPr>
          <a:xfrm>
            <a:off x="2362345" y="4105846"/>
            <a:ext cx="4118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highlight>
                  <a:srgbClr val="FFFF00"/>
                </a:highlight>
              </a:rPr>
              <a:t>Descrizione con dettagli oggetto ( &lt;</a:t>
            </a:r>
            <a:r>
              <a:rPr lang="it-IT" sz="1400" b="1" dirty="0" err="1">
                <a:highlight>
                  <a:srgbClr val="FFFF00"/>
                </a:highlight>
              </a:rPr>
              <a:t>article</a:t>
            </a:r>
            <a:r>
              <a:rPr lang="it-IT" sz="1400" b="1" dirty="0">
                <a:highlight>
                  <a:srgbClr val="FFFF00"/>
                </a:highlight>
              </a:rPr>
              <a:t>&gt;)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B78C5C-CC7B-423A-99A5-CFBF761C18F7}"/>
              </a:ext>
            </a:extLst>
          </p:cNvPr>
          <p:cNvSpPr txBox="1"/>
          <p:nvPr/>
        </p:nvSpPr>
        <p:spPr>
          <a:xfrm>
            <a:off x="1268260" y="525529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Rimuovi dettagli oggetto ( &lt;</a:t>
            </a:r>
            <a:r>
              <a:rPr lang="it-IT" b="1" dirty="0" err="1">
                <a:highlight>
                  <a:srgbClr val="FFFF00"/>
                </a:highlight>
              </a:rPr>
              <a:t>button</a:t>
            </a:r>
            <a:r>
              <a:rPr lang="it-IT" b="1" dirty="0">
                <a:highlight>
                  <a:srgbClr val="FFFF00"/>
                </a:highlight>
              </a:rPr>
              <a:t>&gt;)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D79B6A6-A2E3-472D-9BF1-A42A35F589D9}"/>
              </a:ext>
            </a:extLst>
          </p:cNvPr>
          <p:cNvSpPr txBox="1"/>
          <p:nvPr/>
        </p:nvSpPr>
        <p:spPr>
          <a:xfrm>
            <a:off x="8227315" y="18559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Immagine ( &lt;</a:t>
            </a:r>
            <a:r>
              <a:rPr lang="it-IT" b="1" dirty="0" err="1">
                <a:highlight>
                  <a:srgbClr val="FFFF00"/>
                </a:highlight>
              </a:rPr>
              <a:t>img</a:t>
            </a:r>
            <a:r>
              <a:rPr lang="it-IT" b="1" dirty="0">
                <a:highlight>
                  <a:srgbClr val="FFFF00"/>
                </a:highlight>
              </a:rPr>
              <a:t>&gt;)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9797851-6A12-46C8-B3EC-531E9FFF87D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9275623" y="2225323"/>
            <a:ext cx="82771" cy="150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45CF720-607F-4719-95A7-0AB2C3CBC1F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094605" y="4714703"/>
            <a:ext cx="389398" cy="122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9DDF5B0-27C5-4230-A1C9-22D720E22AD3}"/>
              </a:ext>
            </a:extLst>
          </p:cNvPr>
          <p:cNvSpPr txBox="1"/>
          <p:nvPr/>
        </p:nvSpPr>
        <p:spPr>
          <a:xfrm>
            <a:off x="7033530" y="4191483"/>
            <a:ext cx="412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highlight>
                  <a:srgbClr val="FFFF00"/>
                </a:highlight>
              </a:rPr>
              <a:t>Aggiungi alla sezione preferiti e contrassegna ( &lt;</a:t>
            </a:r>
            <a:r>
              <a:rPr lang="it-IT" sz="1400" b="1" dirty="0" err="1">
                <a:highlight>
                  <a:srgbClr val="FFFF00"/>
                </a:highlight>
              </a:rPr>
              <a:t>button</a:t>
            </a:r>
            <a:r>
              <a:rPr lang="it-IT" sz="1400" b="1" dirty="0">
                <a:highlight>
                  <a:srgbClr val="FFFF00"/>
                </a:highlight>
              </a:rPr>
              <a:t>&gt;)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17D4E1A-B0BC-4139-9915-F480D83C281A}"/>
              </a:ext>
            </a:extLst>
          </p:cNvPr>
          <p:cNvSpPr txBox="1"/>
          <p:nvPr/>
        </p:nvSpPr>
        <p:spPr>
          <a:xfrm>
            <a:off x="5503330" y="4837814"/>
            <a:ext cx="3005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highlight>
                  <a:srgbClr val="FFFF00"/>
                </a:highlight>
              </a:rPr>
              <a:t>Titolo-codice dell’oggetto ( &lt;h3&gt;)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E83A194-CA69-4FF1-BDFC-1CFECA1EAC5A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006306" y="5145591"/>
            <a:ext cx="194253" cy="32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9C2674-E118-4776-B29C-FC96CE9A254E}"/>
              </a:ext>
            </a:extLst>
          </p:cNvPr>
          <p:cNvSpPr txBox="1"/>
          <p:nvPr/>
        </p:nvSpPr>
        <p:spPr>
          <a:xfrm>
            <a:off x="62736" y="3121222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Padding</a:t>
            </a:r>
            <a:r>
              <a:rPr lang="it-IT" sz="1400" b="1" dirty="0">
                <a:highlight>
                  <a:srgbClr val="FFFF00"/>
                </a:highlight>
              </a:rPr>
              <a:t>: 10px</a:t>
            </a:r>
          </a:p>
        </p:txBody>
      </p:sp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4199EEEB-4C81-46A2-BE05-525DA12C5CAC}"/>
              </a:ext>
            </a:extLst>
          </p:cNvPr>
          <p:cNvSpPr/>
          <p:nvPr/>
        </p:nvSpPr>
        <p:spPr>
          <a:xfrm rot="16200000">
            <a:off x="643068" y="3408416"/>
            <a:ext cx="91742" cy="1329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7BB7FC-71C3-4511-8E40-15057CBFDA42}"/>
              </a:ext>
            </a:extLst>
          </p:cNvPr>
          <p:cNvSpPr txBox="1"/>
          <p:nvPr/>
        </p:nvSpPr>
        <p:spPr>
          <a:xfrm>
            <a:off x="62736" y="388370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Margin</a:t>
            </a:r>
            <a:r>
              <a:rPr lang="it-IT" sz="1400" b="1" dirty="0">
                <a:highlight>
                  <a:srgbClr val="FFFF00"/>
                </a:highlight>
              </a:rPr>
              <a:t>: 2px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09B6BE6-4F95-4E02-B5F3-52580024438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22486" y="4191483"/>
            <a:ext cx="39934" cy="94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86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09240-0BB0-4175-8AFE-F2E4DBA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c’è nell’oggetto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D7FDBD0-8905-4DC6-8BF1-57B0C235A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53" y="3530374"/>
            <a:ext cx="4211066" cy="223054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CBC01B6-A6D8-4205-B437-96DA31B6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273" y="1823076"/>
            <a:ext cx="2360429" cy="49123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C6B1B7D-7520-4B78-BD30-4A734280D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115" y="2677277"/>
            <a:ext cx="3795491" cy="18312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3B9EA2-535D-4863-93D1-77C3E2720FEF}"/>
              </a:ext>
            </a:extLst>
          </p:cNvPr>
          <p:cNvSpPr txBox="1"/>
          <p:nvPr/>
        </p:nvSpPr>
        <p:spPr>
          <a:xfrm>
            <a:off x="420624" y="5781358"/>
            <a:ext cx="7507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 titolo esemplificativo, viene mostrato il codice html una volta che è stato </a:t>
            </a:r>
            <a:r>
              <a:rPr lang="it-IT" sz="1400" b="1" dirty="0"/>
              <a:t>attivata</a:t>
            </a:r>
            <a:r>
              <a:rPr lang="it-IT" sz="1400" dirty="0"/>
              <a:t> la descrizione dell’immagine tramite </a:t>
            </a:r>
            <a:r>
              <a:rPr lang="it-IT" sz="1400" b="1" dirty="0"/>
              <a:t>click</a:t>
            </a:r>
            <a:r>
              <a:rPr lang="it-IT" sz="1400" dirty="0"/>
              <a:t> sull’immagine ed è stato aggiunto l’oggetto ai preferiti. Dove la class appare vuota significa che la classe </a:t>
            </a:r>
            <a:r>
              <a:rPr lang="it-IT" sz="1400" b="1" dirty="0" err="1"/>
              <a:t>hidden</a:t>
            </a:r>
            <a:r>
              <a:rPr lang="it-IT" sz="1400" dirty="0"/>
              <a:t> è stata rimossa per rendere visibile al </a:t>
            </a:r>
            <a:r>
              <a:rPr lang="it-IT" sz="1400" b="1" dirty="0"/>
              <a:t>click</a:t>
            </a:r>
            <a:r>
              <a:rPr lang="it-IT" sz="1400" dirty="0"/>
              <a:t> l’</a:t>
            </a:r>
            <a:r>
              <a:rPr lang="it-IT" sz="1400" b="1" dirty="0">
                <a:solidFill>
                  <a:srgbClr val="FFC000"/>
                </a:solidFill>
              </a:rPr>
              <a:t>elemento</a:t>
            </a:r>
            <a:r>
              <a:rPr lang="it-IT" sz="1400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FC284F-34E8-4D23-9658-F9B41584F335}"/>
              </a:ext>
            </a:extLst>
          </p:cNvPr>
          <p:cNvSpPr txBox="1"/>
          <p:nvPr/>
        </p:nvSpPr>
        <p:spPr>
          <a:xfrm>
            <a:off x="8870942" y="1814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CSS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B74A19-FE2C-4F5E-81D6-90A7C0408EE8}"/>
              </a:ext>
            </a:extLst>
          </p:cNvPr>
          <p:cNvSpPr txBox="1"/>
          <p:nvPr/>
        </p:nvSpPr>
        <p:spPr>
          <a:xfrm>
            <a:off x="3987450" y="359288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HTML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4FD445-23E2-4B3B-BEA8-F9C55425400D}"/>
              </a:ext>
            </a:extLst>
          </p:cNvPr>
          <p:cNvSpPr txBox="1"/>
          <p:nvPr/>
        </p:nvSpPr>
        <p:spPr>
          <a:xfrm>
            <a:off x="420624" y="1476089"/>
            <a:ext cx="7383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sintesi un oggetto si compone di 4 parti: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0070C0"/>
                </a:solidFill>
              </a:rPr>
              <a:t>Contrassegno preferiti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Immagine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C000"/>
                </a:solidFill>
              </a:rPr>
              <a:t>Titolo-codice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0000"/>
                </a:solidFill>
              </a:rPr>
              <a:t>Descrizione</a:t>
            </a:r>
          </a:p>
        </p:txBody>
      </p:sp>
    </p:spTree>
    <p:extLst>
      <p:ext uri="{BB962C8B-B14F-4D97-AF65-F5344CB8AC3E}">
        <p14:creationId xmlns:p14="http://schemas.microsoft.com/office/powerpoint/2010/main" val="19648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89567-AC61-4270-B9E0-F98DC3E2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1089504" cy="1325563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La sezione preferiti e la classe </a:t>
            </a:r>
            <a:r>
              <a:rPr lang="it-IT" b="1" dirty="0">
                <a:solidFill>
                  <a:srgbClr val="FFC000"/>
                </a:solidFill>
              </a:rPr>
              <a:t>.elemento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935B8-39E4-46F5-B8AA-CD70C11EF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690688"/>
            <a:ext cx="11868347" cy="5167312"/>
          </a:xfrm>
        </p:spPr>
        <p:txBody>
          <a:bodyPr>
            <a:normAutofit/>
          </a:bodyPr>
          <a:lstStyle/>
          <a:p>
            <a:r>
              <a:rPr lang="it-IT" sz="1600" dirty="0"/>
              <a:t>Come da specifica, si tratta di una sezione che compare solamente quando l’utente sceglie almeno un preferito dai blocchi contenuti. Si trova a inizio pagina, tra l’</a:t>
            </a:r>
            <a:r>
              <a:rPr lang="it-IT" sz="1600" dirty="0" err="1"/>
              <a:t>header</a:t>
            </a:r>
            <a:r>
              <a:rPr lang="it-IT" sz="1600" dirty="0"/>
              <a:t> e la </a:t>
            </a:r>
            <a:r>
              <a:rPr lang="it-IT" sz="1600" dirty="0" err="1"/>
              <a:t>section</a:t>
            </a:r>
            <a:r>
              <a:rPr lang="it-IT" sz="1600" dirty="0"/>
              <a:t>.</a:t>
            </a:r>
          </a:p>
          <a:p>
            <a:pPr marL="0" indent="0">
              <a:buNone/>
            </a:pPr>
            <a:r>
              <a:rPr lang="it-IT" sz="1600" dirty="0"/>
              <a:t>Funzioni di ‘script.js’ interessate: </a:t>
            </a:r>
          </a:p>
          <a:p>
            <a:r>
              <a:rPr lang="it-IT" sz="1600" b="1" dirty="0">
                <a:highlight>
                  <a:srgbClr val="FFFF00"/>
                </a:highlight>
              </a:rPr>
              <a:t>dettagli(): </a:t>
            </a:r>
            <a:r>
              <a:rPr lang="it-IT" sz="1600" dirty="0"/>
              <a:t>si attiva </a:t>
            </a:r>
            <a:r>
              <a:rPr lang="it-IT" sz="1600" b="1" dirty="0"/>
              <a:t>cliccando sull’immagine </a:t>
            </a:r>
            <a:r>
              <a:rPr lang="it-IT" sz="1600" dirty="0"/>
              <a:t>del blocco contenuto di classe </a:t>
            </a:r>
            <a:r>
              <a:rPr lang="it-IT" sz="1600" b="1" dirty="0">
                <a:solidFill>
                  <a:srgbClr val="FF0000"/>
                </a:solidFill>
              </a:rPr>
              <a:t>oggetto</a:t>
            </a:r>
            <a:r>
              <a:rPr lang="it-IT" sz="1600" dirty="0"/>
              <a:t>, mostra la descrizione presente nell’</a:t>
            </a:r>
            <a:r>
              <a:rPr lang="it-IT" sz="1600" dirty="0" err="1"/>
              <a:t>article</a:t>
            </a:r>
            <a:r>
              <a:rPr lang="it-IT" sz="1600" dirty="0"/>
              <a:t> sottostante (inizialmente non visibile) rimuovendo la classe </a:t>
            </a:r>
            <a:r>
              <a:rPr lang="it-IT" sz="1600" dirty="0" err="1"/>
              <a:t>hidden</a:t>
            </a:r>
            <a:r>
              <a:rPr lang="it-IT" sz="1600" dirty="0"/>
              <a:t>.</a:t>
            </a:r>
          </a:p>
          <a:p>
            <a:r>
              <a:rPr lang="it-IT" sz="1600" b="1" dirty="0" err="1">
                <a:highlight>
                  <a:srgbClr val="FFFF00"/>
                </a:highlight>
              </a:rPr>
              <a:t>riduciDescrizione</a:t>
            </a:r>
            <a:r>
              <a:rPr lang="it-IT" sz="1600" b="1" dirty="0">
                <a:highlight>
                  <a:srgbClr val="FFFF00"/>
                </a:highlight>
              </a:rPr>
              <a:t>(): </a:t>
            </a:r>
            <a:r>
              <a:rPr lang="it-IT" sz="1600" dirty="0"/>
              <a:t>si attiva </a:t>
            </a:r>
            <a:r>
              <a:rPr lang="it-IT" sz="1600" b="1" dirty="0"/>
              <a:t>cliccando sul bottone </a:t>
            </a:r>
            <a:r>
              <a:rPr lang="it-IT" sz="1600" dirty="0"/>
              <a:t>del blocco contenuto di classe </a:t>
            </a:r>
            <a:r>
              <a:rPr lang="it-IT" sz="1600" b="1" dirty="0">
                <a:solidFill>
                  <a:srgbClr val="FF0000"/>
                </a:solidFill>
              </a:rPr>
              <a:t>oggetto</a:t>
            </a:r>
            <a:r>
              <a:rPr lang="it-IT" sz="1600" dirty="0"/>
              <a:t>, aggiunge la classe </a:t>
            </a:r>
            <a:r>
              <a:rPr lang="it-IT" sz="1600" dirty="0" err="1"/>
              <a:t>hidden</a:t>
            </a:r>
            <a:r>
              <a:rPr lang="it-IT" sz="1600" dirty="0"/>
              <a:t> all’</a:t>
            </a:r>
            <a:r>
              <a:rPr lang="it-IT" sz="1600" dirty="0" err="1"/>
              <a:t>article</a:t>
            </a:r>
            <a:r>
              <a:rPr lang="it-IT" sz="1600" dirty="0"/>
              <a:t> della descrizione in modo da renderlo non visibile.</a:t>
            </a:r>
          </a:p>
          <a:p>
            <a:r>
              <a:rPr lang="it-IT" sz="1600" b="1" i="1" dirty="0">
                <a:highlight>
                  <a:srgbClr val="FFFF00"/>
                </a:highlight>
              </a:rPr>
              <a:t>aggiungi()</a:t>
            </a:r>
            <a:r>
              <a:rPr lang="it-IT" sz="1600" b="1" dirty="0">
                <a:highlight>
                  <a:srgbClr val="FFFF00"/>
                </a:highlight>
              </a:rPr>
              <a:t> </a:t>
            </a:r>
            <a:r>
              <a:rPr lang="it-IT" sz="1600" dirty="0">
                <a:highlight>
                  <a:srgbClr val="FFFF00"/>
                </a:highlight>
              </a:rPr>
              <a:t>:</a:t>
            </a:r>
            <a:r>
              <a:rPr lang="it-IT" sz="1600" dirty="0"/>
              <a:t> si attiva </a:t>
            </a:r>
            <a:r>
              <a:rPr lang="it-IT" sz="1600" b="1" dirty="0"/>
              <a:t>cliccando sul bottone </a:t>
            </a:r>
            <a:r>
              <a:rPr lang="it-IT" sz="1600" dirty="0"/>
              <a:t>del blocco contenuto di classe </a:t>
            </a:r>
            <a:r>
              <a:rPr lang="it-IT" sz="1600" b="1" dirty="0">
                <a:solidFill>
                  <a:srgbClr val="FF0000"/>
                </a:solidFill>
              </a:rPr>
              <a:t>oggetto</a:t>
            </a:r>
            <a:r>
              <a:rPr lang="it-IT" sz="1600" dirty="0"/>
              <a:t> </a:t>
            </a:r>
            <a:r>
              <a:rPr lang="it-IT" sz="1600" dirty="0">
                <a:solidFill>
                  <a:srgbClr val="00B050"/>
                </a:solidFill>
              </a:rPr>
              <a:t>‘</a:t>
            </a:r>
            <a:r>
              <a:rPr lang="it-IT" sz="1600" b="1" dirty="0">
                <a:solidFill>
                  <a:srgbClr val="00B050"/>
                </a:solidFill>
              </a:rPr>
              <a:t>Aggiungi ai preferiti</a:t>
            </a:r>
            <a:r>
              <a:rPr lang="it-IT" sz="1600" dirty="0">
                <a:solidFill>
                  <a:srgbClr val="00B050"/>
                </a:solidFill>
              </a:rPr>
              <a:t>’ </a:t>
            </a:r>
            <a:r>
              <a:rPr lang="it-IT" sz="1600" dirty="0"/>
              <a:t>crea una copia del blocco contenuto di classe oggetto nella sezione preferiti e assegna a questa copia la classe ‘</a:t>
            </a:r>
            <a:r>
              <a:rPr lang="it-IT" sz="1600" b="1" dirty="0">
                <a:solidFill>
                  <a:srgbClr val="FFC000"/>
                </a:solidFill>
              </a:rPr>
              <a:t>elemento</a:t>
            </a:r>
            <a:r>
              <a:rPr lang="it-IT" sz="1600" dirty="0"/>
              <a:t>’ (per poterla distinguere meglio con i </a:t>
            </a:r>
            <a:r>
              <a:rPr lang="it-IT" sz="1600" dirty="0" err="1"/>
              <a:t>querySelector</a:t>
            </a:r>
            <a:r>
              <a:rPr lang="it-IT" sz="1600" dirty="0"/>
              <a:t>() sostanzialmente). In base alla posizione dell’oggetto viene deciso in quale dei due div di classe </a:t>
            </a:r>
            <a:r>
              <a:rPr lang="it-IT" sz="1600" b="1" dirty="0" err="1"/>
              <a:t>wrapper</a:t>
            </a:r>
            <a:r>
              <a:rPr lang="it-IT" sz="1600" dirty="0"/>
              <a:t> smistare il nuovo elemento. Successivamente, si rimuove l’</a:t>
            </a:r>
            <a:r>
              <a:rPr lang="it-IT" sz="1600" b="1" dirty="0" err="1"/>
              <a:t>eventListener</a:t>
            </a:r>
            <a:r>
              <a:rPr lang="it-IT" sz="1600" dirty="0"/>
              <a:t> sul bottone in modo da non avere doppioni nella sezione preferiti.</a:t>
            </a:r>
          </a:p>
          <a:p>
            <a:r>
              <a:rPr lang="it-IT" sz="1600" b="1" i="1" dirty="0">
                <a:highlight>
                  <a:srgbClr val="FFFF00"/>
                </a:highlight>
              </a:rPr>
              <a:t>rimozione(): </a:t>
            </a:r>
            <a:r>
              <a:rPr lang="it-IT" sz="1600" dirty="0"/>
              <a:t>si attiva cliccando sul bottone del blocco contenuto di classe </a:t>
            </a:r>
            <a:r>
              <a:rPr lang="it-IT" sz="1600" b="1" dirty="0">
                <a:solidFill>
                  <a:srgbClr val="FFC000"/>
                </a:solidFill>
              </a:rPr>
              <a:t>elemento</a:t>
            </a:r>
            <a:r>
              <a:rPr lang="it-IT" sz="1600" dirty="0"/>
              <a:t> ‘Rimuovi dai preferiti’ e rimuove appunto l’elemento dalla sezione dei preferiti. Si preoccupa inoltre di ripristinare l’</a:t>
            </a:r>
            <a:r>
              <a:rPr lang="it-IT" sz="1600" b="1" dirty="0" err="1"/>
              <a:t>eventListener</a:t>
            </a:r>
            <a:r>
              <a:rPr lang="it-IT" sz="1600" dirty="0"/>
              <a:t> tolto dalla funzione aggiungi per poter ripetere l’operazione di ‘aggiungi preferiti’ successivamente</a:t>
            </a:r>
          </a:p>
        </p:txBody>
      </p:sp>
    </p:spTree>
    <p:extLst>
      <p:ext uri="{BB962C8B-B14F-4D97-AF65-F5344CB8AC3E}">
        <p14:creationId xmlns:p14="http://schemas.microsoft.com/office/powerpoint/2010/main" val="270110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58A76D-F0BC-43AA-9D0F-9A48EB20B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47" y="0"/>
            <a:ext cx="8700934" cy="482611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1B9045-7096-486F-9F53-4B7B4EFB2CEA}"/>
              </a:ext>
            </a:extLst>
          </p:cNvPr>
          <p:cNvSpPr txBox="1"/>
          <p:nvPr/>
        </p:nvSpPr>
        <p:spPr>
          <a:xfrm>
            <a:off x="0" y="59542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Titolo sezione (&lt;h1&gt;)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A473E90-3D63-48D0-87DB-281EFCBA0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458" y="3930430"/>
            <a:ext cx="7410895" cy="1663786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E310C6-361A-427D-9DEC-DA47DF35012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57110" y="780089"/>
            <a:ext cx="2674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A92A8516-2BED-4F28-805F-073F0B00AD98}"/>
              </a:ext>
            </a:extLst>
          </p:cNvPr>
          <p:cNvSpPr/>
          <p:nvPr/>
        </p:nvSpPr>
        <p:spPr>
          <a:xfrm rot="16200000">
            <a:off x="4509186" y="-205309"/>
            <a:ext cx="235443" cy="29381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7C736F45-1740-418F-96A8-7FB454A5A3D7}"/>
              </a:ext>
            </a:extLst>
          </p:cNvPr>
          <p:cNvSpPr/>
          <p:nvPr/>
        </p:nvSpPr>
        <p:spPr>
          <a:xfrm rot="16200000">
            <a:off x="7713185" y="-187232"/>
            <a:ext cx="235443" cy="29381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754F687-30F9-45EE-9165-201C352AEDEC}"/>
              </a:ext>
            </a:extLst>
          </p:cNvPr>
          <p:cNvSpPr txBox="1"/>
          <p:nvPr/>
        </p:nvSpPr>
        <p:spPr>
          <a:xfrm>
            <a:off x="474489" y="180126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Immagine (&lt;</a:t>
            </a:r>
            <a:r>
              <a:rPr lang="it-IT" b="1" dirty="0" err="1">
                <a:highlight>
                  <a:srgbClr val="FFFF00"/>
                </a:highlight>
              </a:rPr>
              <a:t>img</a:t>
            </a:r>
            <a:r>
              <a:rPr lang="it-IT" b="1" dirty="0">
                <a:highlight>
                  <a:srgbClr val="FFFF00"/>
                </a:highlight>
              </a:rPr>
              <a:t>&gt;)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8B34FFC-C90C-43F3-BCA0-F62329C64B32}"/>
              </a:ext>
            </a:extLst>
          </p:cNvPr>
          <p:cNvSpPr txBox="1"/>
          <p:nvPr/>
        </p:nvSpPr>
        <p:spPr>
          <a:xfrm>
            <a:off x="102592" y="422871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Titolo-codice (&lt;h3&gt;)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347ED26-FAA7-4B87-9B62-6E654EEECB9B}"/>
              </a:ext>
            </a:extLst>
          </p:cNvPr>
          <p:cNvSpPr txBox="1"/>
          <p:nvPr/>
        </p:nvSpPr>
        <p:spPr>
          <a:xfrm>
            <a:off x="51297" y="4692686"/>
            <a:ext cx="262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Descrizione (&lt;</a:t>
            </a:r>
            <a:r>
              <a:rPr lang="it-IT" b="1" dirty="0" err="1">
                <a:highlight>
                  <a:srgbClr val="FFFF00"/>
                </a:highlight>
              </a:rPr>
              <a:t>article</a:t>
            </a:r>
            <a:r>
              <a:rPr lang="it-IT" b="1" dirty="0">
                <a:highlight>
                  <a:srgbClr val="FFFF00"/>
                </a:highlight>
              </a:rPr>
              <a:t>&gt;)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7585256-F726-4391-AA05-9C559AB5BB95}"/>
              </a:ext>
            </a:extLst>
          </p:cNvPr>
          <p:cNvSpPr txBox="1"/>
          <p:nvPr/>
        </p:nvSpPr>
        <p:spPr>
          <a:xfrm>
            <a:off x="3101386" y="594547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Bottone rimozione (&lt;</a:t>
            </a:r>
            <a:r>
              <a:rPr lang="it-IT" b="1" dirty="0" err="1">
                <a:highlight>
                  <a:srgbClr val="FFFF00"/>
                </a:highlight>
              </a:rPr>
              <a:t>button</a:t>
            </a:r>
            <a:r>
              <a:rPr lang="it-IT" b="1" dirty="0">
                <a:highlight>
                  <a:srgbClr val="FFFF00"/>
                </a:highlight>
              </a:rPr>
              <a:t>&gt;)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7B5E25C-F74D-4C4E-A2AF-271235F41F8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672527" y="1985928"/>
            <a:ext cx="131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19A7C5A-B245-4192-AF88-1CBF47D974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467342" y="4413376"/>
            <a:ext cx="196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ED13297-1E5F-4435-B4E0-9EB5B310157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72527" y="4877352"/>
            <a:ext cx="62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A4F69CD-45D7-4568-BC7E-07C18FC4FD7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597950" y="5192090"/>
            <a:ext cx="237244" cy="75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B769F9-3C2E-4189-84A1-9AE9630E8929}"/>
              </a:ext>
            </a:extLst>
          </p:cNvPr>
          <p:cNvSpPr txBox="1"/>
          <p:nvPr/>
        </p:nvSpPr>
        <p:spPr>
          <a:xfrm>
            <a:off x="3221881" y="941023"/>
            <a:ext cx="2840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2C3948"/>
                </a:solidFill>
                <a:highlight>
                  <a:srgbClr val="FFFF00"/>
                </a:highlight>
              </a:rPr>
              <a:t>&lt;div class=‘cercato’&gt;&lt;/div&gt;</a:t>
            </a:r>
            <a:endParaRPr lang="it-IT" sz="1600" dirty="0">
              <a:highlight>
                <a:srgbClr val="FFFF00"/>
              </a:highlight>
            </a:endParaRPr>
          </a:p>
        </p:txBody>
      </p:sp>
      <p:sp>
        <p:nvSpPr>
          <p:cNvPr id="22" name="Parentesi graffa chiusa 21">
            <a:extLst>
              <a:ext uri="{FF2B5EF4-FFF2-40B4-BE49-F238E27FC236}">
                <a16:creationId xmlns:a16="http://schemas.microsoft.com/office/drawing/2014/main" id="{F4A1DEC7-8AE3-49C2-BAAB-77551B13FC82}"/>
              </a:ext>
            </a:extLst>
          </p:cNvPr>
          <p:cNvSpPr/>
          <p:nvPr/>
        </p:nvSpPr>
        <p:spPr>
          <a:xfrm rot="16200000">
            <a:off x="6206048" y="2407951"/>
            <a:ext cx="45719" cy="2658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665D6B2-DC94-4FA5-BABE-B1B1153F7A6A}"/>
              </a:ext>
            </a:extLst>
          </p:cNvPr>
          <p:cNvSpPr txBox="1"/>
          <p:nvPr/>
        </p:nvSpPr>
        <p:spPr>
          <a:xfrm>
            <a:off x="5610787" y="2121061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Margin</a:t>
            </a:r>
            <a:r>
              <a:rPr lang="it-IT" sz="1400" b="1" dirty="0">
                <a:highlight>
                  <a:srgbClr val="FFFF00"/>
                </a:highlight>
              </a:rPr>
              <a:t>: 20px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9951688-4A52-4D41-93B0-0017200A625F}"/>
              </a:ext>
            </a:extLst>
          </p:cNvPr>
          <p:cNvSpPr txBox="1"/>
          <p:nvPr/>
        </p:nvSpPr>
        <p:spPr>
          <a:xfrm>
            <a:off x="8001246" y="2009972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Padding</a:t>
            </a:r>
            <a:r>
              <a:rPr lang="it-IT" sz="1400" b="1" dirty="0">
                <a:highlight>
                  <a:srgbClr val="FFFF00"/>
                </a:highlight>
              </a:rPr>
              <a:t>: 10px</a:t>
            </a:r>
          </a:p>
        </p:txBody>
      </p: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A0C0B58E-57DC-44B6-BA32-07A9B282954F}"/>
              </a:ext>
            </a:extLst>
          </p:cNvPr>
          <p:cNvSpPr/>
          <p:nvPr/>
        </p:nvSpPr>
        <p:spPr>
          <a:xfrm rot="16200000">
            <a:off x="9187676" y="2316511"/>
            <a:ext cx="91742" cy="1329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Parentesi graffa chiusa 28">
            <a:extLst>
              <a:ext uri="{FF2B5EF4-FFF2-40B4-BE49-F238E27FC236}">
                <a16:creationId xmlns:a16="http://schemas.microsoft.com/office/drawing/2014/main" id="{82875562-75A7-4B67-BC5A-84E6314154F6}"/>
              </a:ext>
            </a:extLst>
          </p:cNvPr>
          <p:cNvSpPr/>
          <p:nvPr/>
        </p:nvSpPr>
        <p:spPr>
          <a:xfrm rot="16200000">
            <a:off x="9340691" y="3821407"/>
            <a:ext cx="91742" cy="1329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487F27F-23B0-4B01-AD47-28258BEBACD1}"/>
              </a:ext>
            </a:extLst>
          </p:cNvPr>
          <p:cNvSpPr txBox="1"/>
          <p:nvPr/>
        </p:nvSpPr>
        <p:spPr>
          <a:xfrm>
            <a:off x="8803640" y="351496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Margin</a:t>
            </a:r>
            <a:r>
              <a:rPr lang="it-IT" sz="1400" b="1" dirty="0">
                <a:highlight>
                  <a:srgbClr val="FFFF00"/>
                </a:highlight>
              </a:rPr>
              <a:t>: 10px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40CD109-E9A6-4DCE-9EBE-863820D43F42}"/>
              </a:ext>
            </a:extLst>
          </p:cNvPr>
          <p:cNvSpPr txBox="1"/>
          <p:nvPr/>
        </p:nvSpPr>
        <p:spPr>
          <a:xfrm>
            <a:off x="9854472" y="5375192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Margin</a:t>
            </a:r>
            <a:r>
              <a:rPr lang="it-IT" sz="1400" b="1" dirty="0">
                <a:highlight>
                  <a:srgbClr val="FFFF00"/>
                </a:highlight>
              </a:rPr>
              <a:t>: 15px</a:t>
            </a:r>
          </a:p>
        </p:txBody>
      </p: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40A8499F-1E2F-4DDC-934D-0A3304A55EA5}"/>
              </a:ext>
            </a:extLst>
          </p:cNvPr>
          <p:cNvSpPr/>
          <p:nvPr/>
        </p:nvSpPr>
        <p:spPr>
          <a:xfrm>
            <a:off x="9760020" y="5433821"/>
            <a:ext cx="91742" cy="1329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entesi graffa chiusa 33">
            <a:extLst>
              <a:ext uri="{FF2B5EF4-FFF2-40B4-BE49-F238E27FC236}">
                <a16:creationId xmlns:a16="http://schemas.microsoft.com/office/drawing/2014/main" id="{11E0F82F-2762-4426-A1BB-8DB751DF8C14}"/>
              </a:ext>
            </a:extLst>
          </p:cNvPr>
          <p:cNvSpPr/>
          <p:nvPr/>
        </p:nvSpPr>
        <p:spPr>
          <a:xfrm rot="16200000">
            <a:off x="9708480" y="4991659"/>
            <a:ext cx="98482" cy="4571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5E8153D-84A4-4FD7-9846-97FCB05AC9D3}"/>
              </a:ext>
            </a:extLst>
          </p:cNvPr>
          <p:cNvSpPr txBox="1"/>
          <p:nvPr/>
        </p:nvSpPr>
        <p:spPr>
          <a:xfrm>
            <a:off x="9122807" y="461614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highlight>
                  <a:srgbClr val="FFFF00"/>
                </a:highlight>
              </a:rPr>
              <a:t>Padding</a:t>
            </a:r>
            <a:r>
              <a:rPr lang="it-IT" sz="1400" b="1" dirty="0">
                <a:highlight>
                  <a:srgbClr val="FFFF00"/>
                </a:highlight>
              </a:rPr>
              <a:t>: 5px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330C1AB-B806-463E-9524-3DCC383C3FBC}"/>
              </a:ext>
            </a:extLst>
          </p:cNvPr>
          <p:cNvSpPr txBox="1"/>
          <p:nvPr/>
        </p:nvSpPr>
        <p:spPr>
          <a:xfrm>
            <a:off x="6410485" y="950641"/>
            <a:ext cx="2840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2C3948"/>
                </a:solidFill>
                <a:highlight>
                  <a:srgbClr val="FFFF00"/>
                </a:highlight>
              </a:rPr>
              <a:t>&lt;div class=‘cercato’&gt;&lt;/div&gt;</a:t>
            </a:r>
            <a:endParaRPr lang="it-IT" sz="1600" dirty="0">
              <a:highlight>
                <a:srgbClr val="FFFF00"/>
              </a:highlight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18FAFB3-E344-4779-A191-803E3D190F26}"/>
              </a:ext>
            </a:extLst>
          </p:cNvPr>
          <p:cNvCxnSpPr>
            <a:cxnSpLocks/>
          </p:cNvCxnSpPr>
          <p:nvPr/>
        </p:nvCxnSpPr>
        <p:spPr>
          <a:xfrm flipH="1">
            <a:off x="6062723" y="2563719"/>
            <a:ext cx="33276" cy="28114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D7500C6-59D5-4717-99DB-C255492F6854}"/>
              </a:ext>
            </a:extLst>
          </p:cNvPr>
          <p:cNvCxnSpPr>
            <a:cxnSpLocks/>
          </p:cNvCxnSpPr>
          <p:nvPr/>
        </p:nvCxnSpPr>
        <p:spPr>
          <a:xfrm>
            <a:off x="6361814" y="2566490"/>
            <a:ext cx="0" cy="28087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7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1105</Words>
  <Application>Microsoft Office PowerPoint</Application>
  <PresentationFormat>Widescreen</PresentationFormat>
  <Paragraphs>113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6" baseType="lpstr">
      <vt:lpstr>Dante (Headings)2</vt:lpstr>
      <vt:lpstr>Helvetica Neue Medium</vt:lpstr>
      <vt:lpstr>Arial</vt:lpstr>
      <vt:lpstr>Arial Nova</vt:lpstr>
      <vt:lpstr>Calibri</vt:lpstr>
      <vt:lpstr>Century Gothic</vt:lpstr>
      <vt:lpstr>Elephant</vt:lpstr>
      <vt:lpstr>Univers</vt:lpstr>
      <vt:lpstr>Univers Light</vt:lpstr>
      <vt:lpstr>Wingdings 2</vt:lpstr>
      <vt:lpstr>OffsetVTI</vt:lpstr>
      <vt:lpstr>BrushVTI</vt:lpstr>
      <vt:lpstr>Sogno Italiano   Home page con contenuti dinamici </vt:lpstr>
      <vt:lpstr>Le specifiche richieste</vt:lpstr>
      <vt:lpstr>I blocchi contenuti</vt:lpstr>
      <vt:lpstr>I blocchi contenuti: la classe .oggetto</vt:lpstr>
      <vt:lpstr>Divisori</vt:lpstr>
      <vt:lpstr>Presentazione standard di PowerPoint</vt:lpstr>
      <vt:lpstr>Cosa c’è nell’oggetto</vt:lpstr>
      <vt:lpstr>La sezione preferiti e la classe .elemento</vt:lpstr>
      <vt:lpstr>Presentazione standard di PowerPoint</vt:lpstr>
      <vt:lpstr>Il codice HTML+CSS</vt:lpstr>
      <vt:lpstr>La barra di ricerca e la classe .cercato</vt:lpstr>
      <vt:lpstr>Presentazione standard di PowerPoint</vt:lpstr>
      <vt:lpstr>Il codice HTML+CSS</vt:lpstr>
      <vt:lpstr>Note sulla lista ‘contenuti’ di contents.js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Sogno Italiano   Home page con contenuti dinamici </dc:title>
  <dc:creator>francesco ct</dc:creator>
  <cp:lastModifiedBy>francesco ct</cp:lastModifiedBy>
  <cp:revision>43</cp:revision>
  <dcterms:created xsi:type="dcterms:W3CDTF">2021-04-06T20:03:04Z</dcterms:created>
  <dcterms:modified xsi:type="dcterms:W3CDTF">2021-04-07T21:45:17Z</dcterms:modified>
</cp:coreProperties>
</file>