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752" r:id="rId2"/>
  </p:sldMasterIdLst>
  <p:notesMasterIdLst>
    <p:notesMasterId r:id="rId24"/>
  </p:notesMasterIdLst>
  <p:sldIdLst>
    <p:sldId id="256" r:id="rId3"/>
    <p:sldId id="257" r:id="rId4"/>
    <p:sldId id="261" r:id="rId5"/>
    <p:sldId id="258" r:id="rId6"/>
    <p:sldId id="262" r:id="rId7"/>
    <p:sldId id="263" r:id="rId8"/>
    <p:sldId id="264" r:id="rId9"/>
    <p:sldId id="271" r:id="rId10"/>
    <p:sldId id="260" r:id="rId11"/>
    <p:sldId id="272" r:id="rId12"/>
    <p:sldId id="273" r:id="rId13"/>
    <p:sldId id="274" r:id="rId14"/>
    <p:sldId id="265" r:id="rId15"/>
    <p:sldId id="267" r:id="rId16"/>
    <p:sldId id="259" r:id="rId17"/>
    <p:sldId id="275" r:id="rId18"/>
    <p:sldId id="276" r:id="rId19"/>
    <p:sldId id="266" r:id="rId20"/>
    <p:sldId id="268" r:id="rId21"/>
    <p:sldId id="269" r:id="rId22"/>
    <p:sldId id="270"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1238-D108-4679-81F9-043439F13AB5}" type="datetimeFigureOut">
              <a:rPr lang="it-IT" smtClean="0"/>
              <a:t>08/04/2021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7526D-76C1-4BCD-95CA-38D10AA3FC19}" type="slidenum">
              <a:rPr lang="it-IT" smtClean="0"/>
              <a:t>‹N›</a:t>
            </a:fld>
            <a:endParaRPr lang="it-IT"/>
          </a:p>
        </p:txBody>
      </p:sp>
    </p:spTree>
    <p:extLst>
      <p:ext uri="{BB962C8B-B14F-4D97-AF65-F5344CB8AC3E}">
        <p14:creationId xmlns:p14="http://schemas.microsoft.com/office/powerpoint/2010/main" val="131643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Nota: divisori e overlay sono quasi indistinguibili in quanto l’overlay è pensato per stare sopra i divisori in generale oltre che all’</a:t>
            </a:r>
            <a:r>
              <a:rPr lang="it-IT" dirty="0" err="1"/>
              <a:t>header</a:t>
            </a:r>
            <a:r>
              <a:rPr lang="it-IT" dirty="0"/>
              <a:t>. I blocchi di contenuti di classe oggetto sono caricati tramite </a:t>
            </a:r>
            <a:r>
              <a:rPr lang="it-IT" dirty="0" err="1"/>
              <a:t>appendChild</a:t>
            </a:r>
            <a:r>
              <a:rPr lang="it-IT" dirty="0"/>
              <a:t> dell’overlay per questa visualizzazione</a:t>
            </a:r>
          </a:p>
        </p:txBody>
      </p:sp>
      <p:sp>
        <p:nvSpPr>
          <p:cNvPr id="4" name="Segnaposto numero diapositiva 3"/>
          <p:cNvSpPr>
            <a:spLocks noGrp="1"/>
          </p:cNvSpPr>
          <p:nvPr>
            <p:ph type="sldNum" sz="quarter" idx="5"/>
          </p:nvPr>
        </p:nvSpPr>
        <p:spPr/>
        <p:txBody>
          <a:bodyPr/>
          <a:lstStyle/>
          <a:p>
            <a:fld id="{87E7526D-76C1-4BCD-95CA-38D10AA3FC19}" type="slidenum">
              <a:rPr lang="it-IT" smtClean="0"/>
              <a:t>5</a:t>
            </a:fld>
            <a:endParaRPr lang="it-IT"/>
          </a:p>
        </p:txBody>
      </p:sp>
    </p:spTree>
    <p:extLst>
      <p:ext uri="{BB962C8B-B14F-4D97-AF65-F5344CB8AC3E}">
        <p14:creationId xmlns:p14="http://schemas.microsoft.com/office/powerpoint/2010/main" val="176223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7E7526D-76C1-4BCD-95CA-38D10AA3FC19}" type="slidenum">
              <a:rPr lang="it-IT" smtClean="0"/>
              <a:t>13</a:t>
            </a:fld>
            <a:endParaRPr lang="it-IT"/>
          </a:p>
        </p:txBody>
      </p:sp>
    </p:spTree>
    <p:extLst>
      <p:ext uri="{BB962C8B-B14F-4D97-AF65-F5344CB8AC3E}">
        <p14:creationId xmlns:p14="http://schemas.microsoft.com/office/powerpoint/2010/main" val="218332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April 8,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a:t>
            </a:fld>
            <a:endParaRPr lang="en-US"/>
          </a:p>
        </p:txBody>
      </p:sp>
    </p:spTree>
    <p:extLst>
      <p:ext uri="{BB962C8B-B14F-4D97-AF65-F5344CB8AC3E}">
        <p14:creationId xmlns:p14="http://schemas.microsoft.com/office/powerpoint/2010/main" val="52048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April 8,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192937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April 8,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400921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1378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0794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05073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9694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2798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730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2701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6135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April 8,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296058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522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84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26935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1906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April 8,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9126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April 8,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8053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April 8,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2903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April 8,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982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April 8,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81736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April 8,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23591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April 8,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90135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Thursday, April 8,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3226953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78" r:id="rId5"/>
    <p:sldLayoutId id="2147483779" r:id="rId6"/>
    <p:sldLayoutId id="2147483784"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364939960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04A4FB-0C6B-4301-9FAF-F063D5626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B916911F-26DF-4C32-89A0-E5BBB9437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Rectangle 17">
            <a:extLst>
              <a:ext uri="{FF2B5EF4-FFF2-40B4-BE49-F238E27FC236}">
                <a16:creationId xmlns:a16="http://schemas.microsoft.com/office/drawing/2014/main" id="{ED212EE9-4E6C-4EF9-A19D-3DFED5CB0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F3B6CE-2AC7-4025-9E46-316407BB3E91}"/>
              </a:ext>
            </a:extLst>
          </p:cNvPr>
          <p:cNvSpPr>
            <a:spLocks noGrp="1"/>
          </p:cNvSpPr>
          <p:nvPr>
            <p:ph type="ctrTitle"/>
          </p:nvPr>
        </p:nvSpPr>
        <p:spPr>
          <a:xfrm>
            <a:off x="422898" y="576263"/>
            <a:ext cx="5469901" cy="2967606"/>
          </a:xfrm>
        </p:spPr>
        <p:txBody>
          <a:bodyPr anchor="b">
            <a:normAutofit/>
          </a:bodyPr>
          <a:lstStyle/>
          <a:p>
            <a:pPr algn="l"/>
            <a:r>
              <a:rPr lang="it-IT" sz="4800" b="1" dirty="0"/>
              <a:t>Sogno Italiano </a:t>
            </a:r>
            <a:br>
              <a:rPr lang="it-IT" sz="4800" dirty="0"/>
            </a:br>
            <a:br>
              <a:rPr lang="it-IT" sz="4800" dirty="0"/>
            </a:br>
            <a:r>
              <a:rPr lang="it-IT" sz="4800" dirty="0">
                <a:latin typeface="Arial Nova" panose="020B0504020202020204" pitchFamily="34" charset="0"/>
              </a:rPr>
              <a:t>Home page con contenuti dinamici </a:t>
            </a:r>
          </a:p>
        </p:txBody>
      </p:sp>
      <p:sp>
        <p:nvSpPr>
          <p:cNvPr id="3" name="Sottotitolo 2">
            <a:extLst>
              <a:ext uri="{FF2B5EF4-FFF2-40B4-BE49-F238E27FC236}">
                <a16:creationId xmlns:a16="http://schemas.microsoft.com/office/drawing/2014/main" id="{9321C629-303F-4D48-AE88-A6F6AED5C186}"/>
              </a:ext>
            </a:extLst>
          </p:cNvPr>
          <p:cNvSpPr>
            <a:spLocks noGrp="1"/>
          </p:cNvSpPr>
          <p:nvPr>
            <p:ph type="subTitle" idx="1"/>
          </p:nvPr>
        </p:nvSpPr>
        <p:spPr>
          <a:xfrm>
            <a:off x="422898" y="3764975"/>
            <a:ext cx="5469901" cy="2192683"/>
          </a:xfrm>
        </p:spPr>
        <p:txBody>
          <a:bodyPr>
            <a:normAutofit/>
          </a:bodyPr>
          <a:lstStyle/>
          <a:p>
            <a:pPr algn="l"/>
            <a:r>
              <a:rPr lang="it-IT" dirty="0"/>
              <a:t>Presentazione a cura di </a:t>
            </a:r>
          </a:p>
          <a:p>
            <a:pPr algn="l"/>
            <a:r>
              <a:rPr lang="it-IT" dirty="0"/>
              <a:t>Francesco Catania matricola O46002194 Ing. Informatica </a:t>
            </a:r>
          </a:p>
        </p:txBody>
      </p:sp>
      <p:pic>
        <p:nvPicPr>
          <p:cNvPr id="4" name="Picture 3">
            <a:extLst>
              <a:ext uri="{FF2B5EF4-FFF2-40B4-BE49-F238E27FC236}">
                <a16:creationId xmlns:a16="http://schemas.microsoft.com/office/drawing/2014/main" id="{D5650286-7D30-4C70-A848-AB2DD35D0E06}"/>
              </a:ext>
            </a:extLst>
          </p:cNvPr>
          <p:cNvPicPr>
            <a:picLocks noChangeAspect="1"/>
          </p:cNvPicPr>
          <p:nvPr/>
        </p:nvPicPr>
        <p:blipFill rotWithShape="1">
          <a:blip r:embed="rId2"/>
          <a:srcRect l="21755" r="21755"/>
          <a:stretch/>
        </p:blipFill>
        <p:spPr>
          <a:xfrm>
            <a:off x="6438030" y="685800"/>
            <a:ext cx="5413517" cy="5486400"/>
          </a:xfrm>
          <a:prstGeom prst="rect">
            <a:avLst/>
          </a:prstGeom>
        </p:spPr>
      </p:pic>
      <p:cxnSp>
        <p:nvCxnSpPr>
          <p:cNvPr id="20" name="Straight Connector 19">
            <a:extLst>
              <a:ext uri="{FF2B5EF4-FFF2-40B4-BE49-F238E27FC236}">
                <a16:creationId xmlns:a16="http://schemas.microsoft.com/office/drawing/2014/main" id="{6F021ECC-F268-4BBD-866D-812770F83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94FB78-D9F3-4510-93F1-361F35434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51546" y="685800"/>
            <a:ext cx="340453" cy="5486400"/>
          </a:xfrm>
          <a:prstGeom prst="rect">
            <a:avLst/>
          </a:prstGeom>
          <a:solidFill>
            <a:srgbClr val="D77C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4" name="Straight Connector 23">
            <a:extLst>
              <a:ext uri="{FF2B5EF4-FFF2-40B4-BE49-F238E27FC236}">
                <a16:creationId xmlns:a16="http://schemas.microsoft.com/office/drawing/2014/main" id="{FA5BA37F-51E1-4219-8260-1079183877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3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4A64A0-BC37-4A79-85FE-A68DEAB561FE}"/>
              </a:ext>
            </a:extLst>
          </p:cNvPr>
          <p:cNvSpPr>
            <a:spLocks noGrp="1"/>
          </p:cNvSpPr>
          <p:nvPr>
            <p:ph type="title"/>
          </p:nvPr>
        </p:nvSpPr>
        <p:spPr/>
        <p:txBody>
          <a:bodyPr>
            <a:normAutofit fontScale="90000"/>
          </a:bodyPr>
          <a:lstStyle/>
          <a:p>
            <a:r>
              <a:rPr lang="it-IT" dirty="0"/>
              <a:t>Funzione dettagli() e </a:t>
            </a:r>
            <a:r>
              <a:rPr lang="it-IT" dirty="0" err="1"/>
              <a:t>riduciDescrizione</a:t>
            </a:r>
            <a:r>
              <a:rPr lang="it-IT" dirty="0"/>
              <a:t>() </a:t>
            </a:r>
          </a:p>
        </p:txBody>
      </p:sp>
      <p:pic>
        <p:nvPicPr>
          <p:cNvPr id="5" name="Segnaposto contenuto 4">
            <a:extLst>
              <a:ext uri="{FF2B5EF4-FFF2-40B4-BE49-F238E27FC236}">
                <a16:creationId xmlns:a16="http://schemas.microsoft.com/office/drawing/2014/main" id="{06FE829E-1BFC-4B1E-A93D-839BD626577D}"/>
              </a:ext>
            </a:extLst>
          </p:cNvPr>
          <p:cNvPicPr>
            <a:picLocks noGrp="1" noChangeAspect="1"/>
          </p:cNvPicPr>
          <p:nvPr>
            <p:ph idx="1"/>
          </p:nvPr>
        </p:nvPicPr>
        <p:blipFill>
          <a:blip r:embed="rId2"/>
          <a:stretch>
            <a:fillRect/>
          </a:stretch>
        </p:blipFill>
        <p:spPr>
          <a:xfrm>
            <a:off x="420624" y="1787687"/>
            <a:ext cx="5657508" cy="1807048"/>
          </a:xfrm>
        </p:spPr>
      </p:pic>
      <p:pic>
        <p:nvPicPr>
          <p:cNvPr id="7" name="Immagine 6">
            <a:extLst>
              <a:ext uri="{FF2B5EF4-FFF2-40B4-BE49-F238E27FC236}">
                <a16:creationId xmlns:a16="http://schemas.microsoft.com/office/drawing/2014/main" id="{5727E9C5-6A9F-4CE2-A6FC-3807B371F73E}"/>
              </a:ext>
            </a:extLst>
          </p:cNvPr>
          <p:cNvPicPr>
            <a:picLocks noChangeAspect="1"/>
          </p:cNvPicPr>
          <p:nvPr/>
        </p:nvPicPr>
        <p:blipFill>
          <a:blip r:embed="rId3"/>
          <a:stretch>
            <a:fillRect/>
          </a:stretch>
        </p:blipFill>
        <p:spPr>
          <a:xfrm>
            <a:off x="420624" y="4415439"/>
            <a:ext cx="5067300" cy="1800225"/>
          </a:xfrm>
          <a:prstGeom prst="rect">
            <a:avLst/>
          </a:prstGeom>
        </p:spPr>
      </p:pic>
      <p:sp>
        <p:nvSpPr>
          <p:cNvPr id="10" name="CasellaDiTesto 9">
            <a:extLst>
              <a:ext uri="{FF2B5EF4-FFF2-40B4-BE49-F238E27FC236}">
                <a16:creationId xmlns:a16="http://schemas.microsoft.com/office/drawing/2014/main" id="{465FF5A4-2370-49F6-AB50-31E6F9D99550}"/>
              </a:ext>
            </a:extLst>
          </p:cNvPr>
          <p:cNvSpPr txBox="1"/>
          <p:nvPr/>
        </p:nvSpPr>
        <p:spPr>
          <a:xfrm>
            <a:off x="4408949" y="1506022"/>
            <a:ext cx="1402948" cy="369332"/>
          </a:xfrm>
          <a:prstGeom prst="rect">
            <a:avLst/>
          </a:prstGeom>
          <a:noFill/>
        </p:spPr>
        <p:txBody>
          <a:bodyPr wrap="none" rtlCol="0">
            <a:spAutoFit/>
          </a:bodyPr>
          <a:lstStyle/>
          <a:p>
            <a:r>
              <a:rPr lang="it-IT" dirty="0">
                <a:highlight>
                  <a:srgbClr val="FFFF00"/>
                </a:highlight>
              </a:rPr>
              <a:t>Java Script</a:t>
            </a:r>
          </a:p>
        </p:txBody>
      </p:sp>
      <p:sp>
        <p:nvSpPr>
          <p:cNvPr id="11" name="CasellaDiTesto 10">
            <a:extLst>
              <a:ext uri="{FF2B5EF4-FFF2-40B4-BE49-F238E27FC236}">
                <a16:creationId xmlns:a16="http://schemas.microsoft.com/office/drawing/2014/main" id="{60739E92-911F-401D-8FE1-B29F894AD1FC}"/>
              </a:ext>
            </a:extLst>
          </p:cNvPr>
          <p:cNvSpPr txBox="1"/>
          <p:nvPr/>
        </p:nvSpPr>
        <p:spPr>
          <a:xfrm>
            <a:off x="3638927" y="4046107"/>
            <a:ext cx="1402948" cy="369332"/>
          </a:xfrm>
          <a:prstGeom prst="rect">
            <a:avLst/>
          </a:prstGeom>
          <a:noFill/>
        </p:spPr>
        <p:txBody>
          <a:bodyPr wrap="none" rtlCol="0">
            <a:spAutoFit/>
          </a:bodyPr>
          <a:lstStyle/>
          <a:p>
            <a:r>
              <a:rPr lang="it-IT" dirty="0">
                <a:highlight>
                  <a:srgbClr val="FFFF00"/>
                </a:highlight>
              </a:rPr>
              <a:t>Java Script</a:t>
            </a:r>
          </a:p>
        </p:txBody>
      </p:sp>
      <p:sp>
        <p:nvSpPr>
          <p:cNvPr id="12" name="CasellaDiTesto 11">
            <a:extLst>
              <a:ext uri="{FF2B5EF4-FFF2-40B4-BE49-F238E27FC236}">
                <a16:creationId xmlns:a16="http://schemas.microsoft.com/office/drawing/2014/main" id="{28130D0D-6DD1-4A03-A669-1CC2A691530D}"/>
              </a:ext>
            </a:extLst>
          </p:cNvPr>
          <p:cNvSpPr txBox="1"/>
          <p:nvPr/>
        </p:nvSpPr>
        <p:spPr>
          <a:xfrm>
            <a:off x="6920564" y="1787686"/>
            <a:ext cx="5168767" cy="2585323"/>
          </a:xfrm>
          <a:prstGeom prst="rect">
            <a:avLst/>
          </a:prstGeom>
          <a:noFill/>
        </p:spPr>
        <p:txBody>
          <a:bodyPr wrap="square" rtlCol="0">
            <a:spAutoFit/>
          </a:bodyPr>
          <a:lstStyle/>
          <a:p>
            <a:r>
              <a:rPr lang="it-IT" dirty="0"/>
              <a:t>Entrambe le funzioni si attivano al click sul rispettivo bottone. Il loro funzionamento si basa sul fatto che le </a:t>
            </a:r>
            <a:r>
              <a:rPr lang="it-IT" dirty="0" err="1"/>
              <a:t>NodeList</a:t>
            </a:r>
            <a:r>
              <a:rPr lang="it-IT" dirty="0"/>
              <a:t> </a:t>
            </a:r>
            <a:r>
              <a:rPr lang="it-IT" i="1" dirty="0"/>
              <a:t>images,</a:t>
            </a:r>
            <a:r>
              <a:rPr lang="it-IT" dirty="0"/>
              <a:t> </a:t>
            </a:r>
            <a:r>
              <a:rPr lang="it-IT" i="1" dirty="0" err="1"/>
              <a:t>articles</a:t>
            </a:r>
            <a:r>
              <a:rPr lang="it-IT" dirty="0"/>
              <a:t> e </a:t>
            </a:r>
            <a:r>
              <a:rPr lang="it-IT" i="1" dirty="0"/>
              <a:t>riduci</a:t>
            </a:r>
            <a:r>
              <a:rPr lang="it-IT" dirty="0"/>
              <a:t> (sono tutte dichiarate come variabili globali) hanno un indice. Dal momento che l’indice delle </a:t>
            </a:r>
            <a:r>
              <a:rPr lang="it-IT" i="1" dirty="0"/>
              <a:t>images</a:t>
            </a:r>
            <a:r>
              <a:rPr lang="it-IT" dirty="0"/>
              <a:t> è uguale a quello di </a:t>
            </a:r>
            <a:r>
              <a:rPr lang="it-IT" i="1" dirty="0" err="1"/>
              <a:t>articles</a:t>
            </a:r>
            <a:r>
              <a:rPr lang="it-IT" i="1" dirty="0"/>
              <a:t> </a:t>
            </a:r>
            <a:r>
              <a:rPr lang="it-IT" dirty="0"/>
              <a:t>(così come quello di </a:t>
            </a:r>
            <a:r>
              <a:rPr lang="it-IT" i="1" dirty="0"/>
              <a:t>riduci </a:t>
            </a:r>
            <a:r>
              <a:rPr lang="it-IT" dirty="0"/>
              <a:t>), non è difficile risalire alla descrizione dell’immagine selezionata</a:t>
            </a:r>
          </a:p>
        </p:txBody>
      </p:sp>
    </p:spTree>
    <p:extLst>
      <p:ext uri="{BB962C8B-B14F-4D97-AF65-F5344CB8AC3E}">
        <p14:creationId xmlns:p14="http://schemas.microsoft.com/office/powerpoint/2010/main" val="246619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10D22-5380-4CDC-B054-927664F236E3}"/>
              </a:ext>
            </a:extLst>
          </p:cNvPr>
          <p:cNvSpPr>
            <a:spLocks noGrp="1"/>
          </p:cNvSpPr>
          <p:nvPr>
            <p:ph type="title"/>
          </p:nvPr>
        </p:nvSpPr>
        <p:spPr/>
        <p:txBody>
          <a:bodyPr/>
          <a:lstStyle/>
          <a:p>
            <a:r>
              <a:rPr lang="it-IT" dirty="0"/>
              <a:t>Funzione aggiungi()</a:t>
            </a:r>
          </a:p>
        </p:txBody>
      </p:sp>
      <p:pic>
        <p:nvPicPr>
          <p:cNvPr id="5" name="Immagine 4">
            <a:extLst>
              <a:ext uri="{FF2B5EF4-FFF2-40B4-BE49-F238E27FC236}">
                <a16:creationId xmlns:a16="http://schemas.microsoft.com/office/drawing/2014/main" id="{32A59EAD-C3D1-4431-9177-20F7AE56A260}"/>
              </a:ext>
            </a:extLst>
          </p:cNvPr>
          <p:cNvPicPr>
            <a:picLocks noChangeAspect="1"/>
          </p:cNvPicPr>
          <p:nvPr/>
        </p:nvPicPr>
        <p:blipFill>
          <a:blip r:embed="rId2"/>
          <a:stretch>
            <a:fillRect/>
          </a:stretch>
        </p:blipFill>
        <p:spPr>
          <a:xfrm>
            <a:off x="420624" y="1899920"/>
            <a:ext cx="4010486" cy="4378960"/>
          </a:xfrm>
          <a:prstGeom prst="rect">
            <a:avLst/>
          </a:prstGeom>
        </p:spPr>
      </p:pic>
      <p:sp>
        <p:nvSpPr>
          <p:cNvPr id="6" name="CasellaDiTesto 5">
            <a:extLst>
              <a:ext uri="{FF2B5EF4-FFF2-40B4-BE49-F238E27FC236}">
                <a16:creationId xmlns:a16="http://schemas.microsoft.com/office/drawing/2014/main" id="{E7A8769B-EC41-4D56-8FE0-9D59EF77C65E}"/>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90F8F97F-37A8-4232-BEAF-AC910EF17A92}"/>
              </a:ext>
            </a:extLst>
          </p:cNvPr>
          <p:cNvSpPr txBox="1"/>
          <p:nvPr/>
        </p:nvSpPr>
        <p:spPr>
          <a:xfrm>
            <a:off x="5842535" y="1899920"/>
            <a:ext cx="6105626" cy="3416320"/>
          </a:xfrm>
          <a:prstGeom prst="rect">
            <a:avLst/>
          </a:prstGeom>
          <a:noFill/>
        </p:spPr>
        <p:txBody>
          <a:bodyPr wrap="square" rtlCol="0">
            <a:spAutoFit/>
          </a:bodyPr>
          <a:lstStyle/>
          <a:p>
            <a:r>
              <a:rPr lang="it-IT" dirty="0"/>
              <a:t>La funzione si attiva al click. </a:t>
            </a:r>
          </a:p>
          <a:p>
            <a:r>
              <a:rPr lang="it-IT" dirty="0"/>
              <a:t>Quando attivata, rimuove l’event </a:t>
            </a:r>
            <a:r>
              <a:rPr lang="it-IT" dirty="0" err="1"/>
              <a:t>listener</a:t>
            </a:r>
            <a:r>
              <a:rPr lang="it-IT" dirty="0"/>
              <a:t> del bottone selezionato che l’ha attivata e rimuove la classe </a:t>
            </a:r>
            <a:r>
              <a:rPr lang="it-IT" dirty="0" err="1"/>
              <a:t>hidden</a:t>
            </a:r>
            <a:r>
              <a:rPr lang="it-IT" dirty="0"/>
              <a:t> al titolo preferiti per renderlo visibile. Attraverso il </a:t>
            </a:r>
            <a:r>
              <a:rPr lang="it-IT" b="1" dirty="0"/>
              <a:t>ciclo for </a:t>
            </a:r>
            <a:r>
              <a:rPr lang="it-IT" dirty="0"/>
              <a:t>opero una ricerca dell’indice del tasto che ha attivato la funzione. Il </a:t>
            </a:r>
            <a:r>
              <a:rPr lang="it-IT" i="1" dirty="0"/>
              <a:t>tasto</a:t>
            </a:r>
            <a:r>
              <a:rPr lang="it-IT" dirty="0"/>
              <a:t> e l’</a:t>
            </a:r>
            <a:r>
              <a:rPr lang="it-IT" b="1" i="1" dirty="0">
                <a:solidFill>
                  <a:srgbClr val="FF0000"/>
                </a:solidFill>
              </a:rPr>
              <a:t>oggetto</a:t>
            </a:r>
            <a:r>
              <a:rPr lang="it-IT" b="1" dirty="0">
                <a:solidFill>
                  <a:srgbClr val="FF0000"/>
                </a:solidFill>
              </a:rPr>
              <a:t> </a:t>
            </a:r>
            <a:r>
              <a:rPr lang="it-IT" dirty="0"/>
              <a:t>hanno lo stesso indice, in base a questo decido se posizionare la copia dell’oggetto (il nuovo blocco di contenuto diventa quindi di classe </a:t>
            </a:r>
            <a:r>
              <a:rPr lang="it-IT" b="1" dirty="0">
                <a:solidFill>
                  <a:srgbClr val="FFC000"/>
                </a:solidFill>
              </a:rPr>
              <a:t>elemento</a:t>
            </a:r>
            <a:r>
              <a:rPr lang="it-IT" dirty="0"/>
              <a:t> )che vado a creare nel primo o nel secondo </a:t>
            </a:r>
            <a:r>
              <a:rPr lang="it-IT" i="1" dirty="0" err="1"/>
              <a:t>wrapper</a:t>
            </a:r>
            <a:r>
              <a:rPr lang="it-IT" dirty="0"/>
              <a:t> tramite </a:t>
            </a:r>
            <a:r>
              <a:rPr lang="it-IT" b="1" dirty="0" err="1"/>
              <a:t>if</a:t>
            </a:r>
            <a:r>
              <a:rPr lang="it-IT" dirty="0"/>
              <a:t>.</a:t>
            </a:r>
          </a:p>
          <a:p>
            <a:r>
              <a:rPr lang="it-IT" dirty="0"/>
              <a:t>Il resto è creazione di elementi nel </a:t>
            </a:r>
            <a:r>
              <a:rPr lang="it-IT" i="1" dirty="0" err="1"/>
              <a:t>wrapper</a:t>
            </a:r>
            <a:r>
              <a:rPr lang="it-IT" dirty="0"/>
              <a:t> situato all’interno della sezione preferiti.</a:t>
            </a:r>
          </a:p>
        </p:txBody>
      </p:sp>
      <p:pic>
        <p:nvPicPr>
          <p:cNvPr id="9" name="Immagine 8">
            <a:extLst>
              <a:ext uri="{FF2B5EF4-FFF2-40B4-BE49-F238E27FC236}">
                <a16:creationId xmlns:a16="http://schemas.microsoft.com/office/drawing/2014/main" id="{67ECC92B-822E-4B30-8E38-C846AD74A39F}"/>
              </a:ext>
            </a:extLst>
          </p:cNvPr>
          <p:cNvPicPr>
            <a:picLocks noChangeAspect="1"/>
          </p:cNvPicPr>
          <p:nvPr/>
        </p:nvPicPr>
        <p:blipFill>
          <a:blip r:embed="rId3"/>
          <a:stretch>
            <a:fillRect/>
          </a:stretch>
        </p:blipFill>
        <p:spPr>
          <a:xfrm>
            <a:off x="420624" y="6278880"/>
            <a:ext cx="3426947" cy="543176"/>
          </a:xfrm>
          <a:prstGeom prst="rect">
            <a:avLst/>
          </a:prstGeom>
        </p:spPr>
      </p:pic>
    </p:spTree>
    <p:extLst>
      <p:ext uri="{BB962C8B-B14F-4D97-AF65-F5344CB8AC3E}">
        <p14:creationId xmlns:p14="http://schemas.microsoft.com/office/powerpoint/2010/main" val="74421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DC58B7-4189-4258-B963-9AEBBCF729CF}"/>
              </a:ext>
            </a:extLst>
          </p:cNvPr>
          <p:cNvSpPr>
            <a:spLocks noGrp="1"/>
          </p:cNvSpPr>
          <p:nvPr>
            <p:ph type="title"/>
          </p:nvPr>
        </p:nvSpPr>
        <p:spPr/>
        <p:txBody>
          <a:bodyPr/>
          <a:lstStyle/>
          <a:p>
            <a:r>
              <a:rPr lang="it-IT" dirty="0"/>
              <a:t>Funzione rimozione()</a:t>
            </a:r>
          </a:p>
        </p:txBody>
      </p:sp>
      <p:pic>
        <p:nvPicPr>
          <p:cNvPr id="5" name="Segnaposto contenuto 4">
            <a:extLst>
              <a:ext uri="{FF2B5EF4-FFF2-40B4-BE49-F238E27FC236}">
                <a16:creationId xmlns:a16="http://schemas.microsoft.com/office/drawing/2014/main" id="{147BC741-DF62-4488-8B30-F8D7DD87C52A}"/>
              </a:ext>
            </a:extLst>
          </p:cNvPr>
          <p:cNvPicPr>
            <a:picLocks noGrp="1" noChangeAspect="1"/>
          </p:cNvPicPr>
          <p:nvPr>
            <p:ph idx="1"/>
          </p:nvPr>
        </p:nvPicPr>
        <p:blipFill>
          <a:blip r:embed="rId2"/>
          <a:stretch>
            <a:fillRect/>
          </a:stretch>
        </p:blipFill>
        <p:spPr>
          <a:xfrm>
            <a:off x="420624" y="1690688"/>
            <a:ext cx="10186416" cy="5000844"/>
          </a:xfrm>
        </p:spPr>
      </p:pic>
      <p:sp>
        <p:nvSpPr>
          <p:cNvPr id="6" name="CasellaDiTesto 5">
            <a:extLst>
              <a:ext uri="{FF2B5EF4-FFF2-40B4-BE49-F238E27FC236}">
                <a16:creationId xmlns:a16="http://schemas.microsoft.com/office/drawing/2014/main" id="{4A2CF3D5-605C-4FF2-B1EF-EB1E6D8C6C10}"/>
              </a:ext>
            </a:extLst>
          </p:cNvPr>
          <p:cNvSpPr txBox="1"/>
          <p:nvPr/>
        </p:nvSpPr>
        <p:spPr>
          <a:xfrm>
            <a:off x="9647335" y="843240"/>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372782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6358A76D-F0BC-43AA-9D0F-9A48EB20BE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347" y="0"/>
            <a:ext cx="8700934" cy="4826118"/>
          </a:xfrm>
        </p:spPr>
      </p:pic>
      <p:sp>
        <p:nvSpPr>
          <p:cNvPr id="6" name="CasellaDiTesto 5">
            <a:extLst>
              <a:ext uri="{FF2B5EF4-FFF2-40B4-BE49-F238E27FC236}">
                <a16:creationId xmlns:a16="http://schemas.microsoft.com/office/drawing/2014/main" id="{861B9045-7096-486F-9F53-4B7B4EFB2CEA}"/>
              </a:ext>
            </a:extLst>
          </p:cNvPr>
          <p:cNvSpPr txBox="1"/>
          <p:nvPr/>
        </p:nvSpPr>
        <p:spPr>
          <a:xfrm>
            <a:off x="0" y="595423"/>
            <a:ext cx="2557110" cy="369332"/>
          </a:xfrm>
          <a:prstGeom prst="rect">
            <a:avLst/>
          </a:prstGeom>
          <a:noFill/>
        </p:spPr>
        <p:txBody>
          <a:bodyPr wrap="none" rtlCol="0">
            <a:spAutoFit/>
          </a:bodyPr>
          <a:lstStyle/>
          <a:p>
            <a:r>
              <a:rPr lang="it-IT" b="1" dirty="0">
                <a:highlight>
                  <a:srgbClr val="FFFF00"/>
                </a:highlight>
              </a:rPr>
              <a:t>Titolo sezione (&lt;h1&gt;)</a:t>
            </a:r>
          </a:p>
        </p:txBody>
      </p:sp>
      <p:pic>
        <p:nvPicPr>
          <p:cNvPr id="8" name="Immagine 7">
            <a:extLst>
              <a:ext uri="{FF2B5EF4-FFF2-40B4-BE49-F238E27FC236}">
                <a16:creationId xmlns:a16="http://schemas.microsoft.com/office/drawing/2014/main" id="{BA473E90-3D63-48D0-87DB-281EFCBA0024}"/>
              </a:ext>
            </a:extLst>
          </p:cNvPr>
          <p:cNvPicPr>
            <a:picLocks noChangeAspect="1"/>
          </p:cNvPicPr>
          <p:nvPr/>
        </p:nvPicPr>
        <p:blipFill>
          <a:blip r:embed="rId4"/>
          <a:stretch>
            <a:fillRect/>
          </a:stretch>
        </p:blipFill>
        <p:spPr>
          <a:xfrm>
            <a:off x="2523458" y="3930430"/>
            <a:ext cx="7410895" cy="1663786"/>
          </a:xfrm>
          <a:prstGeom prst="rect">
            <a:avLst/>
          </a:prstGeom>
        </p:spPr>
      </p:pic>
      <p:cxnSp>
        <p:nvCxnSpPr>
          <p:cNvPr id="10" name="Connettore 2 9">
            <a:extLst>
              <a:ext uri="{FF2B5EF4-FFF2-40B4-BE49-F238E27FC236}">
                <a16:creationId xmlns:a16="http://schemas.microsoft.com/office/drawing/2014/main" id="{89E310C6-361A-427D-9DEC-DA47DF350121}"/>
              </a:ext>
            </a:extLst>
          </p:cNvPr>
          <p:cNvCxnSpPr>
            <a:cxnSpLocks/>
            <a:stCxn id="6" idx="3"/>
          </p:cNvCxnSpPr>
          <p:nvPr/>
        </p:nvCxnSpPr>
        <p:spPr>
          <a:xfrm>
            <a:off x="2557110" y="780089"/>
            <a:ext cx="2674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Parentesi graffa chiusa 13">
            <a:extLst>
              <a:ext uri="{FF2B5EF4-FFF2-40B4-BE49-F238E27FC236}">
                <a16:creationId xmlns:a16="http://schemas.microsoft.com/office/drawing/2014/main" id="{A92A8516-2BED-4F28-805F-073F0B00AD98}"/>
              </a:ext>
            </a:extLst>
          </p:cNvPr>
          <p:cNvSpPr/>
          <p:nvPr/>
        </p:nvSpPr>
        <p:spPr>
          <a:xfrm rot="16200000">
            <a:off x="4509186" y="-205309"/>
            <a:ext cx="235443" cy="29381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7C736F45-1740-418F-96A8-7FB454A5A3D7}"/>
              </a:ext>
            </a:extLst>
          </p:cNvPr>
          <p:cNvSpPr/>
          <p:nvPr/>
        </p:nvSpPr>
        <p:spPr>
          <a:xfrm rot="16200000">
            <a:off x="7713185" y="-187232"/>
            <a:ext cx="235443" cy="29381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D754F687-30F9-45EE-9165-201C352AEDEC}"/>
              </a:ext>
            </a:extLst>
          </p:cNvPr>
          <p:cNvSpPr txBox="1"/>
          <p:nvPr/>
        </p:nvSpPr>
        <p:spPr>
          <a:xfrm>
            <a:off x="474489" y="1801262"/>
            <a:ext cx="2198038" cy="369332"/>
          </a:xfrm>
          <a:prstGeom prst="rect">
            <a:avLst/>
          </a:prstGeom>
          <a:noFill/>
        </p:spPr>
        <p:txBody>
          <a:bodyPr wrap="none" rtlCol="0">
            <a:spAutoFit/>
          </a:bodyPr>
          <a:lstStyle/>
          <a:p>
            <a:r>
              <a:rPr lang="it-IT" b="1" dirty="0">
                <a:highlight>
                  <a:srgbClr val="FFFF00"/>
                </a:highlight>
              </a:rPr>
              <a:t>Immagine (&lt;</a:t>
            </a:r>
            <a:r>
              <a:rPr lang="it-IT" b="1" dirty="0" err="1">
                <a:highlight>
                  <a:srgbClr val="FFFF00"/>
                </a:highlight>
              </a:rPr>
              <a:t>img</a:t>
            </a:r>
            <a:r>
              <a:rPr lang="it-IT" b="1" dirty="0">
                <a:highlight>
                  <a:srgbClr val="FFFF00"/>
                </a:highlight>
              </a:rPr>
              <a:t>&gt;)</a:t>
            </a:r>
          </a:p>
        </p:txBody>
      </p:sp>
      <p:sp>
        <p:nvSpPr>
          <p:cNvPr id="18" name="CasellaDiTesto 17">
            <a:extLst>
              <a:ext uri="{FF2B5EF4-FFF2-40B4-BE49-F238E27FC236}">
                <a16:creationId xmlns:a16="http://schemas.microsoft.com/office/drawing/2014/main" id="{28B34FFC-C90C-43F3-BCA0-F62329C64B32}"/>
              </a:ext>
            </a:extLst>
          </p:cNvPr>
          <p:cNvSpPr txBox="1"/>
          <p:nvPr/>
        </p:nvSpPr>
        <p:spPr>
          <a:xfrm>
            <a:off x="102592" y="4228710"/>
            <a:ext cx="2364750" cy="369332"/>
          </a:xfrm>
          <a:prstGeom prst="rect">
            <a:avLst/>
          </a:prstGeom>
          <a:noFill/>
        </p:spPr>
        <p:txBody>
          <a:bodyPr wrap="none" rtlCol="0">
            <a:spAutoFit/>
          </a:bodyPr>
          <a:lstStyle/>
          <a:p>
            <a:r>
              <a:rPr lang="it-IT" b="1" dirty="0">
                <a:highlight>
                  <a:srgbClr val="FFFF00"/>
                </a:highlight>
              </a:rPr>
              <a:t>Titolo-codice (&lt;h3&gt;)</a:t>
            </a:r>
          </a:p>
        </p:txBody>
      </p:sp>
      <p:sp>
        <p:nvSpPr>
          <p:cNvPr id="19" name="CasellaDiTesto 18">
            <a:extLst>
              <a:ext uri="{FF2B5EF4-FFF2-40B4-BE49-F238E27FC236}">
                <a16:creationId xmlns:a16="http://schemas.microsoft.com/office/drawing/2014/main" id="{9347ED26-FAA7-4B87-9B62-6E654EEECB9B}"/>
              </a:ext>
            </a:extLst>
          </p:cNvPr>
          <p:cNvSpPr txBox="1"/>
          <p:nvPr/>
        </p:nvSpPr>
        <p:spPr>
          <a:xfrm>
            <a:off x="51297" y="4692686"/>
            <a:ext cx="2621230" cy="369332"/>
          </a:xfrm>
          <a:prstGeom prst="rect">
            <a:avLst/>
          </a:prstGeom>
          <a:noFill/>
        </p:spPr>
        <p:txBody>
          <a:bodyPr wrap="square" rtlCol="0">
            <a:spAutoFit/>
          </a:bodyPr>
          <a:lstStyle/>
          <a:p>
            <a:r>
              <a:rPr lang="it-IT" b="1" dirty="0">
                <a:highlight>
                  <a:srgbClr val="FFFF00"/>
                </a:highlight>
              </a:rPr>
              <a:t>Descrizione (&lt;</a:t>
            </a:r>
            <a:r>
              <a:rPr lang="it-IT" b="1" dirty="0" err="1">
                <a:highlight>
                  <a:srgbClr val="FFFF00"/>
                </a:highlight>
              </a:rPr>
              <a:t>article</a:t>
            </a:r>
            <a:r>
              <a:rPr lang="it-IT" b="1" dirty="0">
                <a:highlight>
                  <a:srgbClr val="FFFF00"/>
                </a:highlight>
              </a:rPr>
              <a:t>&gt;)</a:t>
            </a:r>
          </a:p>
        </p:txBody>
      </p:sp>
      <p:sp>
        <p:nvSpPr>
          <p:cNvPr id="20" name="CasellaDiTesto 19">
            <a:extLst>
              <a:ext uri="{FF2B5EF4-FFF2-40B4-BE49-F238E27FC236}">
                <a16:creationId xmlns:a16="http://schemas.microsoft.com/office/drawing/2014/main" id="{67585256-F726-4391-AA05-9C559AB5BB95}"/>
              </a:ext>
            </a:extLst>
          </p:cNvPr>
          <p:cNvSpPr txBox="1"/>
          <p:nvPr/>
        </p:nvSpPr>
        <p:spPr>
          <a:xfrm>
            <a:off x="3101386" y="5945472"/>
            <a:ext cx="3467616" cy="369332"/>
          </a:xfrm>
          <a:prstGeom prst="rect">
            <a:avLst/>
          </a:prstGeom>
          <a:noFill/>
        </p:spPr>
        <p:txBody>
          <a:bodyPr wrap="none" rtlCol="0">
            <a:spAutoFit/>
          </a:bodyPr>
          <a:lstStyle/>
          <a:p>
            <a:r>
              <a:rPr lang="it-IT" b="1" dirty="0">
                <a:highlight>
                  <a:srgbClr val="FFFF00"/>
                </a:highlight>
              </a:rPr>
              <a:t>Bottone rimozione (&lt;</a:t>
            </a:r>
            <a:r>
              <a:rPr lang="it-IT" b="1" dirty="0" err="1">
                <a:highlight>
                  <a:srgbClr val="FFFF00"/>
                </a:highlight>
              </a:rPr>
              <a:t>button</a:t>
            </a:r>
            <a:r>
              <a:rPr lang="it-IT" b="1" dirty="0">
                <a:highlight>
                  <a:srgbClr val="FFFF00"/>
                </a:highlight>
              </a:rPr>
              <a:t>&gt;)</a:t>
            </a:r>
          </a:p>
        </p:txBody>
      </p:sp>
      <p:cxnSp>
        <p:nvCxnSpPr>
          <p:cNvPr id="21" name="Connettore 2 20">
            <a:extLst>
              <a:ext uri="{FF2B5EF4-FFF2-40B4-BE49-F238E27FC236}">
                <a16:creationId xmlns:a16="http://schemas.microsoft.com/office/drawing/2014/main" id="{17B5E25C-F74D-4C4E-A2AF-271235F41F8D}"/>
              </a:ext>
            </a:extLst>
          </p:cNvPr>
          <p:cNvCxnSpPr>
            <a:cxnSpLocks/>
            <a:stCxn id="17" idx="3"/>
          </p:cNvCxnSpPr>
          <p:nvPr/>
        </p:nvCxnSpPr>
        <p:spPr>
          <a:xfrm>
            <a:off x="2672527" y="1985928"/>
            <a:ext cx="1314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A19A7C5A-B245-4192-AF88-1CBF47D97406}"/>
              </a:ext>
            </a:extLst>
          </p:cNvPr>
          <p:cNvCxnSpPr>
            <a:cxnSpLocks/>
            <a:stCxn id="18" idx="3"/>
          </p:cNvCxnSpPr>
          <p:nvPr/>
        </p:nvCxnSpPr>
        <p:spPr>
          <a:xfrm>
            <a:off x="2467342" y="4413376"/>
            <a:ext cx="19613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EED13297-1E5F-4435-B4E0-9EB5B3101573}"/>
              </a:ext>
            </a:extLst>
          </p:cNvPr>
          <p:cNvCxnSpPr>
            <a:cxnSpLocks/>
            <a:stCxn id="19" idx="3"/>
          </p:cNvCxnSpPr>
          <p:nvPr/>
        </p:nvCxnSpPr>
        <p:spPr>
          <a:xfrm>
            <a:off x="2672527" y="4877352"/>
            <a:ext cx="628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DA4F69CD-45D7-4568-BC7E-07C18FC4FD77}"/>
              </a:ext>
            </a:extLst>
          </p:cNvPr>
          <p:cNvCxnSpPr>
            <a:cxnSpLocks/>
            <a:stCxn id="20" idx="0"/>
          </p:cNvCxnSpPr>
          <p:nvPr/>
        </p:nvCxnSpPr>
        <p:spPr>
          <a:xfrm flipH="1" flipV="1">
            <a:off x="4597950" y="5192090"/>
            <a:ext cx="237244" cy="753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73B769F9-3C2E-4189-84A1-9AE9630E8929}"/>
              </a:ext>
            </a:extLst>
          </p:cNvPr>
          <p:cNvSpPr txBox="1"/>
          <p:nvPr/>
        </p:nvSpPr>
        <p:spPr>
          <a:xfrm>
            <a:off x="3221881" y="941023"/>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sp>
        <p:nvSpPr>
          <p:cNvPr id="22" name="Parentesi graffa chiusa 21">
            <a:extLst>
              <a:ext uri="{FF2B5EF4-FFF2-40B4-BE49-F238E27FC236}">
                <a16:creationId xmlns:a16="http://schemas.microsoft.com/office/drawing/2014/main" id="{F4A1DEC7-8AE3-49C2-BAAB-77551B13FC82}"/>
              </a:ext>
            </a:extLst>
          </p:cNvPr>
          <p:cNvSpPr/>
          <p:nvPr/>
        </p:nvSpPr>
        <p:spPr>
          <a:xfrm rot="16200000">
            <a:off x="6206048" y="2407951"/>
            <a:ext cx="45719" cy="2658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5" name="CasellaDiTesto 24">
            <a:extLst>
              <a:ext uri="{FF2B5EF4-FFF2-40B4-BE49-F238E27FC236}">
                <a16:creationId xmlns:a16="http://schemas.microsoft.com/office/drawing/2014/main" id="{F665D6B2-DC94-4FA5-BABE-B1B1153F7A6A}"/>
              </a:ext>
            </a:extLst>
          </p:cNvPr>
          <p:cNvSpPr txBox="1"/>
          <p:nvPr/>
        </p:nvSpPr>
        <p:spPr>
          <a:xfrm>
            <a:off x="5610787" y="2121061"/>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26" name="CasellaDiTesto 25">
            <a:extLst>
              <a:ext uri="{FF2B5EF4-FFF2-40B4-BE49-F238E27FC236}">
                <a16:creationId xmlns:a16="http://schemas.microsoft.com/office/drawing/2014/main" id="{F9951688-4A52-4D41-93B0-0017200A625F}"/>
              </a:ext>
            </a:extLst>
          </p:cNvPr>
          <p:cNvSpPr txBox="1"/>
          <p:nvPr/>
        </p:nvSpPr>
        <p:spPr>
          <a:xfrm>
            <a:off x="8001246" y="2009972"/>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27" name="Parentesi graffa chiusa 26">
            <a:extLst>
              <a:ext uri="{FF2B5EF4-FFF2-40B4-BE49-F238E27FC236}">
                <a16:creationId xmlns:a16="http://schemas.microsoft.com/office/drawing/2014/main" id="{A0C0B58E-57DC-44B6-BA32-07A9B282954F}"/>
              </a:ext>
            </a:extLst>
          </p:cNvPr>
          <p:cNvSpPr/>
          <p:nvPr/>
        </p:nvSpPr>
        <p:spPr>
          <a:xfrm rot="16200000">
            <a:off x="9187676" y="2316511"/>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9" name="Parentesi graffa chiusa 28">
            <a:extLst>
              <a:ext uri="{FF2B5EF4-FFF2-40B4-BE49-F238E27FC236}">
                <a16:creationId xmlns:a16="http://schemas.microsoft.com/office/drawing/2014/main" id="{82875562-75A7-4B67-BC5A-84E6314154F6}"/>
              </a:ext>
            </a:extLst>
          </p:cNvPr>
          <p:cNvSpPr/>
          <p:nvPr/>
        </p:nvSpPr>
        <p:spPr>
          <a:xfrm rot="16200000">
            <a:off x="9340691" y="3821407"/>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4487F27F-23B0-4B01-AD47-28258BEBACD1}"/>
              </a:ext>
            </a:extLst>
          </p:cNvPr>
          <p:cNvSpPr txBox="1"/>
          <p:nvPr/>
        </p:nvSpPr>
        <p:spPr>
          <a:xfrm>
            <a:off x="8803640" y="351496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32" name="CasellaDiTesto 31">
            <a:extLst>
              <a:ext uri="{FF2B5EF4-FFF2-40B4-BE49-F238E27FC236}">
                <a16:creationId xmlns:a16="http://schemas.microsoft.com/office/drawing/2014/main" id="{040CD109-E9A6-4DCE-9EBE-863820D43F42}"/>
              </a:ext>
            </a:extLst>
          </p:cNvPr>
          <p:cNvSpPr txBox="1"/>
          <p:nvPr/>
        </p:nvSpPr>
        <p:spPr>
          <a:xfrm>
            <a:off x="9854472" y="5375192"/>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15px</a:t>
            </a:r>
          </a:p>
        </p:txBody>
      </p:sp>
      <p:sp>
        <p:nvSpPr>
          <p:cNvPr id="33" name="Parentesi graffa chiusa 32">
            <a:extLst>
              <a:ext uri="{FF2B5EF4-FFF2-40B4-BE49-F238E27FC236}">
                <a16:creationId xmlns:a16="http://schemas.microsoft.com/office/drawing/2014/main" id="{40A8499F-1E2F-4DDC-934D-0A3304A55EA5}"/>
              </a:ext>
            </a:extLst>
          </p:cNvPr>
          <p:cNvSpPr/>
          <p:nvPr/>
        </p:nvSpPr>
        <p:spPr>
          <a:xfrm>
            <a:off x="9760020" y="5433821"/>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4" name="Parentesi graffa chiusa 33">
            <a:extLst>
              <a:ext uri="{FF2B5EF4-FFF2-40B4-BE49-F238E27FC236}">
                <a16:creationId xmlns:a16="http://schemas.microsoft.com/office/drawing/2014/main" id="{11E0F82F-2762-4426-A1BB-8DB751DF8C14}"/>
              </a:ext>
            </a:extLst>
          </p:cNvPr>
          <p:cNvSpPr/>
          <p:nvPr/>
        </p:nvSpPr>
        <p:spPr>
          <a:xfrm rot="16200000">
            <a:off x="9708480" y="4991659"/>
            <a:ext cx="98482" cy="4571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5" name="CasellaDiTesto 34">
            <a:extLst>
              <a:ext uri="{FF2B5EF4-FFF2-40B4-BE49-F238E27FC236}">
                <a16:creationId xmlns:a16="http://schemas.microsoft.com/office/drawing/2014/main" id="{05E8153D-84A4-4FD7-9846-97FCB05AC9D3}"/>
              </a:ext>
            </a:extLst>
          </p:cNvPr>
          <p:cNvSpPr txBox="1"/>
          <p:nvPr/>
        </p:nvSpPr>
        <p:spPr>
          <a:xfrm>
            <a:off x="9122807" y="4616140"/>
            <a:ext cx="1285929"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5px</a:t>
            </a:r>
          </a:p>
        </p:txBody>
      </p:sp>
      <p:sp>
        <p:nvSpPr>
          <p:cNvPr id="36" name="CasellaDiTesto 35">
            <a:extLst>
              <a:ext uri="{FF2B5EF4-FFF2-40B4-BE49-F238E27FC236}">
                <a16:creationId xmlns:a16="http://schemas.microsoft.com/office/drawing/2014/main" id="{5330C1AB-B806-463E-9524-3DCC383C3FBC}"/>
              </a:ext>
            </a:extLst>
          </p:cNvPr>
          <p:cNvSpPr txBox="1"/>
          <p:nvPr/>
        </p:nvSpPr>
        <p:spPr>
          <a:xfrm>
            <a:off x="6410485" y="950641"/>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cxnSp>
        <p:nvCxnSpPr>
          <p:cNvPr id="37" name="Connettore diritto 36">
            <a:extLst>
              <a:ext uri="{FF2B5EF4-FFF2-40B4-BE49-F238E27FC236}">
                <a16:creationId xmlns:a16="http://schemas.microsoft.com/office/drawing/2014/main" id="{918FAFB3-E344-4779-A191-803E3D190F26}"/>
              </a:ext>
            </a:extLst>
          </p:cNvPr>
          <p:cNvCxnSpPr>
            <a:cxnSpLocks/>
          </p:cNvCxnSpPr>
          <p:nvPr/>
        </p:nvCxnSpPr>
        <p:spPr>
          <a:xfrm flipH="1">
            <a:off x="6062723" y="2563719"/>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Connettore diritto 37">
            <a:extLst>
              <a:ext uri="{FF2B5EF4-FFF2-40B4-BE49-F238E27FC236}">
                <a16:creationId xmlns:a16="http://schemas.microsoft.com/office/drawing/2014/main" id="{1D7500C6-59D5-4717-99DB-C255492F6854}"/>
              </a:ext>
            </a:extLst>
          </p:cNvPr>
          <p:cNvCxnSpPr>
            <a:cxnSpLocks/>
          </p:cNvCxnSpPr>
          <p:nvPr/>
        </p:nvCxnSpPr>
        <p:spPr>
          <a:xfrm>
            <a:off x="6361814" y="2566490"/>
            <a:ext cx="0" cy="28087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5547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E3E7A-C4D9-4A9C-8513-465A6BD2A756}"/>
              </a:ext>
            </a:extLst>
          </p:cNvPr>
          <p:cNvSpPr>
            <a:spLocks noGrp="1"/>
          </p:cNvSpPr>
          <p:nvPr>
            <p:ph type="title"/>
          </p:nvPr>
        </p:nvSpPr>
        <p:spPr>
          <a:xfrm>
            <a:off x="4769612" y="223520"/>
            <a:ext cx="2652776" cy="655253"/>
          </a:xfrm>
        </p:spPr>
        <p:txBody>
          <a:bodyPr>
            <a:normAutofit/>
          </a:bodyPr>
          <a:lstStyle/>
          <a:p>
            <a:r>
              <a:rPr lang="it-IT" sz="2000" b="1" dirty="0"/>
              <a:t>Il codice HTML+CSS</a:t>
            </a:r>
          </a:p>
        </p:txBody>
      </p:sp>
      <p:pic>
        <p:nvPicPr>
          <p:cNvPr id="5" name="Segnaposto contenuto 4" descr="Immagine che contiene testo&#10;&#10;Descrizione generata automaticamente">
            <a:extLst>
              <a:ext uri="{FF2B5EF4-FFF2-40B4-BE49-F238E27FC236}">
                <a16:creationId xmlns:a16="http://schemas.microsoft.com/office/drawing/2014/main" id="{DBA668A5-A37B-4A2C-ADD7-F5FC34569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657" y="2114482"/>
            <a:ext cx="2381372" cy="1314518"/>
          </a:xfrm>
        </p:spPr>
      </p:pic>
      <p:pic>
        <p:nvPicPr>
          <p:cNvPr id="7" name="Immagine 6">
            <a:extLst>
              <a:ext uri="{FF2B5EF4-FFF2-40B4-BE49-F238E27FC236}">
                <a16:creationId xmlns:a16="http://schemas.microsoft.com/office/drawing/2014/main" id="{76591F35-73B7-4D23-8FB8-E7DB80DE9074}"/>
              </a:ext>
            </a:extLst>
          </p:cNvPr>
          <p:cNvPicPr>
            <a:picLocks noChangeAspect="1"/>
          </p:cNvPicPr>
          <p:nvPr/>
        </p:nvPicPr>
        <p:blipFill>
          <a:blip r:embed="rId3"/>
          <a:stretch>
            <a:fillRect/>
          </a:stretch>
        </p:blipFill>
        <p:spPr>
          <a:xfrm>
            <a:off x="95504" y="485409"/>
            <a:ext cx="2652776" cy="6372591"/>
          </a:xfrm>
          <a:prstGeom prst="rect">
            <a:avLst/>
          </a:prstGeom>
        </p:spPr>
      </p:pic>
      <p:pic>
        <p:nvPicPr>
          <p:cNvPr id="9" name="Immagine 8">
            <a:extLst>
              <a:ext uri="{FF2B5EF4-FFF2-40B4-BE49-F238E27FC236}">
                <a16:creationId xmlns:a16="http://schemas.microsoft.com/office/drawing/2014/main" id="{B11A094E-CAA3-47B1-9C18-FC79498BC536}"/>
              </a:ext>
            </a:extLst>
          </p:cNvPr>
          <p:cNvPicPr>
            <a:picLocks noChangeAspect="1"/>
          </p:cNvPicPr>
          <p:nvPr/>
        </p:nvPicPr>
        <p:blipFill>
          <a:blip r:embed="rId4"/>
          <a:stretch>
            <a:fillRect/>
          </a:stretch>
        </p:blipFill>
        <p:spPr>
          <a:xfrm>
            <a:off x="5969572" y="1929776"/>
            <a:ext cx="6142672" cy="1986876"/>
          </a:xfrm>
          <a:prstGeom prst="rect">
            <a:avLst/>
          </a:prstGeom>
        </p:spPr>
      </p:pic>
      <p:cxnSp>
        <p:nvCxnSpPr>
          <p:cNvPr id="12" name="Connettore 2 11">
            <a:extLst>
              <a:ext uri="{FF2B5EF4-FFF2-40B4-BE49-F238E27FC236}">
                <a16:creationId xmlns:a16="http://schemas.microsoft.com/office/drawing/2014/main" id="{CAD08350-4AB8-4C66-BE06-B1ED3702B996}"/>
              </a:ext>
            </a:extLst>
          </p:cNvPr>
          <p:cNvCxnSpPr>
            <a:cxnSpLocks/>
          </p:cNvCxnSpPr>
          <p:nvPr/>
        </p:nvCxnSpPr>
        <p:spPr>
          <a:xfrm flipV="1">
            <a:off x="5197642" y="2114482"/>
            <a:ext cx="898358" cy="56490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B4F563C4-E831-430D-962E-D5DEB40B4FBC}"/>
              </a:ext>
            </a:extLst>
          </p:cNvPr>
          <p:cNvCxnSpPr>
            <a:cxnSpLocks/>
          </p:cNvCxnSpPr>
          <p:nvPr/>
        </p:nvCxnSpPr>
        <p:spPr>
          <a:xfrm flipV="1">
            <a:off x="5197642" y="1929776"/>
            <a:ext cx="898358" cy="56490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ttore 2 16">
            <a:extLst>
              <a:ext uri="{FF2B5EF4-FFF2-40B4-BE49-F238E27FC236}">
                <a16:creationId xmlns:a16="http://schemas.microsoft.com/office/drawing/2014/main" id="{1439EC39-9AA8-4061-BD2E-FA671748A1AC}"/>
              </a:ext>
            </a:extLst>
          </p:cNvPr>
          <p:cNvCxnSpPr>
            <a:cxnSpLocks/>
          </p:cNvCxnSpPr>
          <p:nvPr/>
        </p:nvCxnSpPr>
        <p:spPr>
          <a:xfrm>
            <a:off x="5134428" y="2830862"/>
            <a:ext cx="1032531" cy="184705"/>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asellaDiTesto 18">
            <a:extLst>
              <a:ext uri="{FF2B5EF4-FFF2-40B4-BE49-F238E27FC236}">
                <a16:creationId xmlns:a16="http://schemas.microsoft.com/office/drawing/2014/main" id="{13E1AADD-82DC-48FF-8AB1-CE286E2CC373}"/>
              </a:ext>
            </a:extLst>
          </p:cNvPr>
          <p:cNvSpPr txBox="1"/>
          <p:nvPr/>
        </p:nvSpPr>
        <p:spPr>
          <a:xfrm>
            <a:off x="3013657" y="4803005"/>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aggiungi()</a:t>
            </a:r>
            <a:r>
              <a:rPr lang="it-IT" dirty="0"/>
              <a:t> (è lì che vengono creati dinamicamente i contenuti di tipo </a:t>
            </a:r>
            <a:r>
              <a:rPr lang="it-IT" b="1" dirty="0">
                <a:solidFill>
                  <a:srgbClr val="FFC000"/>
                </a:solidFill>
              </a:rPr>
              <a:t>elemento</a:t>
            </a:r>
            <a:r>
              <a:rPr lang="it-IT" dirty="0"/>
              <a:t>.</a:t>
            </a:r>
          </a:p>
        </p:txBody>
      </p:sp>
      <p:sp>
        <p:nvSpPr>
          <p:cNvPr id="20" name="CasellaDiTesto 19">
            <a:extLst>
              <a:ext uri="{FF2B5EF4-FFF2-40B4-BE49-F238E27FC236}">
                <a16:creationId xmlns:a16="http://schemas.microsoft.com/office/drawing/2014/main" id="{AE004D39-BF05-4377-A159-4F79FB3199B0}"/>
              </a:ext>
            </a:extLst>
          </p:cNvPr>
          <p:cNvSpPr txBox="1"/>
          <p:nvPr/>
        </p:nvSpPr>
        <p:spPr>
          <a:xfrm>
            <a:off x="1748511" y="223520"/>
            <a:ext cx="646331" cy="369332"/>
          </a:xfrm>
          <a:prstGeom prst="rect">
            <a:avLst/>
          </a:prstGeom>
          <a:noFill/>
        </p:spPr>
        <p:txBody>
          <a:bodyPr wrap="none" rtlCol="0">
            <a:spAutoFit/>
          </a:bodyPr>
          <a:lstStyle/>
          <a:p>
            <a:r>
              <a:rPr lang="it-IT" b="1" dirty="0">
                <a:highlight>
                  <a:srgbClr val="FFFF00"/>
                </a:highlight>
              </a:rPr>
              <a:t>CSS</a:t>
            </a:r>
          </a:p>
        </p:txBody>
      </p:sp>
      <p:sp>
        <p:nvSpPr>
          <p:cNvPr id="21" name="CasellaDiTesto 20">
            <a:extLst>
              <a:ext uri="{FF2B5EF4-FFF2-40B4-BE49-F238E27FC236}">
                <a16:creationId xmlns:a16="http://schemas.microsoft.com/office/drawing/2014/main" id="{9FA8267E-F1BD-464C-9635-38964A443549}"/>
              </a:ext>
            </a:extLst>
          </p:cNvPr>
          <p:cNvSpPr txBox="1"/>
          <p:nvPr/>
        </p:nvSpPr>
        <p:spPr>
          <a:xfrm>
            <a:off x="4715082" y="1720998"/>
            <a:ext cx="838691" cy="369332"/>
          </a:xfrm>
          <a:prstGeom prst="rect">
            <a:avLst/>
          </a:prstGeom>
          <a:noFill/>
        </p:spPr>
        <p:txBody>
          <a:bodyPr wrap="none" rtlCol="0">
            <a:spAutoFit/>
          </a:bodyPr>
          <a:lstStyle/>
          <a:p>
            <a:r>
              <a:rPr lang="it-IT" b="1" dirty="0">
                <a:highlight>
                  <a:srgbClr val="FFFF00"/>
                </a:highlight>
              </a:rPr>
              <a:t>HTML</a:t>
            </a:r>
          </a:p>
        </p:txBody>
      </p:sp>
      <p:sp>
        <p:nvSpPr>
          <p:cNvPr id="22" name="CasellaDiTesto 21">
            <a:extLst>
              <a:ext uri="{FF2B5EF4-FFF2-40B4-BE49-F238E27FC236}">
                <a16:creationId xmlns:a16="http://schemas.microsoft.com/office/drawing/2014/main" id="{2DDDBFA1-8B0A-417C-A263-7152BBE1C531}"/>
              </a:ext>
            </a:extLst>
          </p:cNvPr>
          <p:cNvSpPr txBox="1"/>
          <p:nvPr/>
        </p:nvSpPr>
        <p:spPr>
          <a:xfrm>
            <a:off x="11281322" y="1620831"/>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103430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0F3728-F051-4E5E-8635-DC016CF2B1D4}"/>
              </a:ext>
            </a:extLst>
          </p:cNvPr>
          <p:cNvSpPr>
            <a:spLocks noGrp="1"/>
          </p:cNvSpPr>
          <p:nvPr>
            <p:ph type="title"/>
          </p:nvPr>
        </p:nvSpPr>
        <p:spPr/>
        <p:txBody>
          <a:bodyPr>
            <a:normAutofit fontScale="90000"/>
          </a:bodyPr>
          <a:lstStyle/>
          <a:p>
            <a:r>
              <a:rPr lang="it-IT" b="1" dirty="0"/>
              <a:t>La barra di ricerca e la classe </a:t>
            </a:r>
            <a:r>
              <a:rPr lang="it-IT" b="1" dirty="0">
                <a:solidFill>
                  <a:srgbClr val="00B050"/>
                </a:solidFill>
              </a:rPr>
              <a:t>.cercato</a:t>
            </a:r>
          </a:p>
        </p:txBody>
      </p:sp>
      <p:sp>
        <p:nvSpPr>
          <p:cNvPr id="3" name="Segnaposto contenuto 2">
            <a:extLst>
              <a:ext uri="{FF2B5EF4-FFF2-40B4-BE49-F238E27FC236}">
                <a16:creationId xmlns:a16="http://schemas.microsoft.com/office/drawing/2014/main" id="{EC71D247-56B8-4FA9-8E80-50FD038E4FC0}"/>
              </a:ext>
            </a:extLst>
          </p:cNvPr>
          <p:cNvSpPr>
            <a:spLocks noGrp="1"/>
          </p:cNvSpPr>
          <p:nvPr>
            <p:ph idx="1"/>
          </p:nvPr>
        </p:nvSpPr>
        <p:spPr>
          <a:xfrm>
            <a:off x="122549" y="1555423"/>
            <a:ext cx="11953188" cy="4937452"/>
          </a:xfrm>
        </p:spPr>
        <p:txBody>
          <a:bodyPr>
            <a:normAutofit fontScale="92500" lnSpcReduction="10000"/>
          </a:bodyPr>
          <a:lstStyle/>
          <a:p>
            <a:r>
              <a:rPr lang="it-IT" dirty="0"/>
              <a:t>Come da specifica, la barra di ricerca </a:t>
            </a:r>
            <a:r>
              <a:rPr lang="it-IT" i="1" dirty="0"/>
              <a:t>filtra</a:t>
            </a:r>
            <a:r>
              <a:rPr lang="it-IT" dirty="0"/>
              <a:t> i blocchi di contenuti di classe </a:t>
            </a:r>
            <a:r>
              <a:rPr lang="it-IT" b="1" dirty="0">
                <a:solidFill>
                  <a:srgbClr val="FF0000"/>
                </a:solidFill>
              </a:rPr>
              <a:t>oggetto </a:t>
            </a:r>
            <a:r>
              <a:rPr lang="it-IT" dirty="0">
                <a:solidFill>
                  <a:srgbClr val="2C3948"/>
                </a:solidFill>
              </a:rPr>
              <a:t>creando in una apposita sezione (</a:t>
            </a:r>
            <a:r>
              <a:rPr lang="it-IT" b="1" dirty="0">
                <a:solidFill>
                  <a:srgbClr val="2C3948"/>
                </a:solidFill>
              </a:rPr>
              <a:t>&lt;div id = filtrati&gt; &lt;/div&gt; </a:t>
            </a:r>
            <a:r>
              <a:rPr lang="it-IT" dirty="0">
                <a:solidFill>
                  <a:srgbClr val="2C3948"/>
                </a:solidFill>
              </a:rPr>
              <a:t>) dei nuovi blocchi di contenuto di classe </a:t>
            </a:r>
            <a:r>
              <a:rPr lang="it-IT" b="1" dirty="0">
                <a:solidFill>
                  <a:srgbClr val="00B050"/>
                </a:solidFill>
              </a:rPr>
              <a:t>cercato</a:t>
            </a:r>
            <a:r>
              <a:rPr lang="it-IT" b="1" dirty="0">
                <a:solidFill>
                  <a:srgbClr val="2C3948"/>
                </a:solidFill>
              </a:rPr>
              <a:t>.</a:t>
            </a:r>
            <a:r>
              <a:rPr lang="it-IT" b="1" dirty="0">
                <a:solidFill>
                  <a:srgbClr val="00B050"/>
                </a:solidFill>
              </a:rPr>
              <a:t> </a:t>
            </a:r>
            <a:r>
              <a:rPr lang="it-IT" dirty="0">
                <a:solidFill>
                  <a:srgbClr val="2C3948"/>
                </a:solidFill>
              </a:rPr>
              <a:t>Questa sezione è creata dinamicamente all’interno della funzione </a:t>
            </a:r>
            <a:r>
              <a:rPr lang="it-IT" i="1" dirty="0">
                <a:solidFill>
                  <a:srgbClr val="2C3948"/>
                </a:solidFill>
              </a:rPr>
              <a:t>filtra() </a:t>
            </a:r>
            <a:r>
              <a:rPr lang="it-IT" dirty="0">
                <a:solidFill>
                  <a:srgbClr val="2C3948"/>
                </a:solidFill>
              </a:rPr>
              <a:t>in ‘script.js’.</a:t>
            </a:r>
          </a:p>
          <a:p>
            <a:endParaRPr lang="it-IT" dirty="0">
              <a:solidFill>
                <a:srgbClr val="2C3948"/>
              </a:solidFill>
            </a:endParaRPr>
          </a:p>
          <a:p>
            <a:pPr marL="0" indent="0">
              <a:buNone/>
            </a:pPr>
            <a:r>
              <a:rPr lang="it-IT" b="1" dirty="0">
                <a:solidFill>
                  <a:srgbClr val="2C3948"/>
                </a:solidFill>
              </a:rPr>
              <a:t>Funzioni coinvolte</a:t>
            </a:r>
            <a:r>
              <a:rPr lang="it-IT" dirty="0">
                <a:solidFill>
                  <a:srgbClr val="2C3948"/>
                </a:solidFill>
              </a:rPr>
              <a:t>: </a:t>
            </a:r>
          </a:p>
          <a:p>
            <a:r>
              <a:rPr lang="it-IT" sz="2200" b="1" i="1" dirty="0">
                <a:solidFill>
                  <a:srgbClr val="2C3948"/>
                </a:solidFill>
                <a:highlight>
                  <a:srgbClr val="FFFF00"/>
                </a:highlight>
              </a:rPr>
              <a:t>filtra()</a:t>
            </a:r>
            <a:r>
              <a:rPr lang="it-IT" sz="2200" i="1" dirty="0">
                <a:solidFill>
                  <a:srgbClr val="2C3948"/>
                </a:solidFill>
                <a:highlight>
                  <a:srgbClr val="FFFF00"/>
                </a:highlight>
              </a:rPr>
              <a:t>:</a:t>
            </a:r>
            <a:r>
              <a:rPr lang="it-IT" sz="2200" dirty="0">
                <a:solidFill>
                  <a:srgbClr val="2C3948"/>
                </a:solidFill>
                <a:highlight>
                  <a:srgbClr val="FFFF00"/>
                </a:highlight>
              </a:rPr>
              <a:t> </a:t>
            </a:r>
            <a:r>
              <a:rPr lang="it-IT" sz="2200" dirty="0">
                <a:solidFill>
                  <a:srgbClr val="2C3948"/>
                </a:solidFill>
              </a:rPr>
              <a:t>si crea un elemento </a:t>
            </a:r>
            <a:r>
              <a:rPr lang="it-IT" sz="2200" b="1" dirty="0">
                <a:solidFill>
                  <a:srgbClr val="2C3948"/>
                </a:solidFill>
              </a:rPr>
              <a:t>&lt;div id = filtrati&gt; &lt;/div&gt; </a:t>
            </a:r>
            <a:r>
              <a:rPr lang="it-IT" sz="2200" dirty="0">
                <a:solidFill>
                  <a:srgbClr val="2C3948"/>
                </a:solidFill>
              </a:rPr>
              <a:t>ad ogni digit. Per ogni oggetto si esegue un confronto tra il </a:t>
            </a:r>
            <a:r>
              <a:rPr lang="it-IT" sz="2200" b="1" i="1" dirty="0">
                <a:solidFill>
                  <a:srgbClr val="2C3948"/>
                </a:solidFill>
              </a:rPr>
              <a:t>testo di input </a:t>
            </a:r>
            <a:r>
              <a:rPr lang="it-IT" sz="2200" dirty="0">
                <a:solidFill>
                  <a:srgbClr val="2C3948"/>
                </a:solidFill>
              </a:rPr>
              <a:t>della barra e quello dell’</a:t>
            </a:r>
            <a:r>
              <a:rPr lang="it-IT" sz="2200" b="1" i="1" dirty="0" err="1">
                <a:solidFill>
                  <a:srgbClr val="2C3948"/>
                </a:solidFill>
              </a:rPr>
              <a:t>article</a:t>
            </a:r>
            <a:r>
              <a:rPr lang="it-IT" sz="2200" dirty="0">
                <a:solidFill>
                  <a:srgbClr val="2C3948"/>
                </a:solidFill>
              </a:rPr>
              <a:t> della </a:t>
            </a:r>
            <a:r>
              <a:rPr lang="it-IT" sz="2200" b="1" i="1" dirty="0">
                <a:solidFill>
                  <a:srgbClr val="2C3948"/>
                </a:solidFill>
              </a:rPr>
              <a:t>descrizione dell’oggetto</a:t>
            </a:r>
            <a:r>
              <a:rPr lang="it-IT" sz="2200" dirty="0">
                <a:solidFill>
                  <a:srgbClr val="2C3948"/>
                </a:solidFill>
              </a:rPr>
              <a:t> tramite funzione </a:t>
            </a:r>
            <a:r>
              <a:rPr lang="it-IT" sz="2200" b="1" dirty="0" err="1">
                <a:solidFill>
                  <a:srgbClr val="2C3948"/>
                </a:solidFill>
              </a:rPr>
              <a:t>includes</a:t>
            </a:r>
            <a:r>
              <a:rPr lang="it-IT" sz="2200" b="1" dirty="0">
                <a:solidFill>
                  <a:srgbClr val="2C3948"/>
                </a:solidFill>
              </a:rPr>
              <a:t>()</a:t>
            </a:r>
            <a:r>
              <a:rPr lang="it-IT" sz="2200" dirty="0">
                <a:solidFill>
                  <a:srgbClr val="2C3948"/>
                </a:solidFill>
              </a:rPr>
              <a:t>. Per ogni occorrenza valida viene creato un blocco contenuto ‘</a:t>
            </a:r>
            <a:r>
              <a:rPr lang="it-IT" sz="2200" b="1" dirty="0">
                <a:solidFill>
                  <a:srgbClr val="00B050"/>
                </a:solidFill>
              </a:rPr>
              <a:t>cercato</a:t>
            </a:r>
            <a:r>
              <a:rPr lang="it-IT" sz="2200" dirty="0">
                <a:solidFill>
                  <a:srgbClr val="2C3948"/>
                </a:solidFill>
              </a:rPr>
              <a:t>’ posizionato all’interno di </a:t>
            </a:r>
            <a:r>
              <a:rPr lang="it-IT" sz="2200" b="1" dirty="0">
                <a:solidFill>
                  <a:srgbClr val="0070C0"/>
                </a:solidFill>
              </a:rPr>
              <a:t>#filtrati </a:t>
            </a:r>
            <a:r>
              <a:rPr lang="it-IT" sz="2200" dirty="0">
                <a:solidFill>
                  <a:srgbClr val="2C3948"/>
                </a:solidFill>
              </a:rPr>
              <a:t>con </a:t>
            </a:r>
            <a:r>
              <a:rPr lang="it-IT" sz="2200" b="1" dirty="0" err="1">
                <a:solidFill>
                  <a:srgbClr val="2C3948"/>
                </a:solidFill>
              </a:rPr>
              <a:t>appendChild</a:t>
            </a:r>
            <a:r>
              <a:rPr lang="it-IT" sz="2200" dirty="0">
                <a:solidFill>
                  <a:srgbClr val="2C3948"/>
                </a:solidFill>
              </a:rPr>
              <a:t>. Ad ogni digit nella input bar viene eseguito il confronto e, man mano che si diventa più specifici nella ricerca il </a:t>
            </a:r>
            <a:r>
              <a:rPr lang="it-IT" sz="2200" b="1" dirty="0">
                <a:solidFill>
                  <a:srgbClr val="2C3948"/>
                </a:solidFill>
              </a:rPr>
              <a:t>&lt;div id = filtrati&gt; &lt;/div&gt; </a:t>
            </a:r>
            <a:r>
              <a:rPr lang="it-IT" sz="2200" dirty="0">
                <a:solidFill>
                  <a:srgbClr val="2C3948"/>
                </a:solidFill>
              </a:rPr>
              <a:t>precedente viene rimosso per evitare doppioni indesiderati nella visualizzazione.</a:t>
            </a:r>
          </a:p>
          <a:p>
            <a:r>
              <a:rPr lang="it-IT" sz="2200" b="1" i="1" dirty="0">
                <a:solidFill>
                  <a:srgbClr val="2C3948"/>
                </a:solidFill>
                <a:highlight>
                  <a:srgbClr val="FFFF00"/>
                </a:highlight>
              </a:rPr>
              <a:t>pulisci()</a:t>
            </a:r>
            <a:r>
              <a:rPr lang="it-IT" sz="2200" i="1" dirty="0">
                <a:solidFill>
                  <a:srgbClr val="2C3948"/>
                </a:solidFill>
                <a:highlight>
                  <a:srgbClr val="FFFF00"/>
                </a:highlight>
              </a:rPr>
              <a:t>: </a:t>
            </a:r>
            <a:r>
              <a:rPr lang="it-IT" sz="2200" dirty="0">
                <a:solidFill>
                  <a:srgbClr val="2C3948"/>
                </a:solidFill>
              </a:rPr>
              <a:t>il bottone nel &lt;div id = ‘barra’&gt;&lt;/div&gt; attiva questa funzione che semplicemente elimina tutti i </a:t>
            </a:r>
            <a:r>
              <a:rPr lang="it-IT" sz="2200" b="1" dirty="0">
                <a:solidFill>
                  <a:srgbClr val="2C3948"/>
                </a:solidFill>
              </a:rPr>
              <a:t>&lt;div id = filtrati&gt; &lt;/div&gt; </a:t>
            </a:r>
            <a:r>
              <a:rPr lang="it-IT" sz="2200" dirty="0">
                <a:solidFill>
                  <a:srgbClr val="2C3948"/>
                </a:solidFill>
              </a:rPr>
              <a:t>(nel caso la visualizzazione dovesse risultare troppo ingombrante per l’utente) </a:t>
            </a:r>
          </a:p>
        </p:txBody>
      </p:sp>
    </p:spTree>
    <p:extLst>
      <p:ext uri="{BB962C8B-B14F-4D97-AF65-F5344CB8AC3E}">
        <p14:creationId xmlns:p14="http://schemas.microsoft.com/office/powerpoint/2010/main" val="149667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contenuto 16">
            <a:extLst>
              <a:ext uri="{FF2B5EF4-FFF2-40B4-BE49-F238E27FC236}">
                <a16:creationId xmlns:a16="http://schemas.microsoft.com/office/drawing/2014/main" id="{2AC53001-841E-49BE-A88F-37810013427C}"/>
              </a:ext>
            </a:extLst>
          </p:cNvPr>
          <p:cNvPicPr>
            <a:picLocks noGrp="1" noChangeAspect="1"/>
          </p:cNvPicPr>
          <p:nvPr>
            <p:ph idx="1"/>
          </p:nvPr>
        </p:nvPicPr>
        <p:blipFill>
          <a:blip r:embed="rId2"/>
          <a:stretch>
            <a:fillRect/>
          </a:stretch>
        </p:blipFill>
        <p:spPr>
          <a:xfrm>
            <a:off x="162560" y="1430989"/>
            <a:ext cx="5624525" cy="5350009"/>
          </a:xfrm>
        </p:spPr>
      </p:pic>
      <p:sp>
        <p:nvSpPr>
          <p:cNvPr id="2" name="Titolo 1">
            <a:extLst>
              <a:ext uri="{FF2B5EF4-FFF2-40B4-BE49-F238E27FC236}">
                <a16:creationId xmlns:a16="http://schemas.microsoft.com/office/drawing/2014/main" id="{23EE3BFF-AB59-4D99-B071-E83A7C03DF56}"/>
              </a:ext>
            </a:extLst>
          </p:cNvPr>
          <p:cNvSpPr>
            <a:spLocks noGrp="1"/>
          </p:cNvSpPr>
          <p:nvPr>
            <p:ph type="title"/>
          </p:nvPr>
        </p:nvSpPr>
        <p:spPr/>
        <p:txBody>
          <a:bodyPr/>
          <a:lstStyle/>
          <a:p>
            <a:r>
              <a:rPr lang="it-IT" dirty="0"/>
              <a:t>Funzione filtra()</a:t>
            </a:r>
          </a:p>
        </p:txBody>
      </p:sp>
      <p:sp>
        <p:nvSpPr>
          <p:cNvPr id="4" name="CasellaDiTesto 3">
            <a:extLst>
              <a:ext uri="{FF2B5EF4-FFF2-40B4-BE49-F238E27FC236}">
                <a16:creationId xmlns:a16="http://schemas.microsoft.com/office/drawing/2014/main" id="{B035406D-FCD4-4E1C-8ED7-6300EA16C33E}"/>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7617697B-1943-4793-9167-6FBADD4DDD26}"/>
              </a:ext>
            </a:extLst>
          </p:cNvPr>
          <p:cNvSpPr txBox="1"/>
          <p:nvPr/>
        </p:nvSpPr>
        <p:spPr>
          <a:xfrm>
            <a:off x="5379234" y="1413689"/>
            <a:ext cx="312906" cy="369332"/>
          </a:xfrm>
          <a:prstGeom prst="rect">
            <a:avLst/>
          </a:prstGeom>
          <a:noFill/>
        </p:spPr>
        <p:txBody>
          <a:bodyPr wrap="none" rtlCol="0">
            <a:spAutoFit/>
          </a:bodyPr>
          <a:lstStyle/>
          <a:p>
            <a:r>
              <a:rPr lang="it-IT" dirty="0">
                <a:highlight>
                  <a:srgbClr val="FFFF00"/>
                </a:highlight>
              </a:rPr>
              <a:t>1</a:t>
            </a:r>
          </a:p>
        </p:txBody>
      </p:sp>
      <p:sp>
        <p:nvSpPr>
          <p:cNvPr id="13" name="CasellaDiTesto 12">
            <a:extLst>
              <a:ext uri="{FF2B5EF4-FFF2-40B4-BE49-F238E27FC236}">
                <a16:creationId xmlns:a16="http://schemas.microsoft.com/office/drawing/2014/main" id="{E14284AB-A5F3-465A-AAAE-C9D0798C420A}"/>
              </a:ext>
            </a:extLst>
          </p:cNvPr>
          <p:cNvSpPr txBox="1"/>
          <p:nvPr/>
        </p:nvSpPr>
        <p:spPr>
          <a:xfrm>
            <a:off x="6826943" y="4352834"/>
            <a:ext cx="5202497" cy="2308324"/>
          </a:xfrm>
          <a:prstGeom prst="rect">
            <a:avLst/>
          </a:prstGeom>
          <a:noFill/>
        </p:spPr>
        <p:txBody>
          <a:bodyPr wrap="square" rtlCol="0">
            <a:spAutoFit/>
          </a:bodyPr>
          <a:lstStyle/>
          <a:p>
            <a:r>
              <a:rPr lang="it-IT" sz="1600" dirty="0"/>
              <a:t>Creo la sezione per i blocchi di contenuto filtrati. Applico un ciclo for: se trovo un’occorrenza nella descrizione, creo un blocco di contenuto identico a quello dell’</a:t>
            </a:r>
            <a:r>
              <a:rPr lang="it-IT" sz="1600" b="1" dirty="0">
                <a:solidFill>
                  <a:srgbClr val="FF0000"/>
                </a:solidFill>
              </a:rPr>
              <a:t>oggetto</a:t>
            </a:r>
            <a:r>
              <a:rPr lang="it-IT" sz="1600" dirty="0"/>
              <a:t> ma di classe </a:t>
            </a:r>
            <a:r>
              <a:rPr lang="it-IT" sz="1600" b="1" dirty="0">
                <a:solidFill>
                  <a:srgbClr val="00B050"/>
                </a:solidFill>
              </a:rPr>
              <a:t>cercato </a:t>
            </a:r>
            <a:r>
              <a:rPr lang="it-IT" sz="1600" dirty="0">
                <a:solidFill>
                  <a:srgbClr val="2C3948"/>
                </a:solidFill>
              </a:rPr>
              <a:t>all’interno della sezione. Dal momento che una sezione filtrato viene creata ad ogni modifica della stringa, un contatore si preoccupa di verificare quante sezioni ci sono. Se sono più di una, rimuove la prima sezione, quella più obsoleta.</a:t>
            </a:r>
          </a:p>
        </p:txBody>
      </p:sp>
      <p:pic>
        <p:nvPicPr>
          <p:cNvPr id="19" name="Immagine 18">
            <a:extLst>
              <a:ext uri="{FF2B5EF4-FFF2-40B4-BE49-F238E27FC236}">
                <a16:creationId xmlns:a16="http://schemas.microsoft.com/office/drawing/2014/main" id="{5591CAFF-DAED-4779-9506-091831B77493}"/>
              </a:ext>
            </a:extLst>
          </p:cNvPr>
          <p:cNvPicPr>
            <a:picLocks noChangeAspect="1"/>
          </p:cNvPicPr>
          <p:nvPr/>
        </p:nvPicPr>
        <p:blipFill>
          <a:blip r:embed="rId3"/>
          <a:stretch>
            <a:fillRect/>
          </a:stretch>
        </p:blipFill>
        <p:spPr>
          <a:xfrm>
            <a:off x="6206011" y="1276259"/>
            <a:ext cx="5372100" cy="3076575"/>
          </a:xfrm>
          <a:prstGeom prst="rect">
            <a:avLst/>
          </a:prstGeom>
        </p:spPr>
      </p:pic>
      <p:sp>
        <p:nvSpPr>
          <p:cNvPr id="12" name="CasellaDiTesto 11">
            <a:extLst>
              <a:ext uri="{FF2B5EF4-FFF2-40B4-BE49-F238E27FC236}">
                <a16:creationId xmlns:a16="http://schemas.microsoft.com/office/drawing/2014/main" id="{188FAF02-978A-42B5-8BF3-93F2CB241981}"/>
              </a:ext>
            </a:extLst>
          </p:cNvPr>
          <p:cNvSpPr txBox="1"/>
          <p:nvPr/>
        </p:nvSpPr>
        <p:spPr>
          <a:xfrm>
            <a:off x="11215653" y="1246323"/>
            <a:ext cx="312906" cy="369332"/>
          </a:xfrm>
          <a:prstGeom prst="rect">
            <a:avLst/>
          </a:prstGeom>
          <a:noFill/>
        </p:spPr>
        <p:txBody>
          <a:bodyPr wrap="none" rtlCol="0">
            <a:spAutoFit/>
          </a:bodyPr>
          <a:lstStyle/>
          <a:p>
            <a:r>
              <a:rPr lang="it-IT" dirty="0">
                <a:highlight>
                  <a:srgbClr val="FFFF00"/>
                </a:highlight>
              </a:rPr>
              <a:t>2</a:t>
            </a:r>
          </a:p>
        </p:txBody>
      </p:sp>
    </p:spTree>
    <p:extLst>
      <p:ext uri="{BB962C8B-B14F-4D97-AF65-F5344CB8AC3E}">
        <p14:creationId xmlns:p14="http://schemas.microsoft.com/office/powerpoint/2010/main" val="39197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10981E-9CBB-449E-AB19-02539B3E3B72}"/>
              </a:ext>
            </a:extLst>
          </p:cNvPr>
          <p:cNvSpPr>
            <a:spLocks noGrp="1"/>
          </p:cNvSpPr>
          <p:nvPr>
            <p:ph type="title"/>
          </p:nvPr>
        </p:nvSpPr>
        <p:spPr/>
        <p:txBody>
          <a:bodyPr/>
          <a:lstStyle/>
          <a:p>
            <a:r>
              <a:rPr lang="it-IT" dirty="0"/>
              <a:t>Funzione pulisci()</a:t>
            </a:r>
          </a:p>
        </p:txBody>
      </p:sp>
      <p:pic>
        <p:nvPicPr>
          <p:cNvPr id="5" name="Immagine 4">
            <a:extLst>
              <a:ext uri="{FF2B5EF4-FFF2-40B4-BE49-F238E27FC236}">
                <a16:creationId xmlns:a16="http://schemas.microsoft.com/office/drawing/2014/main" id="{7819C14C-E70E-47B9-82DF-FCFD9E906FA8}"/>
              </a:ext>
            </a:extLst>
          </p:cNvPr>
          <p:cNvPicPr>
            <a:picLocks noChangeAspect="1"/>
          </p:cNvPicPr>
          <p:nvPr/>
        </p:nvPicPr>
        <p:blipFill>
          <a:blip r:embed="rId2"/>
          <a:stretch>
            <a:fillRect/>
          </a:stretch>
        </p:blipFill>
        <p:spPr>
          <a:xfrm>
            <a:off x="818648" y="1914525"/>
            <a:ext cx="6800850" cy="1514475"/>
          </a:xfrm>
          <a:prstGeom prst="rect">
            <a:avLst/>
          </a:prstGeom>
        </p:spPr>
      </p:pic>
      <p:sp>
        <p:nvSpPr>
          <p:cNvPr id="6" name="CasellaDiTesto 5">
            <a:extLst>
              <a:ext uri="{FF2B5EF4-FFF2-40B4-BE49-F238E27FC236}">
                <a16:creationId xmlns:a16="http://schemas.microsoft.com/office/drawing/2014/main" id="{5C97C9DE-ECF4-42B2-85C9-08C4457CF95D}"/>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ABB282C7-3A4F-42CB-88BB-6BD43B9EDF45}"/>
              </a:ext>
            </a:extLst>
          </p:cNvPr>
          <p:cNvSpPr txBox="1"/>
          <p:nvPr/>
        </p:nvSpPr>
        <p:spPr>
          <a:xfrm>
            <a:off x="818649" y="3652837"/>
            <a:ext cx="10962674" cy="646331"/>
          </a:xfrm>
          <a:prstGeom prst="rect">
            <a:avLst/>
          </a:prstGeom>
          <a:noFill/>
        </p:spPr>
        <p:txBody>
          <a:bodyPr wrap="square" rtlCol="0">
            <a:spAutoFit/>
          </a:bodyPr>
          <a:lstStyle/>
          <a:p>
            <a:r>
              <a:rPr lang="it-IT" dirty="0"/>
              <a:t>Rimuove tutti i div di classe ‘</a:t>
            </a:r>
            <a:r>
              <a:rPr lang="it-IT" i="1" dirty="0"/>
              <a:t>filtrati</a:t>
            </a:r>
            <a:r>
              <a:rPr lang="it-IT" dirty="0"/>
              <a:t>’ (che grazie al meccanismo di </a:t>
            </a:r>
            <a:r>
              <a:rPr lang="it-IT" b="1" dirty="0"/>
              <a:t>filtra() </a:t>
            </a:r>
            <a:r>
              <a:rPr lang="it-IT" dirty="0"/>
              <a:t>è solo uno) in caso l’utente non fosse più interessato alla ricerca e voglia togliere i risultati trovati.</a:t>
            </a:r>
          </a:p>
        </p:txBody>
      </p:sp>
    </p:spTree>
    <p:extLst>
      <p:ext uri="{BB962C8B-B14F-4D97-AF65-F5344CB8AC3E}">
        <p14:creationId xmlns:p14="http://schemas.microsoft.com/office/powerpoint/2010/main" val="369165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apparecchio&#10;&#10;Descrizione generata automaticamente">
            <a:extLst>
              <a:ext uri="{FF2B5EF4-FFF2-40B4-BE49-F238E27FC236}">
                <a16:creationId xmlns:a16="http://schemas.microsoft.com/office/drawing/2014/main" id="{96A1A6D8-5613-42CD-A8A9-3B5720FDA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25" y="2651125"/>
            <a:ext cx="4667740" cy="4206875"/>
          </a:xfrm>
        </p:spPr>
      </p:pic>
      <p:pic>
        <p:nvPicPr>
          <p:cNvPr id="7" name="Immagine 6">
            <a:extLst>
              <a:ext uri="{FF2B5EF4-FFF2-40B4-BE49-F238E27FC236}">
                <a16:creationId xmlns:a16="http://schemas.microsoft.com/office/drawing/2014/main" id="{35FC2025-93E2-417C-8D1D-31A8384F798E}"/>
              </a:ext>
            </a:extLst>
          </p:cNvPr>
          <p:cNvPicPr>
            <a:picLocks noChangeAspect="1"/>
          </p:cNvPicPr>
          <p:nvPr/>
        </p:nvPicPr>
        <p:blipFill>
          <a:blip r:embed="rId3"/>
          <a:stretch>
            <a:fillRect/>
          </a:stretch>
        </p:blipFill>
        <p:spPr>
          <a:xfrm>
            <a:off x="4564526" y="900316"/>
            <a:ext cx="3530781" cy="2190863"/>
          </a:xfrm>
          <a:prstGeom prst="rect">
            <a:avLst/>
          </a:prstGeom>
        </p:spPr>
      </p:pic>
      <p:sp>
        <p:nvSpPr>
          <p:cNvPr id="8" name="CasellaDiTesto 7">
            <a:extLst>
              <a:ext uri="{FF2B5EF4-FFF2-40B4-BE49-F238E27FC236}">
                <a16:creationId xmlns:a16="http://schemas.microsoft.com/office/drawing/2014/main" id="{EC72464B-4CDE-4370-AC60-F55125F543DF}"/>
              </a:ext>
            </a:extLst>
          </p:cNvPr>
          <p:cNvSpPr txBox="1"/>
          <p:nvPr/>
        </p:nvSpPr>
        <p:spPr>
          <a:xfrm>
            <a:off x="170120" y="3710763"/>
            <a:ext cx="2755883" cy="369332"/>
          </a:xfrm>
          <a:prstGeom prst="rect">
            <a:avLst/>
          </a:prstGeom>
          <a:noFill/>
        </p:spPr>
        <p:txBody>
          <a:bodyPr wrap="none" rtlCol="0">
            <a:spAutoFit/>
          </a:bodyPr>
          <a:lstStyle/>
          <a:p>
            <a:r>
              <a:rPr lang="it-IT" sz="1800" b="1" dirty="0">
                <a:solidFill>
                  <a:srgbClr val="2C3948"/>
                </a:solidFill>
                <a:highlight>
                  <a:srgbClr val="FFFF00"/>
                </a:highlight>
              </a:rPr>
              <a:t>&lt;div id = filtrati&gt; &lt;/div&gt;</a:t>
            </a:r>
            <a:endParaRPr lang="it-IT" dirty="0">
              <a:highlight>
                <a:srgbClr val="FFFF00"/>
              </a:highlight>
            </a:endParaRPr>
          </a:p>
        </p:txBody>
      </p:sp>
      <p:sp>
        <p:nvSpPr>
          <p:cNvPr id="9" name="CasellaDiTesto 8">
            <a:extLst>
              <a:ext uri="{FF2B5EF4-FFF2-40B4-BE49-F238E27FC236}">
                <a16:creationId xmlns:a16="http://schemas.microsoft.com/office/drawing/2014/main" id="{6C515403-78D3-4DD5-A401-2BA516C65672}"/>
              </a:ext>
            </a:extLst>
          </p:cNvPr>
          <p:cNvSpPr txBox="1"/>
          <p:nvPr/>
        </p:nvSpPr>
        <p:spPr>
          <a:xfrm>
            <a:off x="248093" y="4385230"/>
            <a:ext cx="3166251" cy="369332"/>
          </a:xfrm>
          <a:prstGeom prst="rect">
            <a:avLst/>
          </a:prstGeom>
          <a:noFill/>
        </p:spPr>
        <p:txBody>
          <a:bodyPr wrap="none" rtlCol="0">
            <a:spAutoFit/>
          </a:bodyPr>
          <a:lstStyle/>
          <a:p>
            <a:r>
              <a:rPr lang="it-IT" sz="1800" b="1" dirty="0">
                <a:solidFill>
                  <a:srgbClr val="2C3948"/>
                </a:solidFill>
                <a:highlight>
                  <a:srgbClr val="FFFF00"/>
                </a:highlight>
              </a:rPr>
              <a:t>&lt;div class=‘cercato’&gt;&lt;/div&gt;</a:t>
            </a:r>
            <a:endParaRPr lang="it-IT" dirty="0">
              <a:highlight>
                <a:srgbClr val="FFFF00"/>
              </a:highlight>
            </a:endParaRPr>
          </a:p>
        </p:txBody>
      </p:sp>
      <p:sp>
        <p:nvSpPr>
          <p:cNvPr id="6" name="CasellaDiTesto 5">
            <a:extLst>
              <a:ext uri="{FF2B5EF4-FFF2-40B4-BE49-F238E27FC236}">
                <a16:creationId xmlns:a16="http://schemas.microsoft.com/office/drawing/2014/main" id="{DDFEB13C-8BCB-4DB7-88C2-6D04DC35D9F7}"/>
              </a:ext>
            </a:extLst>
          </p:cNvPr>
          <p:cNvSpPr txBox="1"/>
          <p:nvPr/>
        </p:nvSpPr>
        <p:spPr>
          <a:xfrm>
            <a:off x="241471" y="1777404"/>
            <a:ext cx="2601994" cy="369332"/>
          </a:xfrm>
          <a:prstGeom prst="rect">
            <a:avLst/>
          </a:prstGeom>
          <a:noFill/>
        </p:spPr>
        <p:txBody>
          <a:bodyPr wrap="none" rtlCol="0">
            <a:spAutoFit/>
          </a:bodyPr>
          <a:lstStyle/>
          <a:p>
            <a:r>
              <a:rPr lang="it-IT" sz="1800" b="1" dirty="0">
                <a:solidFill>
                  <a:srgbClr val="2C3948"/>
                </a:solidFill>
                <a:highlight>
                  <a:srgbClr val="FFFF00"/>
                </a:highlight>
              </a:rPr>
              <a:t>&lt;div </a:t>
            </a:r>
            <a:r>
              <a:rPr lang="it-IT" b="1" dirty="0">
                <a:solidFill>
                  <a:srgbClr val="2C3948"/>
                </a:solidFill>
                <a:highlight>
                  <a:srgbClr val="FFFF00"/>
                </a:highlight>
              </a:rPr>
              <a:t>id</a:t>
            </a:r>
            <a:r>
              <a:rPr lang="it-IT" sz="1800" b="1" dirty="0">
                <a:solidFill>
                  <a:srgbClr val="2C3948"/>
                </a:solidFill>
                <a:highlight>
                  <a:srgbClr val="FFFF00"/>
                </a:highlight>
              </a:rPr>
              <a:t>=‘</a:t>
            </a:r>
            <a:r>
              <a:rPr lang="it-IT" b="1" dirty="0">
                <a:solidFill>
                  <a:srgbClr val="2C3948"/>
                </a:solidFill>
                <a:highlight>
                  <a:srgbClr val="FFFF00"/>
                </a:highlight>
              </a:rPr>
              <a:t>barra</a:t>
            </a:r>
            <a:r>
              <a:rPr lang="it-IT" sz="1800" b="1" dirty="0">
                <a:solidFill>
                  <a:srgbClr val="2C3948"/>
                </a:solidFill>
                <a:highlight>
                  <a:srgbClr val="FFFF00"/>
                </a:highlight>
              </a:rPr>
              <a:t>’&gt;&lt;/div&gt;</a:t>
            </a:r>
            <a:endParaRPr lang="it-IT" dirty="0">
              <a:highlight>
                <a:srgbClr val="FFFF00"/>
              </a:highlight>
            </a:endParaRPr>
          </a:p>
        </p:txBody>
      </p:sp>
      <p:cxnSp>
        <p:nvCxnSpPr>
          <p:cNvPr id="3" name="Connettore 2 2">
            <a:extLst>
              <a:ext uri="{FF2B5EF4-FFF2-40B4-BE49-F238E27FC236}">
                <a16:creationId xmlns:a16="http://schemas.microsoft.com/office/drawing/2014/main" id="{DB0E2332-A7F5-4665-9A03-AC998795338F}"/>
              </a:ext>
            </a:extLst>
          </p:cNvPr>
          <p:cNvCxnSpPr>
            <a:cxnSpLocks/>
            <a:stCxn id="6" idx="3"/>
          </p:cNvCxnSpPr>
          <p:nvPr/>
        </p:nvCxnSpPr>
        <p:spPr>
          <a:xfrm>
            <a:off x="2843465" y="1962070"/>
            <a:ext cx="1992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567D4EE5-529D-4A30-A50C-4F0B80631F30}"/>
              </a:ext>
            </a:extLst>
          </p:cNvPr>
          <p:cNvCxnSpPr>
            <a:cxnSpLocks/>
            <a:stCxn id="8" idx="3"/>
          </p:cNvCxnSpPr>
          <p:nvPr/>
        </p:nvCxnSpPr>
        <p:spPr>
          <a:xfrm>
            <a:off x="2926003" y="3895429"/>
            <a:ext cx="1530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8668A8F4-9433-4A16-A576-3EB7BF288D32}"/>
              </a:ext>
            </a:extLst>
          </p:cNvPr>
          <p:cNvCxnSpPr>
            <a:cxnSpLocks/>
            <a:stCxn id="9" idx="3"/>
          </p:cNvCxnSpPr>
          <p:nvPr/>
        </p:nvCxnSpPr>
        <p:spPr>
          <a:xfrm>
            <a:off x="3414344" y="4569896"/>
            <a:ext cx="1598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CDEFD74A-EED9-4EE6-9947-5B4D95A99B15}"/>
              </a:ext>
            </a:extLst>
          </p:cNvPr>
          <p:cNvSpPr txBox="1"/>
          <p:nvPr/>
        </p:nvSpPr>
        <p:spPr>
          <a:xfrm>
            <a:off x="8578708" y="1421118"/>
            <a:ext cx="2223686" cy="369332"/>
          </a:xfrm>
          <a:prstGeom prst="rect">
            <a:avLst/>
          </a:prstGeom>
          <a:noFill/>
        </p:spPr>
        <p:txBody>
          <a:bodyPr wrap="none" rtlCol="0">
            <a:spAutoFit/>
          </a:bodyPr>
          <a:lstStyle/>
          <a:p>
            <a:r>
              <a:rPr lang="it-IT" b="1" dirty="0">
                <a:solidFill>
                  <a:srgbClr val="2C3948"/>
                </a:solidFill>
                <a:highlight>
                  <a:srgbClr val="FFFF00"/>
                </a:highlight>
              </a:rPr>
              <a:t>Titolo barra (&lt;h1&gt;)</a:t>
            </a:r>
            <a:endParaRPr lang="it-IT" dirty="0">
              <a:highlight>
                <a:srgbClr val="FFFF00"/>
              </a:highlight>
            </a:endParaRPr>
          </a:p>
        </p:txBody>
      </p:sp>
      <p:sp>
        <p:nvSpPr>
          <p:cNvPr id="17" name="CasellaDiTesto 16">
            <a:extLst>
              <a:ext uri="{FF2B5EF4-FFF2-40B4-BE49-F238E27FC236}">
                <a16:creationId xmlns:a16="http://schemas.microsoft.com/office/drawing/2014/main" id="{4390FB5F-92F9-4F6F-803D-E83D1DB79340}"/>
              </a:ext>
            </a:extLst>
          </p:cNvPr>
          <p:cNvSpPr txBox="1"/>
          <p:nvPr/>
        </p:nvSpPr>
        <p:spPr>
          <a:xfrm>
            <a:off x="8578708" y="2097127"/>
            <a:ext cx="3121367" cy="369332"/>
          </a:xfrm>
          <a:prstGeom prst="rect">
            <a:avLst/>
          </a:prstGeom>
          <a:noFill/>
        </p:spPr>
        <p:txBody>
          <a:bodyPr wrap="none" rtlCol="0">
            <a:spAutoFit/>
          </a:bodyPr>
          <a:lstStyle/>
          <a:p>
            <a:r>
              <a:rPr lang="it-IT" b="1" dirty="0">
                <a:solidFill>
                  <a:srgbClr val="2C3948"/>
                </a:solidFill>
                <a:highlight>
                  <a:srgbClr val="FFFF00"/>
                </a:highlight>
              </a:rPr>
              <a:t>Stringa di ricerca (&lt;input&gt;)</a:t>
            </a:r>
            <a:endParaRPr lang="it-IT" dirty="0">
              <a:highlight>
                <a:srgbClr val="FFFF00"/>
              </a:highlight>
            </a:endParaRPr>
          </a:p>
        </p:txBody>
      </p:sp>
      <p:sp>
        <p:nvSpPr>
          <p:cNvPr id="18" name="CasellaDiTesto 17">
            <a:extLst>
              <a:ext uri="{FF2B5EF4-FFF2-40B4-BE49-F238E27FC236}">
                <a16:creationId xmlns:a16="http://schemas.microsoft.com/office/drawing/2014/main" id="{197E9B3F-9239-41EF-9B91-27E8C5212176}"/>
              </a:ext>
            </a:extLst>
          </p:cNvPr>
          <p:cNvSpPr txBox="1"/>
          <p:nvPr/>
        </p:nvSpPr>
        <p:spPr>
          <a:xfrm>
            <a:off x="8621674" y="2466459"/>
            <a:ext cx="2364750" cy="369332"/>
          </a:xfrm>
          <a:prstGeom prst="rect">
            <a:avLst/>
          </a:prstGeom>
          <a:noFill/>
        </p:spPr>
        <p:txBody>
          <a:bodyPr wrap="none" rtlCol="0">
            <a:spAutoFit/>
          </a:bodyPr>
          <a:lstStyle/>
          <a:p>
            <a:r>
              <a:rPr lang="it-IT" b="1" dirty="0">
                <a:solidFill>
                  <a:srgbClr val="2C3948"/>
                </a:solidFill>
                <a:highlight>
                  <a:srgbClr val="FFFF00"/>
                </a:highlight>
              </a:rPr>
              <a:t>Pulsante (&lt;</a:t>
            </a:r>
            <a:r>
              <a:rPr lang="it-IT" b="1" dirty="0" err="1">
                <a:solidFill>
                  <a:srgbClr val="2C3948"/>
                </a:solidFill>
                <a:highlight>
                  <a:srgbClr val="FFFF00"/>
                </a:highlight>
              </a:rPr>
              <a:t>button</a:t>
            </a:r>
            <a:r>
              <a:rPr lang="it-IT" b="1" dirty="0">
                <a:solidFill>
                  <a:srgbClr val="2C3948"/>
                </a:solidFill>
                <a:highlight>
                  <a:srgbClr val="FFFF00"/>
                </a:highlight>
              </a:rPr>
              <a:t>&gt;)</a:t>
            </a:r>
            <a:endParaRPr lang="it-IT" dirty="0">
              <a:highlight>
                <a:srgbClr val="FFFF00"/>
              </a:highlight>
            </a:endParaRPr>
          </a:p>
        </p:txBody>
      </p:sp>
      <p:cxnSp>
        <p:nvCxnSpPr>
          <p:cNvPr id="19" name="Connettore 2 18">
            <a:extLst>
              <a:ext uri="{FF2B5EF4-FFF2-40B4-BE49-F238E27FC236}">
                <a16:creationId xmlns:a16="http://schemas.microsoft.com/office/drawing/2014/main" id="{8414EB49-58F2-464B-9D8E-4B173653AFFC}"/>
              </a:ext>
            </a:extLst>
          </p:cNvPr>
          <p:cNvCxnSpPr>
            <a:cxnSpLocks/>
            <a:stCxn id="16" idx="1"/>
          </p:cNvCxnSpPr>
          <p:nvPr/>
        </p:nvCxnSpPr>
        <p:spPr>
          <a:xfrm flipH="1">
            <a:off x="7757962" y="1605784"/>
            <a:ext cx="820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AF84A15A-AA9E-4E8A-A97B-79DC1BF92342}"/>
              </a:ext>
            </a:extLst>
          </p:cNvPr>
          <p:cNvCxnSpPr>
            <a:cxnSpLocks/>
            <a:stCxn id="17" idx="1"/>
          </p:cNvCxnSpPr>
          <p:nvPr/>
        </p:nvCxnSpPr>
        <p:spPr>
          <a:xfrm flipH="1">
            <a:off x="7161196" y="2281793"/>
            <a:ext cx="1417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7CA5BAFC-5B4A-4A16-9E09-71EAEA86925D}"/>
              </a:ext>
            </a:extLst>
          </p:cNvPr>
          <p:cNvCxnSpPr>
            <a:cxnSpLocks/>
            <a:stCxn id="18" idx="1"/>
          </p:cNvCxnSpPr>
          <p:nvPr/>
        </p:nvCxnSpPr>
        <p:spPr>
          <a:xfrm flipH="1" flipV="1">
            <a:off x="6572450" y="2630877"/>
            <a:ext cx="2049224" cy="20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D0A90D44-4DE2-4640-8548-4A4B4CC22DC9}"/>
              </a:ext>
            </a:extLst>
          </p:cNvPr>
          <p:cNvSpPr txBox="1"/>
          <p:nvPr/>
        </p:nvSpPr>
        <p:spPr>
          <a:xfrm>
            <a:off x="8768625" y="4254684"/>
            <a:ext cx="2198038" cy="369332"/>
          </a:xfrm>
          <a:prstGeom prst="rect">
            <a:avLst/>
          </a:prstGeom>
          <a:noFill/>
        </p:spPr>
        <p:txBody>
          <a:bodyPr wrap="none" rtlCol="0">
            <a:spAutoFit/>
          </a:bodyPr>
          <a:lstStyle/>
          <a:p>
            <a:r>
              <a:rPr lang="it-IT" b="1" dirty="0">
                <a:solidFill>
                  <a:srgbClr val="2C3948"/>
                </a:solidFill>
                <a:highlight>
                  <a:srgbClr val="FFFF00"/>
                </a:highlight>
              </a:rPr>
              <a:t>Immagine (&lt;</a:t>
            </a:r>
            <a:r>
              <a:rPr lang="it-IT" b="1" dirty="0" err="1">
                <a:solidFill>
                  <a:srgbClr val="2C3948"/>
                </a:solidFill>
                <a:highlight>
                  <a:srgbClr val="FFFF00"/>
                </a:highlight>
              </a:rPr>
              <a:t>img</a:t>
            </a:r>
            <a:r>
              <a:rPr lang="it-IT" b="1" dirty="0">
                <a:solidFill>
                  <a:srgbClr val="2C3948"/>
                </a:solidFill>
                <a:highlight>
                  <a:srgbClr val="FFFF00"/>
                </a:highlight>
              </a:rPr>
              <a:t>&gt;)</a:t>
            </a:r>
            <a:endParaRPr lang="it-IT" dirty="0">
              <a:highlight>
                <a:srgbClr val="FFFF00"/>
              </a:highlight>
            </a:endParaRPr>
          </a:p>
        </p:txBody>
      </p:sp>
      <p:sp>
        <p:nvSpPr>
          <p:cNvPr id="30" name="CasellaDiTesto 29">
            <a:extLst>
              <a:ext uri="{FF2B5EF4-FFF2-40B4-BE49-F238E27FC236}">
                <a16:creationId xmlns:a16="http://schemas.microsoft.com/office/drawing/2014/main" id="{B09849FE-6107-4CA3-A85B-0092D92B568E}"/>
              </a:ext>
            </a:extLst>
          </p:cNvPr>
          <p:cNvSpPr txBox="1"/>
          <p:nvPr/>
        </p:nvSpPr>
        <p:spPr>
          <a:xfrm>
            <a:off x="8748865" y="5858243"/>
            <a:ext cx="2364750" cy="369332"/>
          </a:xfrm>
          <a:prstGeom prst="rect">
            <a:avLst/>
          </a:prstGeom>
          <a:noFill/>
        </p:spPr>
        <p:txBody>
          <a:bodyPr wrap="none" rtlCol="0">
            <a:spAutoFit/>
          </a:bodyPr>
          <a:lstStyle/>
          <a:p>
            <a:r>
              <a:rPr lang="it-IT" b="1" dirty="0">
                <a:solidFill>
                  <a:srgbClr val="2C3948"/>
                </a:solidFill>
                <a:highlight>
                  <a:srgbClr val="FFFF00"/>
                </a:highlight>
              </a:rPr>
              <a:t>Titolo-codice (&lt;h3&gt;)</a:t>
            </a:r>
            <a:endParaRPr lang="it-IT" dirty="0">
              <a:highlight>
                <a:srgbClr val="FFFF00"/>
              </a:highlight>
            </a:endParaRPr>
          </a:p>
        </p:txBody>
      </p:sp>
      <p:sp>
        <p:nvSpPr>
          <p:cNvPr id="31" name="CasellaDiTesto 30">
            <a:extLst>
              <a:ext uri="{FF2B5EF4-FFF2-40B4-BE49-F238E27FC236}">
                <a16:creationId xmlns:a16="http://schemas.microsoft.com/office/drawing/2014/main" id="{44A6ADED-EA7A-4919-AF21-46CB3D33B670}"/>
              </a:ext>
            </a:extLst>
          </p:cNvPr>
          <p:cNvSpPr txBox="1"/>
          <p:nvPr/>
        </p:nvSpPr>
        <p:spPr>
          <a:xfrm>
            <a:off x="9078845" y="6319908"/>
            <a:ext cx="2621230" cy="369332"/>
          </a:xfrm>
          <a:prstGeom prst="rect">
            <a:avLst/>
          </a:prstGeom>
          <a:noFill/>
        </p:spPr>
        <p:txBody>
          <a:bodyPr wrap="none" rtlCol="0">
            <a:spAutoFit/>
          </a:bodyPr>
          <a:lstStyle/>
          <a:p>
            <a:r>
              <a:rPr lang="it-IT" b="1" dirty="0">
                <a:solidFill>
                  <a:srgbClr val="2C3948"/>
                </a:solidFill>
                <a:highlight>
                  <a:srgbClr val="FFFF00"/>
                </a:highlight>
              </a:rPr>
              <a:t>Descrizione (&lt;</a:t>
            </a:r>
            <a:r>
              <a:rPr lang="it-IT" b="1" dirty="0" err="1">
                <a:solidFill>
                  <a:srgbClr val="2C3948"/>
                </a:solidFill>
                <a:highlight>
                  <a:srgbClr val="FFFF00"/>
                </a:highlight>
              </a:rPr>
              <a:t>article</a:t>
            </a:r>
            <a:r>
              <a:rPr lang="it-IT" b="1" dirty="0">
                <a:solidFill>
                  <a:srgbClr val="2C3948"/>
                </a:solidFill>
                <a:highlight>
                  <a:srgbClr val="FFFF00"/>
                </a:highlight>
              </a:rPr>
              <a:t>&gt;)</a:t>
            </a:r>
            <a:endParaRPr lang="it-IT" dirty="0">
              <a:highlight>
                <a:srgbClr val="FFFF00"/>
              </a:highlight>
            </a:endParaRPr>
          </a:p>
        </p:txBody>
      </p:sp>
      <p:cxnSp>
        <p:nvCxnSpPr>
          <p:cNvPr id="32" name="Connettore 2 31">
            <a:extLst>
              <a:ext uri="{FF2B5EF4-FFF2-40B4-BE49-F238E27FC236}">
                <a16:creationId xmlns:a16="http://schemas.microsoft.com/office/drawing/2014/main" id="{0C731A53-89D8-4B65-A72E-42E4B9F59211}"/>
              </a:ext>
            </a:extLst>
          </p:cNvPr>
          <p:cNvCxnSpPr>
            <a:cxnSpLocks/>
            <a:stCxn id="29" idx="1"/>
          </p:cNvCxnSpPr>
          <p:nvPr/>
        </p:nvCxnSpPr>
        <p:spPr>
          <a:xfrm flipH="1">
            <a:off x="7180956" y="4439350"/>
            <a:ext cx="158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43C2EBA3-24F6-47C6-BB7F-96EC5286168D}"/>
              </a:ext>
            </a:extLst>
          </p:cNvPr>
          <p:cNvCxnSpPr>
            <a:cxnSpLocks/>
            <a:stCxn id="30" idx="1"/>
          </p:cNvCxnSpPr>
          <p:nvPr/>
        </p:nvCxnSpPr>
        <p:spPr>
          <a:xfrm flipH="1">
            <a:off x="5361272" y="6042909"/>
            <a:ext cx="3387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C5BDC262-4FC0-4997-9338-0802CEB6B2C0}"/>
              </a:ext>
            </a:extLst>
          </p:cNvPr>
          <p:cNvCxnSpPr>
            <a:cxnSpLocks/>
            <a:stCxn id="31" idx="1"/>
          </p:cNvCxnSpPr>
          <p:nvPr/>
        </p:nvCxnSpPr>
        <p:spPr>
          <a:xfrm flipH="1">
            <a:off x="7790482" y="6504574"/>
            <a:ext cx="12883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Parentesi graffa chiusa 41">
            <a:extLst>
              <a:ext uri="{FF2B5EF4-FFF2-40B4-BE49-F238E27FC236}">
                <a16:creationId xmlns:a16="http://schemas.microsoft.com/office/drawing/2014/main" id="{673A3AC7-CC84-4A68-83B5-2BF4D56ADF5A}"/>
              </a:ext>
            </a:extLst>
          </p:cNvPr>
          <p:cNvSpPr/>
          <p:nvPr/>
        </p:nvSpPr>
        <p:spPr>
          <a:xfrm rot="16200000">
            <a:off x="7907005" y="106702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3" name="CasellaDiTesto 42">
            <a:extLst>
              <a:ext uri="{FF2B5EF4-FFF2-40B4-BE49-F238E27FC236}">
                <a16:creationId xmlns:a16="http://schemas.microsoft.com/office/drawing/2014/main" id="{A2A817C0-F1D3-4AFF-BD5F-10919A38D57C}"/>
              </a:ext>
            </a:extLst>
          </p:cNvPr>
          <p:cNvSpPr txBox="1"/>
          <p:nvPr/>
        </p:nvSpPr>
        <p:spPr>
          <a:xfrm>
            <a:off x="7368470" y="74751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44" name="Parentesi graffa chiusa 43">
            <a:extLst>
              <a:ext uri="{FF2B5EF4-FFF2-40B4-BE49-F238E27FC236}">
                <a16:creationId xmlns:a16="http://schemas.microsoft.com/office/drawing/2014/main" id="{062D1D17-D22F-4578-B5FC-40534CB5E5A7}"/>
              </a:ext>
            </a:extLst>
          </p:cNvPr>
          <p:cNvSpPr/>
          <p:nvPr/>
        </p:nvSpPr>
        <p:spPr>
          <a:xfrm rot="16200000">
            <a:off x="4888653" y="1237831"/>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877D02B9-A31B-4E7C-BBC9-9FCC61602B75}"/>
              </a:ext>
            </a:extLst>
          </p:cNvPr>
          <p:cNvSpPr txBox="1"/>
          <p:nvPr/>
        </p:nvSpPr>
        <p:spPr>
          <a:xfrm>
            <a:off x="4350118" y="918315"/>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sp>
        <p:nvSpPr>
          <p:cNvPr id="46" name="Parentesi graffa chiusa 45">
            <a:extLst>
              <a:ext uri="{FF2B5EF4-FFF2-40B4-BE49-F238E27FC236}">
                <a16:creationId xmlns:a16="http://schemas.microsoft.com/office/drawing/2014/main" id="{05DEDF8A-7DC2-46F0-A8E1-B2F46DED3F29}"/>
              </a:ext>
            </a:extLst>
          </p:cNvPr>
          <p:cNvSpPr/>
          <p:nvPr/>
        </p:nvSpPr>
        <p:spPr>
          <a:xfrm rot="16200000">
            <a:off x="4725015" y="343346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1EDE1967-7F56-448E-B151-9FF090A55F02}"/>
              </a:ext>
            </a:extLst>
          </p:cNvPr>
          <p:cNvSpPr txBox="1"/>
          <p:nvPr/>
        </p:nvSpPr>
        <p:spPr>
          <a:xfrm>
            <a:off x="4186480" y="311395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8" name="Parentesi graffa chiusa 47">
            <a:extLst>
              <a:ext uri="{FF2B5EF4-FFF2-40B4-BE49-F238E27FC236}">
                <a16:creationId xmlns:a16="http://schemas.microsoft.com/office/drawing/2014/main" id="{845C43DB-1B15-4CAE-B00B-78BF99EF3791}"/>
              </a:ext>
            </a:extLst>
          </p:cNvPr>
          <p:cNvSpPr/>
          <p:nvPr/>
        </p:nvSpPr>
        <p:spPr>
          <a:xfrm rot="16200000">
            <a:off x="7830529" y="3711067"/>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9" name="CasellaDiTesto 48">
            <a:extLst>
              <a:ext uri="{FF2B5EF4-FFF2-40B4-BE49-F238E27FC236}">
                <a16:creationId xmlns:a16="http://schemas.microsoft.com/office/drawing/2014/main" id="{6198493F-C91E-411B-8201-5872E1789900}"/>
              </a:ext>
            </a:extLst>
          </p:cNvPr>
          <p:cNvSpPr txBox="1"/>
          <p:nvPr/>
        </p:nvSpPr>
        <p:spPr>
          <a:xfrm>
            <a:off x="7291994" y="3391551"/>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cxnSp>
        <p:nvCxnSpPr>
          <p:cNvPr id="52" name="Connettore diritto 51">
            <a:extLst>
              <a:ext uri="{FF2B5EF4-FFF2-40B4-BE49-F238E27FC236}">
                <a16:creationId xmlns:a16="http://schemas.microsoft.com/office/drawing/2014/main" id="{80624C54-9318-43F5-A378-88EE6A299739}"/>
              </a:ext>
            </a:extLst>
          </p:cNvPr>
          <p:cNvCxnSpPr>
            <a:stCxn id="46" idx="0"/>
          </p:cNvCxnSpPr>
          <p:nvPr/>
        </p:nvCxnSpPr>
        <p:spPr>
          <a:xfrm flipH="1">
            <a:off x="4659892" y="3544311"/>
            <a:ext cx="1" cy="33136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ttore diritto 52">
            <a:extLst>
              <a:ext uri="{FF2B5EF4-FFF2-40B4-BE49-F238E27FC236}">
                <a16:creationId xmlns:a16="http://schemas.microsoft.com/office/drawing/2014/main" id="{37B3B1C7-4A36-436F-8098-E23363377144}"/>
              </a:ext>
            </a:extLst>
          </p:cNvPr>
          <p:cNvCxnSpPr>
            <a:cxnSpLocks/>
            <a:stCxn id="48" idx="0"/>
          </p:cNvCxnSpPr>
          <p:nvPr/>
        </p:nvCxnSpPr>
        <p:spPr>
          <a:xfrm>
            <a:off x="7765407" y="3821909"/>
            <a:ext cx="0" cy="28673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Parentesi graffa chiusa 56">
            <a:extLst>
              <a:ext uri="{FF2B5EF4-FFF2-40B4-BE49-F238E27FC236}">
                <a16:creationId xmlns:a16="http://schemas.microsoft.com/office/drawing/2014/main" id="{A3F5DE52-74C7-4E49-80B2-79DE737B011F}"/>
              </a:ext>
            </a:extLst>
          </p:cNvPr>
          <p:cNvSpPr/>
          <p:nvPr/>
        </p:nvSpPr>
        <p:spPr>
          <a:xfrm rot="16200000">
            <a:off x="7406314" y="4088980"/>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58" name="CasellaDiTesto 57">
            <a:extLst>
              <a:ext uri="{FF2B5EF4-FFF2-40B4-BE49-F238E27FC236}">
                <a16:creationId xmlns:a16="http://schemas.microsoft.com/office/drawing/2014/main" id="{6F5E0DC7-BCB0-4BF8-B822-578AAE49CDDD}"/>
              </a:ext>
            </a:extLst>
          </p:cNvPr>
          <p:cNvSpPr txBox="1"/>
          <p:nvPr/>
        </p:nvSpPr>
        <p:spPr>
          <a:xfrm>
            <a:off x="6863601" y="3932036"/>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cxnSp>
        <p:nvCxnSpPr>
          <p:cNvPr id="59" name="Connettore diritto 58">
            <a:extLst>
              <a:ext uri="{FF2B5EF4-FFF2-40B4-BE49-F238E27FC236}">
                <a16:creationId xmlns:a16="http://schemas.microsoft.com/office/drawing/2014/main" id="{FC733E54-D624-4D18-B932-4CF2A93E4E2B}"/>
              </a:ext>
            </a:extLst>
          </p:cNvPr>
          <p:cNvCxnSpPr>
            <a:cxnSpLocks/>
            <a:stCxn id="57" idx="0"/>
          </p:cNvCxnSpPr>
          <p:nvPr/>
        </p:nvCxnSpPr>
        <p:spPr>
          <a:xfrm flipH="1">
            <a:off x="7331310" y="4199822"/>
            <a:ext cx="9882" cy="24894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2654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72491E-14C0-4356-92B9-1E1BAA502BBC}"/>
              </a:ext>
            </a:extLst>
          </p:cNvPr>
          <p:cNvSpPr>
            <a:spLocks noGrp="1"/>
          </p:cNvSpPr>
          <p:nvPr>
            <p:ph type="title"/>
          </p:nvPr>
        </p:nvSpPr>
        <p:spPr>
          <a:xfrm>
            <a:off x="9115552" y="233680"/>
            <a:ext cx="2759456" cy="752475"/>
          </a:xfrm>
        </p:spPr>
        <p:txBody>
          <a:bodyPr>
            <a:normAutofit/>
          </a:bodyPr>
          <a:lstStyle/>
          <a:p>
            <a:r>
              <a:rPr lang="it-IT" sz="2000" dirty="0"/>
              <a:t>Il codice HTML+CSS</a:t>
            </a:r>
          </a:p>
        </p:txBody>
      </p:sp>
      <p:pic>
        <p:nvPicPr>
          <p:cNvPr id="10" name="Segnaposto contenuto 9" descr="Immagine che contiene testo&#10;&#10;Descrizione generata automaticamente">
            <a:extLst>
              <a:ext uri="{FF2B5EF4-FFF2-40B4-BE49-F238E27FC236}">
                <a16:creationId xmlns:a16="http://schemas.microsoft.com/office/drawing/2014/main" id="{769E895D-D3DF-404F-BBA6-FFA603D80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502" y="1608852"/>
            <a:ext cx="6192498" cy="2516108"/>
          </a:xfrm>
        </p:spPr>
      </p:pic>
      <p:sp>
        <p:nvSpPr>
          <p:cNvPr id="6" name="CasellaDiTesto 5">
            <a:extLst>
              <a:ext uri="{FF2B5EF4-FFF2-40B4-BE49-F238E27FC236}">
                <a16:creationId xmlns:a16="http://schemas.microsoft.com/office/drawing/2014/main" id="{F3462613-4AA2-4627-A8C0-1D0EB1854841}"/>
              </a:ext>
            </a:extLst>
          </p:cNvPr>
          <p:cNvSpPr txBox="1"/>
          <p:nvPr/>
        </p:nvSpPr>
        <p:spPr>
          <a:xfrm>
            <a:off x="11217945" y="1608852"/>
            <a:ext cx="838691" cy="369332"/>
          </a:xfrm>
          <a:prstGeom prst="rect">
            <a:avLst/>
          </a:prstGeom>
          <a:noFill/>
        </p:spPr>
        <p:txBody>
          <a:bodyPr wrap="none" rtlCol="0">
            <a:spAutoFit/>
          </a:bodyPr>
          <a:lstStyle/>
          <a:p>
            <a:r>
              <a:rPr lang="it-IT" b="1" dirty="0">
                <a:highlight>
                  <a:srgbClr val="FFFF00"/>
                </a:highlight>
              </a:rPr>
              <a:t>HTML</a:t>
            </a:r>
          </a:p>
        </p:txBody>
      </p:sp>
      <p:pic>
        <p:nvPicPr>
          <p:cNvPr id="12" name="Immagine 11">
            <a:extLst>
              <a:ext uri="{FF2B5EF4-FFF2-40B4-BE49-F238E27FC236}">
                <a16:creationId xmlns:a16="http://schemas.microsoft.com/office/drawing/2014/main" id="{52E440B3-A63D-442A-A983-0AB4636F840B}"/>
              </a:ext>
            </a:extLst>
          </p:cNvPr>
          <p:cNvPicPr>
            <a:picLocks noChangeAspect="1"/>
          </p:cNvPicPr>
          <p:nvPr/>
        </p:nvPicPr>
        <p:blipFill>
          <a:blip r:embed="rId3"/>
          <a:stretch>
            <a:fillRect/>
          </a:stretch>
        </p:blipFill>
        <p:spPr>
          <a:xfrm>
            <a:off x="2624070" y="1208512"/>
            <a:ext cx="3375432" cy="4155440"/>
          </a:xfrm>
          <a:prstGeom prst="rect">
            <a:avLst/>
          </a:prstGeom>
        </p:spPr>
      </p:pic>
      <p:pic>
        <p:nvPicPr>
          <p:cNvPr id="14" name="Immagine 13">
            <a:extLst>
              <a:ext uri="{FF2B5EF4-FFF2-40B4-BE49-F238E27FC236}">
                <a16:creationId xmlns:a16="http://schemas.microsoft.com/office/drawing/2014/main" id="{F49F28F6-BDCE-4721-A7E3-D793781F5ED9}"/>
              </a:ext>
            </a:extLst>
          </p:cNvPr>
          <p:cNvPicPr>
            <a:picLocks noChangeAspect="1"/>
          </p:cNvPicPr>
          <p:nvPr/>
        </p:nvPicPr>
        <p:blipFill>
          <a:blip r:embed="rId4"/>
          <a:stretch>
            <a:fillRect/>
          </a:stretch>
        </p:blipFill>
        <p:spPr>
          <a:xfrm>
            <a:off x="135364" y="416560"/>
            <a:ext cx="2605911" cy="6207760"/>
          </a:xfrm>
          <a:prstGeom prst="rect">
            <a:avLst/>
          </a:prstGeom>
        </p:spPr>
      </p:pic>
      <p:sp>
        <p:nvSpPr>
          <p:cNvPr id="15" name="CasellaDiTesto 14">
            <a:extLst>
              <a:ext uri="{FF2B5EF4-FFF2-40B4-BE49-F238E27FC236}">
                <a16:creationId xmlns:a16="http://schemas.microsoft.com/office/drawing/2014/main" id="{E33ED207-5284-4891-96B1-1B13AE56E2E5}"/>
              </a:ext>
            </a:extLst>
          </p:cNvPr>
          <p:cNvSpPr txBox="1"/>
          <p:nvPr/>
        </p:nvSpPr>
        <p:spPr>
          <a:xfrm>
            <a:off x="4217705" y="986155"/>
            <a:ext cx="646331" cy="369332"/>
          </a:xfrm>
          <a:prstGeom prst="rect">
            <a:avLst/>
          </a:prstGeom>
          <a:noFill/>
        </p:spPr>
        <p:txBody>
          <a:bodyPr wrap="none" rtlCol="0">
            <a:spAutoFit/>
          </a:bodyPr>
          <a:lstStyle/>
          <a:p>
            <a:r>
              <a:rPr lang="it-IT" b="1" dirty="0">
                <a:highlight>
                  <a:srgbClr val="FFFF00"/>
                </a:highlight>
              </a:rPr>
              <a:t>CSS</a:t>
            </a:r>
          </a:p>
        </p:txBody>
      </p:sp>
      <p:sp>
        <p:nvSpPr>
          <p:cNvPr id="16" name="CasellaDiTesto 15">
            <a:extLst>
              <a:ext uri="{FF2B5EF4-FFF2-40B4-BE49-F238E27FC236}">
                <a16:creationId xmlns:a16="http://schemas.microsoft.com/office/drawing/2014/main" id="{0652DFA8-08C0-4295-91CE-C957C9FC3F5C}"/>
              </a:ext>
            </a:extLst>
          </p:cNvPr>
          <p:cNvSpPr txBox="1"/>
          <p:nvPr/>
        </p:nvSpPr>
        <p:spPr>
          <a:xfrm>
            <a:off x="1819945" y="295592"/>
            <a:ext cx="646331" cy="369332"/>
          </a:xfrm>
          <a:prstGeom prst="rect">
            <a:avLst/>
          </a:prstGeom>
          <a:noFill/>
        </p:spPr>
        <p:txBody>
          <a:bodyPr wrap="none" rtlCol="0">
            <a:spAutoFit/>
          </a:bodyPr>
          <a:lstStyle/>
          <a:p>
            <a:r>
              <a:rPr lang="it-IT" b="1" dirty="0">
                <a:highlight>
                  <a:srgbClr val="FFFF00"/>
                </a:highlight>
              </a:rPr>
              <a:t>CSS</a:t>
            </a:r>
          </a:p>
        </p:txBody>
      </p:sp>
      <p:sp>
        <p:nvSpPr>
          <p:cNvPr id="17" name="CasellaDiTesto 16">
            <a:extLst>
              <a:ext uri="{FF2B5EF4-FFF2-40B4-BE49-F238E27FC236}">
                <a16:creationId xmlns:a16="http://schemas.microsoft.com/office/drawing/2014/main" id="{5E02B161-3E93-47D0-94BC-C8BCA5CA364A}"/>
              </a:ext>
            </a:extLst>
          </p:cNvPr>
          <p:cNvSpPr txBox="1"/>
          <p:nvPr/>
        </p:nvSpPr>
        <p:spPr>
          <a:xfrm>
            <a:off x="3543393" y="5363952"/>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filtra()</a:t>
            </a:r>
            <a:r>
              <a:rPr lang="it-IT" dirty="0"/>
              <a:t> (è lì che vengono creati dinamicamente i contenuti di tipo </a:t>
            </a:r>
            <a:r>
              <a:rPr lang="it-IT" b="1" dirty="0">
                <a:solidFill>
                  <a:srgbClr val="00B050"/>
                </a:solidFill>
              </a:rPr>
              <a:t>cercato</a:t>
            </a:r>
            <a:r>
              <a:rPr lang="it-IT" dirty="0"/>
              <a:t>.</a:t>
            </a:r>
          </a:p>
        </p:txBody>
      </p:sp>
    </p:spTree>
    <p:extLst>
      <p:ext uri="{BB962C8B-B14F-4D97-AF65-F5344CB8AC3E}">
        <p14:creationId xmlns:p14="http://schemas.microsoft.com/office/powerpoint/2010/main" val="416693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4C3116-C715-46A4-BE02-4ED0877D1D85}"/>
              </a:ext>
            </a:extLst>
          </p:cNvPr>
          <p:cNvSpPr>
            <a:spLocks noGrp="1"/>
          </p:cNvSpPr>
          <p:nvPr>
            <p:ph type="title"/>
          </p:nvPr>
        </p:nvSpPr>
        <p:spPr/>
        <p:txBody>
          <a:bodyPr/>
          <a:lstStyle/>
          <a:p>
            <a:r>
              <a:rPr lang="it-IT" b="1" dirty="0"/>
              <a:t>Le specifiche richieste</a:t>
            </a:r>
          </a:p>
        </p:txBody>
      </p:sp>
      <p:sp>
        <p:nvSpPr>
          <p:cNvPr id="3" name="Segnaposto contenuto 2">
            <a:extLst>
              <a:ext uri="{FF2B5EF4-FFF2-40B4-BE49-F238E27FC236}">
                <a16:creationId xmlns:a16="http://schemas.microsoft.com/office/drawing/2014/main" id="{8C3806C9-486A-47E8-A7F7-3F2AD9CAAD2A}"/>
              </a:ext>
            </a:extLst>
          </p:cNvPr>
          <p:cNvSpPr>
            <a:spLocks noGrp="1"/>
          </p:cNvSpPr>
          <p:nvPr>
            <p:ph idx="1"/>
          </p:nvPr>
        </p:nvSpPr>
        <p:spPr>
          <a:xfrm>
            <a:off x="420625" y="1825625"/>
            <a:ext cx="11306319" cy="4667250"/>
          </a:xfrm>
        </p:spPr>
        <p:txBody>
          <a:bodyPr/>
          <a:lstStyle/>
          <a:p>
            <a:r>
              <a:rPr lang="it-IT" dirty="0"/>
              <a:t>Un file </a:t>
            </a:r>
            <a:r>
              <a:rPr lang="it-IT" b="1" dirty="0">
                <a:solidFill>
                  <a:srgbClr val="0070C0"/>
                </a:solidFill>
              </a:rPr>
              <a:t>html</a:t>
            </a:r>
            <a:r>
              <a:rPr lang="it-IT" dirty="0"/>
              <a:t> denominato ‘</a:t>
            </a:r>
            <a:r>
              <a:rPr lang="it-IT" b="1" i="1" dirty="0"/>
              <a:t>mhw2.html</a:t>
            </a:r>
            <a:r>
              <a:rPr lang="it-IT" dirty="0"/>
              <a:t>’ con la Home-page aggiornata</a:t>
            </a:r>
          </a:p>
          <a:p>
            <a:r>
              <a:rPr lang="it-IT" dirty="0"/>
              <a:t>Un file </a:t>
            </a:r>
            <a:r>
              <a:rPr lang="it-IT" b="1" dirty="0" err="1">
                <a:solidFill>
                  <a:srgbClr val="FFC000"/>
                </a:solidFill>
              </a:rPr>
              <a:t>css</a:t>
            </a:r>
            <a:r>
              <a:rPr lang="it-IT" dirty="0"/>
              <a:t> denominato ‘</a:t>
            </a:r>
            <a:r>
              <a:rPr lang="it-IT" b="1" i="1" dirty="0"/>
              <a:t>mhw2.css</a:t>
            </a:r>
            <a:r>
              <a:rPr lang="it-IT" dirty="0"/>
              <a:t>’ per lo stile</a:t>
            </a:r>
          </a:p>
          <a:p>
            <a:r>
              <a:rPr lang="it-IT" dirty="0"/>
              <a:t>Un file </a:t>
            </a:r>
            <a:r>
              <a:rPr lang="it-IT" b="1" dirty="0" err="1">
                <a:solidFill>
                  <a:srgbClr val="7030A0"/>
                </a:solidFill>
              </a:rPr>
              <a:t>javascript</a:t>
            </a:r>
            <a:r>
              <a:rPr lang="it-IT" dirty="0"/>
              <a:t> denominato ‘</a:t>
            </a:r>
            <a:r>
              <a:rPr lang="it-IT" b="1" i="1" dirty="0"/>
              <a:t>contents.js</a:t>
            </a:r>
            <a:r>
              <a:rPr lang="it-IT" dirty="0"/>
              <a:t>’ con i contenuti da caricare</a:t>
            </a:r>
          </a:p>
          <a:p>
            <a:r>
              <a:rPr lang="it-IT" dirty="0"/>
              <a:t>Un file </a:t>
            </a:r>
            <a:r>
              <a:rPr lang="it-IT" b="1" dirty="0" err="1">
                <a:solidFill>
                  <a:srgbClr val="7030A0"/>
                </a:solidFill>
              </a:rPr>
              <a:t>javascript</a:t>
            </a:r>
            <a:r>
              <a:rPr lang="it-IT" dirty="0"/>
              <a:t> denominato ‘</a:t>
            </a:r>
            <a:r>
              <a:rPr lang="it-IT" b="1" i="1" dirty="0"/>
              <a:t>script.js</a:t>
            </a:r>
            <a:r>
              <a:rPr lang="it-IT" dirty="0"/>
              <a:t>’ contenente le funzioni dinamiche</a:t>
            </a:r>
          </a:p>
          <a:p>
            <a:endParaRPr lang="it-IT" dirty="0"/>
          </a:p>
          <a:p>
            <a:pPr marL="0" indent="0">
              <a:buNone/>
            </a:pPr>
            <a:r>
              <a:rPr lang="it-IT" dirty="0"/>
              <a:t>In particolare gli elementi previsti nella implementazione riguardano:</a:t>
            </a:r>
          </a:p>
          <a:p>
            <a:r>
              <a:rPr lang="it-IT" dirty="0"/>
              <a:t>Diversi </a:t>
            </a:r>
            <a:r>
              <a:rPr lang="it-IT" b="1" dirty="0">
                <a:solidFill>
                  <a:srgbClr val="FF0000"/>
                </a:solidFill>
              </a:rPr>
              <a:t>blocchi di contenuti</a:t>
            </a:r>
            <a:r>
              <a:rPr lang="it-IT" dirty="0">
                <a:solidFill>
                  <a:srgbClr val="FF0000"/>
                </a:solidFill>
              </a:rPr>
              <a:t> </a:t>
            </a:r>
            <a:endParaRPr lang="it-IT" b="1" dirty="0">
              <a:solidFill>
                <a:srgbClr val="FF0000"/>
              </a:solidFill>
            </a:endParaRPr>
          </a:p>
          <a:p>
            <a:r>
              <a:rPr lang="it-IT" dirty="0"/>
              <a:t>Una </a:t>
            </a:r>
            <a:r>
              <a:rPr lang="it-IT" b="1" dirty="0">
                <a:solidFill>
                  <a:srgbClr val="FF0000"/>
                </a:solidFill>
              </a:rPr>
              <a:t>barra di ricerca</a:t>
            </a:r>
          </a:p>
          <a:p>
            <a:r>
              <a:rPr lang="it-IT" dirty="0">
                <a:solidFill>
                  <a:schemeClr val="tx1"/>
                </a:solidFill>
              </a:rPr>
              <a:t>Una</a:t>
            </a:r>
            <a:r>
              <a:rPr lang="it-IT" b="1" dirty="0">
                <a:solidFill>
                  <a:srgbClr val="FF0000"/>
                </a:solidFill>
              </a:rPr>
              <a:t> sezione preferiti </a:t>
            </a:r>
            <a:r>
              <a:rPr lang="it-IT" dirty="0">
                <a:solidFill>
                  <a:schemeClr val="tx1"/>
                </a:solidFill>
              </a:rPr>
              <a:t>antistante i contenuti</a:t>
            </a:r>
          </a:p>
        </p:txBody>
      </p:sp>
    </p:spTree>
    <p:extLst>
      <p:ext uri="{BB962C8B-B14F-4D97-AF65-F5344CB8AC3E}">
        <p14:creationId xmlns:p14="http://schemas.microsoft.com/office/powerpoint/2010/main" val="305205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70853D-1822-41A1-969F-FADEBBB926EC}"/>
              </a:ext>
            </a:extLst>
          </p:cNvPr>
          <p:cNvSpPr>
            <a:spLocks noGrp="1"/>
          </p:cNvSpPr>
          <p:nvPr>
            <p:ph type="title"/>
          </p:nvPr>
        </p:nvSpPr>
        <p:spPr>
          <a:xfrm>
            <a:off x="420624" y="365125"/>
            <a:ext cx="11222736" cy="1325563"/>
          </a:xfrm>
        </p:spPr>
        <p:txBody>
          <a:bodyPr>
            <a:normAutofit fontScale="90000"/>
          </a:bodyPr>
          <a:lstStyle/>
          <a:p>
            <a:r>
              <a:rPr lang="it-IT" dirty="0"/>
              <a:t>Note sulla lista ‘contenuti’ di contents.js</a:t>
            </a:r>
          </a:p>
        </p:txBody>
      </p:sp>
      <p:pic>
        <p:nvPicPr>
          <p:cNvPr id="5" name="Segnaposto contenuto 4">
            <a:extLst>
              <a:ext uri="{FF2B5EF4-FFF2-40B4-BE49-F238E27FC236}">
                <a16:creationId xmlns:a16="http://schemas.microsoft.com/office/drawing/2014/main" id="{78CDC4A8-452E-439F-8F66-1C879F7118C3}"/>
              </a:ext>
            </a:extLst>
          </p:cNvPr>
          <p:cNvPicPr>
            <a:picLocks noGrp="1" noChangeAspect="1"/>
          </p:cNvPicPr>
          <p:nvPr>
            <p:ph idx="1"/>
          </p:nvPr>
        </p:nvPicPr>
        <p:blipFill>
          <a:blip r:embed="rId2"/>
          <a:stretch>
            <a:fillRect/>
          </a:stretch>
        </p:blipFill>
        <p:spPr>
          <a:xfrm>
            <a:off x="420624" y="2236520"/>
            <a:ext cx="5029200" cy="2114550"/>
          </a:xfrm>
        </p:spPr>
      </p:pic>
      <p:sp>
        <p:nvSpPr>
          <p:cNvPr id="6" name="CasellaDiTesto 5">
            <a:extLst>
              <a:ext uri="{FF2B5EF4-FFF2-40B4-BE49-F238E27FC236}">
                <a16:creationId xmlns:a16="http://schemas.microsoft.com/office/drawing/2014/main" id="{65D25C39-6C9F-4AFB-84EB-B59C4E99FC42}"/>
              </a:ext>
            </a:extLst>
          </p:cNvPr>
          <p:cNvSpPr txBox="1"/>
          <p:nvPr/>
        </p:nvSpPr>
        <p:spPr>
          <a:xfrm>
            <a:off x="532384" y="4158238"/>
            <a:ext cx="234360" cy="738664"/>
          </a:xfrm>
          <a:prstGeom prst="rect">
            <a:avLst/>
          </a:prstGeom>
          <a:noFill/>
        </p:spPr>
        <p:txBody>
          <a:bodyPr wrap="none" rtlCol="0">
            <a:spAutoFit/>
          </a:bodyPr>
          <a:lstStyle/>
          <a:p>
            <a:r>
              <a:rPr lang="it-IT" sz="1400" dirty="0"/>
              <a:t>.</a:t>
            </a:r>
          </a:p>
          <a:p>
            <a:r>
              <a:rPr lang="it-IT" sz="1400" dirty="0"/>
              <a:t>.</a:t>
            </a:r>
          </a:p>
          <a:p>
            <a:r>
              <a:rPr lang="it-IT" sz="1400" dirty="0"/>
              <a:t>.</a:t>
            </a:r>
          </a:p>
        </p:txBody>
      </p:sp>
      <p:pic>
        <p:nvPicPr>
          <p:cNvPr id="8" name="Immagine 7">
            <a:extLst>
              <a:ext uri="{FF2B5EF4-FFF2-40B4-BE49-F238E27FC236}">
                <a16:creationId xmlns:a16="http://schemas.microsoft.com/office/drawing/2014/main" id="{6BA2617E-E0D3-47E7-B6A6-1E062C9E07AF}"/>
              </a:ext>
            </a:extLst>
          </p:cNvPr>
          <p:cNvPicPr>
            <a:picLocks noChangeAspect="1"/>
          </p:cNvPicPr>
          <p:nvPr/>
        </p:nvPicPr>
        <p:blipFill>
          <a:blip r:embed="rId3"/>
          <a:stretch>
            <a:fillRect/>
          </a:stretch>
        </p:blipFill>
        <p:spPr>
          <a:xfrm>
            <a:off x="420624" y="4896902"/>
            <a:ext cx="5029200" cy="1859008"/>
          </a:xfrm>
          <a:prstGeom prst="rect">
            <a:avLst/>
          </a:prstGeom>
        </p:spPr>
      </p:pic>
      <p:sp>
        <p:nvSpPr>
          <p:cNvPr id="9" name="CasellaDiTesto 8">
            <a:extLst>
              <a:ext uri="{FF2B5EF4-FFF2-40B4-BE49-F238E27FC236}">
                <a16:creationId xmlns:a16="http://schemas.microsoft.com/office/drawing/2014/main" id="{D73A8747-F0F5-4A08-9557-4AF5EDB3949B}"/>
              </a:ext>
            </a:extLst>
          </p:cNvPr>
          <p:cNvSpPr txBox="1"/>
          <p:nvPr/>
        </p:nvSpPr>
        <p:spPr>
          <a:xfrm>
            <a:off x="6199970" y="2011192"/>
            <a:ext cx="1595309" cy="369332"/>
          </a:xfrm>
          <a:prstGeom prst="rect">
            <a:avLst/>
          </a:prstGeom>
          <a:noFill/>
        </p:spPr>
        <p:txBody>
          <a:bodyPr wrap="none" rtlCol="0">
            <a:spAutoFit/>
          </a:bodyPr>
          <a:lstStyle/>
          <a:p>
            <a:r>
              <a:rPr lang="it-IT" dirty="0">
                <a:highlight>
                  <a:srgbClr val="FFFF00"/>
                </a:highlight>
              </a:rPr>
              <a:t>Titolo-codice</a:t>
            </a:r>
          </a:p>
        </p:txBody>
      </p:sp>
      <p:sp>
        <p:nvSpPr>
          <p:cNvPr id="10" name="CasellaDiTesto 9">
            <a:extLst>
              <a:ext uri="{FF2B5EF4-FFF2-40B4-BE49-F238E27FC236}">
                <a16:creationId xmlns:a16="http://schemas.microsoft.com/office/drawing/2014/main" id="{FCDE11E9-88FE-4E3E-B379-F21BB5DFAC64}"/>
              </a:ext>
            </a:extLst>
          </p:cNvPr>
          <p:cNvSpPr txBox="1"/>
          <p:nvPr/>
        </p:nvSpPr>
        <p:spPr>
          <a:xfrm>
            <a:off x="6199970" y="2752825"/>
            <a:ext cx="1287532" cy="369332"/>
          </a:xfrm>
          <a:prstGeom prst="rect">
            <a:avLst/>
          </a:prstGeom>
          <a:noFill/>
        </p:spPr>
        <p:txBody>
          <a:bodyPr wrap="none" rtlCol="0">
            <a:spAutoFit/>
          </a:bodyPr>
          <a:lstStyle/>
          <a:p>
            <a:r>
              <a:rPr lang="it-IT" dirty="0">
                <a:highlight>
                  <a:srgbClr val="FFFF00"/>
                </a:highlight>
              </a:rPr>
              <a:t>Immagine</a:t>
            </a:r>
          </a:p>
        </p:txBody>
      </p:sp>
      <p:sp>
        <p:nvSpPr>
          <p:cNvPr id="11" name="CasellaDiTesto 10">
            <a:extLst>
              <a:ext uri="{FF2B5EF4-FFF2-40B4-BE49-F238E27FC236}">
                <a16:creationId xmlns:a16="http://schemas.microsoft.com/office/drawing/2014/main" id="{ED95BBA0-08B3-4BF3-ACB4-9043B7FC27D2}"/>
              </a:ext>
            </a:extLst>
          </p:cNvPr>
          <p:cNvSpPr txBox="1"/>
          <p:nvPr/>
        </p:nvSpPr>
        <p:spPr>
          <a:xfrm>
            <a:off x="6353859" y="3367281"/>
            <a:ext cx="1441420" cy="369332"/>
          </a:xfrm>
          <a:prstGeom prst="rect">
            <a:avLst/>
          </a:prstGeom>
          <a:noFill/>
        </p:spPr>
        <p:txBody>
          <a:bodyPr wrap="none" rtlCol="0">
            <a:spAutoFit/>
          </a:bodyPr>
          <a:lstStyle/>
          <a:p>
            <a:r>
              <a:rPr lang="it-IT" dirty="0">
                <a:highlight>
                  <a:srgbClr val="FFFF00"/>
                </a:highlight>
              </a:rPr>
              <a:t>Descrizione</a:t>
            </a:r>
          </a:p>
        </p:txBody>
      </p:sp>
      <p:cxnSp>
        <p:nvCxnSpPr>
          <p:cNvPr id="13" name="Connettore 2 12">
            <a:extLst>
              <a:ext uri="{FF2B5EF4-FFF2-40B4-BE49-F238E27FC236}">
                <a16:creationId xmlns:a16="http://schemas.microsoft.com/office/drawing/2014/main" id="{358097E3-DED7-4D38-993C-ACDD443DA798}"/>
              </a:ext>
            </a:extLst>
          </p:cNvPr>
          <p:cNvCxnSpPr>
            <a:cxnSpLocks/>
            <a:stCxn id="9" idx="1"/>
          </p:cNvCxnSpPr>
          <p:nvPr/>
        </p:nvCxnSpPr>
        <p:spPr>
          <a:xfrm flipH="1">
            <a:off x="2733575" y="2195858"/>
            <a:ext cx="3466395" cy="556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3C6730A9-F8CE-4673-92B9-80D4FD4FBDE4}"/>
              </a:ext>
            </a:extLst>
          </p:cNvPr>
          <p:cNvCxnSpPr>
            <a:cxnSpLocks/>
            <a:stCxn id="10" idx="1"/>
          </p:cNvCxnSpPr>
          <p:nvPr/>
        </p:nvCxnSpPr>
        <p:spPr>
          <a:xfrm flipH="1">
            <a:off x="5449824" y="2937491"/>
            <a:ext cx="750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Parentesi graffa aperta 18">
            <a:extLst>
              <a:ext uri="{FF2B5EF4-FFF2-40B4-BE49-F238E27FC236}">
                <a16:creationId xmlns:a16="http://schemas.microsoft.com/office/drawing/2014/main" id="{6C500A6F-027B-4AEC-A68E-5A918970DC0E}"/>
              </a:ext>
            </a:extLst>
          </p:cNvPr>
          <p:cNvSpPr/>
          <p:nvPr/>
        </p:nvSpPr>
        <p:spPr>
          <a:xfrm rot="10800000">
            <a:off x="3580598" y="3122157"/>
            <a:ext cx="96253" cy="8375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2E0A0109-120D-4999-B077-921EFD864A97}"/>
              </a:ext>
            </a:extLst>
          </p:cNvPr>
          <p:cNvCxnSpPr>
            <a:cxnSpLocks/>
            <a:stCxn id="11" idx="1"/>
            <a:endCxn id="19" idx="1"/>
          </p:cNvCxnSpPr>
          <p:nvPr/>
        </p:nvCxnSpPr>
        <p:spPr>
          <a:xfrm flipH="1" flipV="1">
            <a:off x="3676851" y="3540918"/>
            <a:ext cx="2677008" cy="11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253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73ACE-EA29-46BD-B6CB-88E2EEB3F2A5}"/>
              </a:ext>
            </a:extLst>
          </p:cNvPr>
          <p:cNvSpPr>
            <a:spLocks noGrp="1"/>
          </p:cNvSpPr>
          <p:nvPr>
            <p:ph type="title"/>
          </p:nvPr>
        </p:nvSpPr>
        <p:spPr/>
        <p:txBody>
          <a:bodyPr/>
          <a:lstStyle/>
          <a:p>
            <a:r>
              <a:rPr lang="it-IT" dirty="0"/>
              <a:t>Altre note</a:t>
            </a:r>
          </a:p>
        </p:txBody>
      </p:sp>
      <p:sp>
        <p:nvSpPr>
          <p:cNvPr id="3" name="Segnaposto contenuto 2">
            <a:extLst>
              <a:ext uri="{FF2B5EF4-FFF2-40B4-BE49-F238E27FC236}">
                <a16:creationId xmlns:a16="http://schemas.microsoft.com/office/drawing/2014/main" id="{8813E1C3-980C-45CF-9BAF-03772A510E2E}"/>
              </a:ext>
            </a:extLst>
          </p:cNvPr>
          <p:cNvSpPr>
            <a:spLocks noGrp="1"/>
          </p:cNvSpPr>
          <p:nvPr>
            <p:ph idx="1"/>
          </p:nvPr>
        </p:nvSpPr>
        <p:spPr>
          <a:xfrm>
            <a:off x="420624" y="1546492"/>
            <a:ext cx="11524327" cy="4854308"/>
          </a:xfrm>
        </p:spPr>
        <p:txBody>
          <a:bodyPr>
            <a:normAutofit fontScale="92500" lnSpcReduction="20000"/>
          </a:bodyPr>
          <a:lstStyle/>
          <a:p>
            <a:pPr marL="0" indent="0">
              <a:buNone/>
            </a:pPr>
            <a:r>
              <a:rPr lang="it-IT" dirty="0"/>
              <a:t>La </a:t>
            </a:r>
            <a:r>
              <a:rPr lang="it-IT" b="1" dirty="0">
                <a:solidFill>
                  <a:srgbClr val="FF0000"/>
                </a:solidFill>
              </a:rPr>
              <a:t>Home-page</a:t>
            </a:r>
            <a:r>
              <a:rPr lang="it-IT" dirty="0"/>
              <a:t> contiene diversi riferimenti a pagine esterne, nella maggior parte dei casi non ancora implementate. </a:t>
            </a:r>
          </a:p>
          <a:p>
            <a:pPr marL="0" indent="0">
              <a:buNone/>
            </a:pPr>
            <a:r>
              <a:rPr lang="it-IT" dirty="0"/>
              <a:t>In questo </a:t>
            </a:r>
            <a:r>
              <a:rPr lang="it-IT" dirty="0" err="1"/>
              <a:t>commit</a:t>
            </a:r>
            <a:r>
              <a:rPr lang="it-IT" dirty="0"/>
              <a:t> mi sono occupato di creare la sezione </a:t>
            </a:r>
            <a:r>
              <a:rPr lang="it-IT" b="1" dirty="0"/>
              <a:t>Galleria</a:t>
            </a:r>
            <a:r>
              <a:rPr lang="it-IT" dirty="0"/>
              <a:t> e </a:t>
            </a:r>
            <a:r>
              <a:rPr lang="it-IT" b="1" dirty="0"/>
              <a:t>Reparti </a:t>
            </a:r>
            <a:r>
              <a:rPr lang="it-IT" dirty="0"/>
              <a:t>(il link si trovano sopra i divisori della home page), preoccupandomi di gestire l’inserimento dei contenuti in maniera dinamica come per il mhw2 (si potrebbe anzi dire che ho usato le stesse funzioni descritte precedentemente ma modificandone alcuni punti per adattarle ai contenuti specifici delle due nuove pagine).</a:t>
            </a:r>
          </a:p>
          <a:p>
            <a:pPr marL="0" indent="0">
              <a:buNone/>
            </a:pPr>
            <a:endParaRPr lang="it-IT" dirty="0"/>
          </a:p>
          <a:p>
            <a:pPr marL="0" indent="0">
              <a:buNone/>
            </a:pPr>
            <a:r>
              <a:rPr lang="it-IT" dirty="0"/>
              <a:t>I files nuovi sono: </a:t>
            </a:r>
          </a:p>
          <a:p>
            <a:pPr marL="0" indent="0">
              <a:buNone/>
            </a:pPr>
            <a:r>
              <a:rPr lang="it-IT" dirty="0"/>
              <a:t>Per la </a:t>
            </a:r>
            <a:r>
              <a:rPr lang="it-IT" b="1" dirty="0"/>
              <a:t>Galleria</a:t>
            </a:r>
            <a:r>
              <a:rPr lang="it-IT" dirty="0"/>
              <a:t>: Galleria.html, contentsGalleria.js, scriptGalleria.js</a:t>
            </a:r>
          </a:p>
          <a:p>
            <a:pPr marL="0" indent="0">
              <a:buNone/>
            </a:pPr>
            <a:r>
              <a:rPr lang="it-IT" dirty="0"/>
              <a:t>Per i </a:t>
            </a:r>
            <a:r>
              <a:rPr lang="it-IT" b="1" dirty="0"/>
              <a:t>Reparti</a:t>
            </a:r>
            <a:r>
              <a:rPr lang="it-IT" dirty="0"/>
              <a:t>: Reparti.html, contentsReparti.js, scriptReparti.js</a:t>
            </a:r>
          </a:p>
          <a:p>
            <a:pPr marL="0" indent="0">
              <a:buNone/>
            </a:pPr>
            <a:endParaRPr lang="it-IT" dirty="0"/>
          </a:p>
          <a:p>
            <a:pPr marL="0" indent="0">
              <a:buNone/>
            </a:pPr>
            <a:r>
              <a:rPr lang="it-IT" dirty="0"/>
              <a:t>Il foglio di stile di riferimento per le 2 nuove pagine è </a:t>
            </a:r>
            <a:r>
              <a:rPr lang="it-IT" b="1" dirty="0"/>
              <a:t>mhw2.css.</a:t>
            </a:r>
          </a:p>
        </p:txBody>
      </p:sp>
    </p:spTree>
    <p:extLst>
      <p:ext uri="{BB962C8B-B14F-4D97-AF65-F5344CB8AC3E}">
        <p14:creationId xmlns:p14="http://schemas.microsoft.com/office/powerpoint/2010/main" val="419246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4C67A-34D5-403D-833D-A26CDD2FB819}"/>
              </a:ext>
            </a:extLst>
          </p:cNvPr>
          <p:cNvSpPr>
            <a:spLocks noGrp="1"/>
          </p:cNvSpPr>
          <p:nvPr>
            <p:ph type="title"/>
          </p:nvPr>
        </p:nvSpPr>
        <p:spPr/>
        <p:txBody>
          <a:bodyPr/>
          <a:lstStyle/>
          <a:p>
            <a:r>
              <a:rPr lang="it-IT" b="1" dirty="0"/>
              <a:t>I blocchi contenuti</a:t>
            </a:r>
          </a:p>
        </p:txBody>
      </p:sp>
      <p:sp>
        <p:nvSpPr>
          <p:cNvPr id="3" name="Segnaposto contenuto 2">
            <a:extLst>
              <a:ext uri="{FF2B5EF4-FFF2-40B4-BE49-F238E27FC236}">
                <a16:creationId xmlns:a16="http://schemas.microsoft.com/office/drawing/2014/main" id="{A9682E94-77AC-4653-9288-8568DD848405}"/>
              </a:ext>
            </a:extLst>
          </p:cNvPr>
          <p:cNvSpPr>
            <a:spLocks noGrp="1"/>
          </p:cNvSpPr>
          <p:nvPr>
            <p:ph idx="1"/>
          </p:nvPr>
        </p:nvSpPr>
        <p:spPr>
          <a:xfrm>
            <a:off x="420625" y="1825625"/>
            <a:ext cx="10543031" cy="4936682"/>
          </a:xfrm>
        </p:spPr>
        <p:txBody>
          <a:bodyPr>
            <a:normAutofit lnSpcReduction="10000"/>
          </a:bodyPr>
          <a:lstStyle/>
          <a:p>
            <a:pPr marL="0" indent="0">
              <a:buNone/>
            </a:pPr>
            <a:r>
              <a:rPr lang="it-IT" dirty="0"/>
              <a:t>Per motivi di gestione, ai blocchi di contenuti sono state assegnate 3 classi diverse: </a:t>
            </a:r>
          </a:p>
          <a:p>
            <a:endParaRPr lang="it-IT" dirty="0"/>
          </a:p>
          <a:p>
            <a:r>
              <a:rPr lang="it-IT" b="1" dirty="0">
                <a:solidFill>
                  <a:srgbClr val="FF0000"/>
                </a:solidFill>
              </a:rPr>
              <a:t>oggetto</a:t>
            </a:r>
          </a:p>
          <a:p>
            <a:endParaRPr lang="it-IT" b="1" dirty="0">
              <a:solidFill>
                <a:srgbClr val="FF0000"/>
              </a:solidFill>
            </a:endParaRPr>
          </a:p>
          <a:p>
            <a:r>
              <a:rPr lang="it-IT" b="1" dirty="0">
                <a:solidFill>
                  <a:srgbClr val="FFC000"/>
                </a:solidFill>
              </a:rPr>
              <a:t>elemento</a:t>
            </a:r>
          </a:p>
          <a:p>
            <a:endParaRPr lang="it-IT" b="1" dirty="0">
              <a:solidFill>
                <a:srgbClr val="7030A0"/>
              </a:solidFill>
            </a:endParaRPr>
          </a:p>
          <a:p>
            <a:r>
              <a:rPr lang="it-IT" b="1" dirty="0">
                <a:solidFill>
                  <a:srgbClr val="00B050"/>
                </a:solidFill>
              </a:rPr>
              <a:t>cercato</a:t>
            </a:r>
          </a:p>
          <a:p>
            <a:endParaRPr lang="it-IT" dirty="0"/>
          </a:p>
          <a:p>
            <a:pPr marL="0" indent="0">
              <a:buNone/>
            </a:pPr>
            <a:r>
              <a:rPr lang="it-IT" dirty="0"/>
              <a:t>L’intervento di ciascuna classe nella visualizzazione verrà spiegato nelle slides successive.</a:t>
            </a:r>
          </a:p>
        </p:txBody>
      </p:sp>
      <p:pic>
        <p:nvPicPr>
          <p:cNvPr id="5" name="Elemento grafico 4" descr="Cubo con riempimento a tinta unita">
            <a:extLst>
              <a:ext uri="{FF2B5EF4-FFF2-40B4-BE49-F238E27FC236}">
                <a16:creationId xmlns:a16="http://schemas.microsoft.com/office/drawing/2014/main" id="{F1C42C3D-9EAA-44D7-BA4D-AB3DE5F29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963" y="2885095"/>
            <a:ext cx="632637" cy="632637"/>
          </a:xfrm>
          <a:prstGeom prst="rect">
            <a:avLst/>
          </a:prstGeom>
        </p:spPr>
      </p:pic>
      <p:pic>
        <p:nvPicPr>
          <p:cNvPr id="7" name="Elemento grafico 6" descr="Inventario di ricerca con riempimento a tinta unita">
            <a:extLst>
              <a:ext uri="{FF2B5EF4-FFF2-40B4-BE49-F238E27FC236}">
                <a16:creationId xmlns:a16="http://schemas.microsoft.com/office/drawing/2014/main" id="{E1F2D806-B063-4985-83BB-42767240C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703" y="4653049"/>
            <a:ext cx="643897" cy="643897"/>
          </a:xfrm>
          <a:prstGeom prst="rect">
            <a:avLst/>
          </a:prstGeom>
        </p:spPr>
      </p:pic>
      <p:pic>
        <p:nvPicPr>
          <p:cNvPr id="9" name="Elemento grafico 8" descr="Stella con riempimento a tinta unita">
            <a:extLst>
              <a:ext uri="{FF2B5EF4-FFF2-40B4-BE49-F238E27FC236}">
                <a16:creationId xmlns:a16="http://schemas.microsoft.com/office/drawing/2014/main" id="{42B52BEF-F6D8-4B3D-8C1D-D36DA6A582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5963" y="3842846"/>
            <a:ext cx="632637" cy="632637"/>
          </a:xfrm>
          <a:prstGeom prst="rect">
            <a:avLst/>
          </a:prstGeom>
        </p:spPr>
      </p:pic>
    </p:spTree>
    <p:extLst>
      <p:ext uri="{BB962C8B-B14F-4D97-AF65-F5344CB8AC3E}">
        <p14:creationId xmlns:p14="http://schemas.microsoft.com/office/powerpoint/2010/main" val="329738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FB374-AF1B-46A5-BF8E-69CBB07A570E}"/>
              </a:ext>
            </a:extLst>
          </p:cNvPr>
          <p:cNvSpPr>
            <a:spLocks noGrp="1"/>
          </p:cNvSpPr>
          <p:nvPr>
            <p:ph type="title"/>
          </p:nvPr>
        </p:nvSpPr>
        <p:spPr/>
        <p:txBody>
          <a:bodyPr>
            <a:normAutofit fontScale="90000"/>
          </a:bodyPr>
          <a:lstStyle/>
          <a:p>
            <a:r>
              <a:rPr lang="it-IT" b="1" dirty="0"/>
              <a:t>I blocchi contenuti: la classe </a:t>
            </a:r>
            <a:r>
              <a:rPr lang="it-IT" b="1" dirty="0">
                <a:solidFill>
                  <a:srgbClr val="FF0000"/>
                </a:solidFill>
              </a:rPr>
              <a:t>.oggetto</a:t>
            </a:r>
          </a:p>
        </p:txBody>
      </p:sp>
      <p:sp>
        <p:nvSpPr>
          <p:cNvPr id="3" name="Segnaposto contenuto 2">
            <a:extLst>
              <a:ext uri="{FF2B5EF4-FFF2-40B4-BE49-F238E27FC236}">
                <a16:creationId xmlns:a16="http://schemas.microsoft.com/office/drawing/2014/main" id="{C0D158F4-2447-4099-95EE-2515AE90A352}"/>
              </a:ext>
            </a:extLst>
          </p:cNvPr>
          <p:cNvSpPr>
            <a:spLocks noGrp="1"/>
          </p:cNvSpPr>
          <p:nvPr>
            <p:ph idx="1"/>
          </p:nvPr>
        </p:nvSpPr>
        <p:spPr>
          <a:xfrm>
            <a:off x="188536" y="1825625"/>
            <a:ext cx="11689237" cy="4801418"/>
          </a:xfrm>
        </p:spPr>
        <p:txBody>
          <a:bodyPr>
            <a:normAutofit/>
          </a:bodyPr>
          <a:lstStyle/>
          <a:p>
            <a:r>
              <a:rPr lang="it-IT" b="1" dirty="0"/>
              <a:t>All’apertura della pagina</a:t>
            </a:r>
            <a:r>
              <a:rPr lang="it-IT" dirty="0"/>
              <a:t>, i contenuti presenti in ‘</a:t>
            </a:r>
            <a:r>
              <a:rPr lang="it-IT" i="1" dirty="0"/>
              <a:t>contents.js</a:t>
            </a:r>
            <a:r>
              <a:rPr lang="it-IT" dirty="0"/>
              <a:t>’ vengono caricati sotto forma di blocchi di contenuti di classe ‘</a:t>
            </a:r>
            <a:r>
              <a:rPr lang="it-IT" b="1" dirty="0">
                <a:solidFill>
                  <a:srgbClr val="FF0000"/>
                </a:solidFill>
              </a:rPr>
              <a:t>oggetto</a:t>
            </a:r>
            <a:r>
              <a:rPr lang="it-IT" dirty="0"/>
              <a:t>’. Questi blocchi vengono ripartiti nei due div </a:t>
            </a:r>
            <a:r>
              <a:rPr lang="it-IT" b="1" dirty="0"/>
              <a:t>overlay</a:t>
            </a:r>
            <a:r>
              <a:rPr lang="it-IT" dirty="0"/>
              <a:t> all’interno del div classe </a:t>
            </a:r>
            <a:r>
              <a:rPr lang="it-IT" b="1" dirty="0"/>
              <a:t>divisore</a:t>
            </a:r>
            <a:r>
              <a:rPr lang="it-IT" dirty="0"/>
              <a:t> in base alla loro posizione.</a:t>
            </a:r>
          </a:p>
          <a:p>
            <a:endParaRPr lang="it-IT" dirty="0"/>
          </a:p>
          <a:p>
            <a:r>
              <a:rPr lang="it-IT" dirty="0"/>
              <a:t>Il </a:t>
            </a:r>
            <a:r>
              <a:rPr lang="it-IT" b="1" dirty="0">
                <a:solidFill>
                  <a:srgbClr val="00B050"/>
                </a:solidFill>
              </a:rPr>
              <a:t>divisore superiore </a:t>
            </a:r>
            <a:r>
              <a:rPr lang="it-IT" dirty="0"/>
              <a:t>presenta alcuni dei </a:t>
            </a:r>
            <a:r>
              <a:rPr lang="it-IT" b="1" dirty="0">
                <a:solidFill>
                  <a:srgbClr val="00B050"/>
                </a:solidFill>
              </a:rPr>
              <a:t>prodotti</a:t>
            </a:r>
            <a:r>
              <a:rPr lang="it-IT" dirty="0"/>
              <a:t> in vista, il </a:t>
            </a:r>
            <a:r>
              <a:rPr lang="it-IT" b="1" dirty="0">
                <a:solidFill>
                  <a:srgbClr val="00B0F0"/>
                </a:solidFill>
              </a:rPr>
              <a:t>divisore inferiore </a:t>
            </a:r>
            <a:r>
              <a:rPr lang="it-IT" dirty="0"/>
              <a:t>invece evidenzia i </a:t>
            </a:r>
            <a:r>
              <a:rPr lang="it-IT" b="1" dirty="0">
                <a:solidFill>
                  <a:srgbClr val="00B0F0"/>
                </a:solidFill>
              </a:rPr>
              <a:t>reparti </a:t>
            </a:r>
            <a:r>
              <a:rPr lang="it-IT" dirty="0">
                <a:solidFill>
                  <a:schemeClr val="tx1"/>
                </a:solidFill>
              </a:rPr>
              <a:t>più popolari</a:t>
            </a:r>
            <a:r>
              <a:rPr lang="it-IT" dirty="0"/>
              <a:t>. </a:t>
            </a:r>
          </a:p>
          <a:p>
            <a:endParaRPr lang="it-IT" dirty="0"/>
          </a:p>
          <a:p>
            <a:r>
              <a:rPr lang="it-IT" dirty="0"/>
              <a:t>Il caricamento dei contenuti avviene grazie al file ‘script.js’, in particolare attraverso la funzione </a:t>
            </a:r>
            <a:r>
              <a:rPr lang="it-IT" b="1" i="1" dirty="0" err="1"/>
              <a:t>loadContents</a:t>
            </a:r>
            <a:r>
              <a:rPr lang="it-IT" b="1" i="1" dirty="0"/>
              <a:t>().</a:t>
            </a:r>
          </a:p>
          <a:p>
            <a:endParaRPr lang="it-IT" dirty="0"/>
          </a:p>
        </p:txBody>
      </p:sp>
    </p:spTree>
    <p:extLst>
      <p:ext uri="{BB962C8B-B14F-4D97-AF65-F5344CB8AC3E}">
        <p14:creationId xmlns:p14="http://schemas.microsoft.com/office/powerpoint/2010/main" val="307863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4CA52-9354-4F56-8502-DC6C656C082F}"/>
              </a:ext>
            </a:extLst>
          </p:cNvPr>
          <p:cNvSpPr>
            <a:spLocks noGrp="1"/>
          </p:cNvSpPr>
          <p:nvPr>
            <p:ph type="title"/>
          </p:nvPr>
        </p:nvSpPr>
        <p:spPr>
          <a:xfrm>
            <a:off x="420624" y="222885"/>
            <a:ext cx="10543032" cy="1325563"/>
          </a:xfrm>
        </p:spPr>
        <p:txBody>
          <a:bodyPr/>
          <a:lstStyle/>
          <a:p>
            <a:r>
              <a:rPr lang="it-IT" b="1" dirty="0"/>
              <a:t>Divisori</a:t>
            </a:r>
          </a:p>
        </p:txBody>
      </p:sp>
      <p:pic>
        <p:nvPicPr>
          <p:cNvPr id="5" name="Segnaposto contenuto 4">
            <a:extLst>
              <a:ext uri="{FF2B5EF4-FFF2-40B4-BE49-F238E27FC236}">
                <a16:creationId xmlns:a16="http://schemas.microsoft.com/office/drawing/2014/main" id="{6BBB6597-3A97-4374-BDB0-BCDC42E673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4203"/>
            <a:ext cx="5611800" cy="3025717"/>
          </a:xfrm>
        </p:spPr>
      </p:pic>
      <p:pic>
        <p:nvPicPr>
          <p:cNvPr id="9" name="Immagine 8">
            <a:extLst>
              <a:ext uri="{FF2B5EF4-FFF2-40B4-BE49-F238E27FC236}">
                <a16:creationId xmlns:a16="http://schemas.microsoft.com/office/drawing/2014/main" id="{BBC83637-74E9-4171-B6B4-D7D3B03F10BC}"/>
              </a:ext>
            </a:extLst>
          </p:cNvPr>
          <p:cNvPicPr>
            <a:picLocks noChangeAspect="1"/>
          </p:cNvPicPr>
          <p:nvPr/>
        </p:nvPicPr>
        <p:blipFill>
          <a:blip r:embed="rId4"/>
          <a:stretch>
            <a:fillRect/>
          </a:stretch>
        </p:blipFill>
        <p:spPr>
          <a:xfrm>
            <a:off x="6003876" y="1414203"/>
            <a:ext cx="5767500" cy="3062671"/>
          </a:xfrm>
          <a:prstGeom prst="rect">
            <a:avLst/>
          </a:prstGeom>
        </p:spPr>
      </p:pic>
      <p:pic>
        <p:nvPicPr>
          <p:cNvPr id="11" name="Immagine 10">
            <a:extLst>
              <a:ext uri="{FF2B5EF4-FFF2-40B4-BE49-F238E27FC236}">
                <a16:creationId xmlns:a16="http://schemas.microsoft.com/office/drawing/2014/main" id="{20B02F03-6801-45CA-B2E5-C15B6DC26778}"/>
              </a:ext>
            </a:extLst>
          </p:cNvPr>
          <p:cNvPicPr>
            <a:picLocks noChangeAspect="1"/>
          </p:cNvPicPr>
          <p:nvPr/>
        </p:nvPicPr>
        <p:blipFill>
          <a:blip r:embed="rId5"/>
          <a:stretch>
            <a:fillRect/>
          </a:stretch>
        </p:blipFill>
        <p:spPr>
          <a:xfrm>
            <a:off x="1799450" y="4868004"/>
            <a:ext cx="2717574" cy="654598"/>
          </a:xfrm>
          <a:prstGeom prst="rect">
            <a:avLst/>
          </a:prstGeom>
        </p:spPr>
      </p:pic>
      <p:sp>
        <p:nvSpPr>
          <p:cNvPr id="12" name="CasellaDiTesto 11">
            <a:extLst>
              <a:ext uri="{FF2B5EF4-FFF2-40B4-BE49-F238E27FC236}">
                <a16:creationId xmlns:a16="http://schemas.microsoft.com/office/drawing/2014/main" id="{92F27228-4422-4575-B12D-FCFBAE8E1109}"/>
              </a:ext>
            </a:extLst>
          </p:cNvPr>
          <p:cNvSpPr txBox="1"/>
          <p:nvPr/>
        </p:nvSpPr>
        <p:spPr>
          <a:xfrm>
            <a:off x="1091646" y="6173970"/>
            <a:ext cx="2890535" cy="369332"/>
          </a:xfrm>
          <a:prstGeom prst="rect">
            <a:avLst/>
          </a:prstGeom>
          <a:noFill/>
        </p:spPr>
        <p:txBody>
          <a:bodyPr wrap="none" rtlCol="0">
            <a:spAutoFit/>
          </a:bodyPr>
          <a:lstStyle/>
          <a:p>
            <a:r>
              <a:rPr lang="it-IT" dirty="0">
                <a:highlight>
                  <a:srgbClr val="FFFF00"/>
                </a:highlight>
              </a:rPr>
              <a:t>Prima del </a:t>
            </a:r>
            <a:r>
              <a:rPr lang="it-IT" dirty="0" err="1">
                <a:highlight>
                  <a:srgbClr val="FFFF00"/>
                </a:highlight>
              </a:rPr>
              <a:t>loadContents</a:t>
            </a:r>
            <a:r>
              <a:rPr lang="it-IT" dirty="0">
                <a:highlight>
                  <a:srgbClr val="FFFF00"/>
                </a:highlight>
              </a:rPr>
              <a:t>()</a:t>
            </a:r>
          </a:p>
        </p:txBody>
      </p:sp>
      <p:pic>
        <p:nvPicPr>
          <p:cNvPr id="14" name="Immagine 13">
            <a:extLst>
              <a:ext uri="{FF2B5EF4-FFF2-40B4-BE49-F238E27FC236}">
                <a16:creationId xmlns:a16="http://schemas.microsoft.com/office/drawing/2014/main" id="{CD330580-186C-49DA-8B24-D4C7068D9948}"/>
              </a:ext>
            </a:extLst>
          </p:cNvPr>
          <p:cNvPicPr>
            <a:picLocks noChangeAspect="1"/>
          </p:cNvPicPr>
          <p:nvPr/>
        </p:nvPicPr>
        <p:blipFill>
          <a:blip r:embed="rId6"/>
          <a:stretch>
            <a:fillRect/>
          </a:stretch>
        </p:blipFill>
        <p:spPr>
          <a:xfrm>
            <a:off x="5234763" y="4789199"/>
            <a:ext cx="3267075" cy="1990725"/>
          </a:xfrm>
          <a:prstGeom prst="rect">
            <a:avLst/>
          </a:prstGeom>
        </p:spPr>
      </p:pic>
      <p:sp>
        <p:nvSpPr>
          <p:cNvPr id="15" name="CasellaDiTesto 14">
            <a:extLst>
              <a:ext uri="{FF2B5EF4-FFF2-40B4-BE49-F238E27FC236}">
                <a16:creationId xmlns:a16="http://schemas.microsoft.com/office/drawing/2014/main" id="{8EC83C30-B9A4-44C5-9264-649088E256C2}"/>
              </a:ext>
            </a:extLst>
          </p:cNvPr>
          <p:cNvSpPr txBox="1"/>
          <p:nvPr/>
        </p:nvSpPr>
        <p:spPr>
          <a:xfrm>
            <a:off x="9137322" y="5581354"/>
            <a:ext cx="2634054" cy="369332"/>
          </a:xfrm>
          <a:prstGeom prst="rect">
            <a:avLst/>
          </a:prstGeom>
          <a:noFill/>
        </p:spPr>
        <p:txBody>
          <a:bodyPr wrap="none" rtlCol="0">
            <a:spAutoFit/>
          </a:bodyPr>
          <a:lstStyle/>
          <a:p>
            <a:r>
              <a:rPr lang="it-IT" dirty="0">
                <a:highlight>
                  <a:srgbClr val="FFFF00"/>
                </a:highlight>
              </a:rPr>
              <a:t>Dopo il </a:t>
            </a:r>
            <a:r>
              <a:rPr lang="it-IT" dirty="0" err="1">
                <a:highlight>
                  <a:srgbClr val="FFFF00"/>
                </a:highlight>
              </a:rPr>
              <a:t>loadContents</a:t>
            </a:r>
            <a:r>
              <a:rPr lang="it-IT" dirty="0">
                <a:highlight>
                  <a:srgbClr val="FFFF00"/>
                </a:highlight>
              </a:rPr>
              <a:t>()</a:t>
            </a:r>
          </a:p>
        </p:txBody>
      </p:sp>
      <p:cxnSp>
        <p:nvCxnSpPr>
          <p:cNvPr id="17" name="Connettore 2 16">
            <a:extLst>
              <a:ext uri="{FF2B5EF4-FFF2-40B4-BE49-F238E27FC236}">
                <a16:creationId xmlns:a16="http://schemas.microsoft.com/office/drawing/2014/main" id="{E9206D19-D72D-45B4-A5DD-743FC1F6C629}"/>
              </a:ext>
            </a:extLst>
          </p:cNvPr>
          <p:cNvCxnSpPr>
            <a:cxnSpLocks/>
            <a:stCxn id="12" idx="0"/>
            <a:endCxn id="11" idx="2"/>
          </p:cNvCxnSpPr>
          <p:nvPr/>
        </p:nvCxnSpPr>
        <p:spPr>
          <a:xfrm flipV="1">
            <a:off x="2536914" y="5522602"/>
            <a:ext cx="621323" cy="651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A5601758-FEE9-4546-AAE1-AA736DDD28BA}"/>
              </a:ext>
            </a:extLst>
          </p:cNvPr>
          <p:cNvCxnSpPr>
            <a:cxnSpLocks/>
            <a:stCxn id="15" idx="1"/>
            <a:endCxn id="14" idx="3"/>
          </p:cNvCxnSpPr>
          <p:nvPr/>
        </p:nvCxnSpPr>
        <p:spPr>
          <a:xfrm flipH="1">
            <a:off x="8501838" y="5766020"/>
            <a:ext cx="635484" cy="1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EDC437E3-0039-4365-A59A-DA716321F14E}"/>
              </a:ext>
            </a:extLst>
          </p:cNvPr>
          <p:cNvSpPr txBox="1"/>
          <p:nvPr/>
        </p:nvSpPr>
        <p:spPr>
          <a:xfrm>
            <a:off x="3158237" y="449049"/>
            <a:ext cx="3249608" cy="369332"/>
          </a:xfrm>
          <a:prstGeom prst="rect">
            <a:avLst/>
          </a:prstGeom>
          <a:noFill/>
        </p:spPr>
        <p:txBody>
          <a:bodyPr wrap="none" rtlCol="0">
            <a:spAutoFit/>
          </a:bodyPr>
          <a:lstStyle/>
          <a:p>
            <a:r>
              <a:rPr lang="it-IT" dirty="0">
                <a:highlight>
                  <a:srgbClr val="FFFF00"/>
                </a:highlight>
              </a:rPr>
              <a:t>Prodotti (divisore superiore)</a:t>
            </a:r>
          </a:p>
        </p:txBody>
      </p:sp>
      <p:sp>
        <p:nvSpPr>
          <p:cNvPr id="25" name="CasellaDiTesto 24">
            <a:extLst>
              <a:ext uri="{FF2B5EF4-FFF2-40B4-BE49-F238E27FC236}">
                <a16:creationId xmlns:a16="http://schemas.microsoft.com/office/drawing/2014/main" id="{34B90171-08A5-4742-8E7B-115B77D31AD2}"/>
              </a:ext>
            </a:extLst>
          </p:cNvPr>
          <p:cNvSpPr txBox="1"/>
          <p:nvPr/>
        </p:nvSpPr>
        <p:spPr>
          <a:xfrm>
            <a:off x="7095497" y="449212"/>
            <a:ext cx="3044423" cy="369332"/>
          </a:xfrm>
          <a:prstGeom prst="rect">
            <a:avLst/>
          </a:prstGeom>
          <a:noFill/>
        </p:spPr>
        <p:txBody>
          <a:bodyPr wrap="none" rtlCol="0">
            <a:spAutoFit/>
          </a:bodyPr>
          <a:lstStyle/>
          <a:p>
            <a:r>
              <a:rPr lang="it-IT" dirty="0">
                <a:highlight>
                  <a:srgbClr val="FFFF00"/>
                </a:highlight>
              </a:rPr>
              <a:t>Reparti (divisore inferiore)</a:t>
            </a:r>
          </a:p>
        </p:txBody>
      </p:sp>
      <p:cxnSp>
        <p:nvCxnSpPr>
          <p:cNvPr id="26" name="Connettore 2 25">
            <a:extLst>
              <a:ext uri="{FF2B5EF4-FFF2-40B4-BE49-F238E27FC236}">
                <a16:creationId xmlns:a16="http://schemas.microsoft.com/office/drawing/2014/main" id="{4D889700-26F0-4E2A-87B8-88307E1BFB56}"/>
              </a:ext>
            </a:extLst>
          </p:cNvPr>
          <p:cNvCxnSpPr>
            <a:cxnSpLocks/>
            <a:stCxn id="24" idx="2"/>
            <a:endCxn id="5" idx="0"/>
          </p:cNvCxnSpPr>
          <p:nvPr/>
        </p:nvCxnSpPr>
        <p:spPr>
          <a:xfrm flipH="1">
            <a:off x="2805900" y="818381"/>
            <a:ext cx="1977141" cy="595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FAB72350-6050-42AF-8268-626E071A4AAE}"/>
              </a:ext>
            </a:extLst>
          </p:cNvPr>
          <p:cNvCxnSpPr>
            <a:cxnSpLocks/>
            <a:stCxn id="25" idx="2"/>
            <a:endCxn id="9" idx="0"/>
          </p:cNvCxnSpPr>
          <p:nvPr/>
        </p:nvCxnSpPr>
        <p:spPr>
          <a:xfrm>
            <a:off x="8617709" y="818544"/>
            <a:ext cx="269917" cy="59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5A5473FE-F851-45DA-A8D6-04FA0549929A}"/>
              </a:ext>
            </a:extLst>
          </p:cNvPr>
          <p:cNvSpPr txBox="1"/>
          <p:nvPr/>
        </p:nvSpPr>
        <p:spPr>
          <a:xfrm>
            <a:off x="8048935" y="4723612"/>
            <a:ext cx="838691" cy="369332"/>
          </a:xfrm>
          <a:prstGeom prst="rect">
            <a:avLst/>
          </a:prstGeom>
          <a:noFill/>
        </p:spPr>
        <p:txBody>
          <a:bodyPr wrap="none" rtlCol="0">
            <a:spAutoFit/>
          </a:bodyPr>
          <a:lstStyle/>
          <a:p>
            <a:r>
              <a:rPr lang="it-IT" b="1" dirty="0">
                <a:highlight>
                  <a:srgbClr val="FFFF00"/>
                </a:highlight>
              </a:rPr>
              <a:t>HTML</a:t>
            </a:r>
          </a:p>
        </p:txBody>
      </p:sp>
      <p:sp>
        <p:nvSpPr>
          <p:cNvPr id="19" name="CasellaDiTesto 18">
            <a:extLst>
              <a:ext uri="{FF2B5EF4-FFF2-40B4-BE49-F238E27FC236}">
                <a16:creationId xmlns:a16="http://schemas.microsoft.com/office/drawing/2014/main" id="{FA7D405D-D861-487E-9AAB-641F6DD22DAC}"/>
              </a:ext>
            </a:extLst>
          </p:cNvPr>
          <p:cNvSpPr txBox="1"/>
          <p:nvPr/>
        </p:nvSpPr>
        <p:spPr>
          <a:xfrm>
            <a:off x="3871227" y="4604533"/>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35685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Segnaposto contenuto 41">
            <a:extLst>
              <a:ext uri="{FF2B5EF4-FFF2-40B4-BE49-F238E27FC236}">
                <a16:creationId xmlns:a16="http://schemas.microsoft.com/office/drawing/2014/main" id="{723A95BE-CABB-4EB0-9746-16D8B3E09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43" y="720027"/>
            <a:ext cx="11370616" cy="6137973"/>
          </a:xfrm>
        </p:spPr>
      </p:pic>
      <p:cxnSp>
        <p:nvCxnSpPr>
          <p:cNvPr id="9" name="Connettore 2 8">
            <a:extLst>
              <a:ext uri="{FF2B5EF4-FFF2-40B4-BE49-F238E27FC236}">
                <a16:creationId xmlns:a16="http://schemas.microsoft.com/office/drawing/2014/main" id="{131B1206-9E15-43D1-ABF5-52D7E9C6C7DA}"/>
              </a:ext>
            </a:extLst>
          </p:cNvPr>
          <p:cNvCxnSpPr>
            <a:cxnSpLocks/>
            <a:stCxn id="18" idx="2"/>
          </p:cNvCxnSpPr>
          <p:nvPr/>
        </p:nvCxnSpPr>
        <p:spPr>
          <a:xfrm>
            <a:off x="6260806" y="1549105"/>
            <a:ext cx="772723" cy="1370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62C5556F-890D-4EE0-AA5C-DC927097663E}"/>
              </a:ext>
            </a:extLst>
          </p:cNvPr>
          <p:cNvCxnSpPr>
            <a:cxnSpLocks/>
            <a:stCxn id="23" idx="2"/>
          </p:cNvCxnSpPr>
          <p:nvPr/>
        </p:nvCxnSpPr>
        <p:spPr>
          <a:xfrm>
            <a:off x="4421371" y="4413623"/>
            <a:ext cx="2050576" cy="1505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064066C3-3887-4E00-9483-F906A2D06BBC}"/>
              </a:ext>
            </a:extLst>
          </p:cNvPr>
          <p:cNvCxnSpPr>
            <a:cxnSpLocks/>
            <a:stCxn id="24" idx="2"/>
          </p:cNvCxnSpPr>
          <p:nvPr/>
        </p:nvCxnSpPr>
        <p:spPr>
          <a:xfrm>
            <a:off x="3386789" y="5624624"/>
            <a:ext cx="537945" cy="425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F5853960-4EF6-48B6-AF90-191FDFCA1E70}"/>
              </a:ext>
            </a:extLst>
          </p:cNvPr>
          <p:cNvSpPr txBox="1"/>
          <p:nvPr/>
        </p:nvSpPr>
        <p:spPr>
          <a:xfrm>
            <a:off x="3651758" y="1179773"/>
            <a:ext cx="5218095" cy="369332"/>
          </a:xfrm>
          <a:prstGeom prst="rect">
            <a:avLst/>
          </a:prstGeom>
          <a:noFill/>
        </p:spPr>
        <p:txBody>
          <a:bodyPr wrap="none" rtlCol="0">
            <a:spAutoFit/>
          </a:bodyPr>
          <a:lstStyle/>
          <a:p>
            <a:r>
              <a:rPr lang="it-IT" b="1" dirty="0">
                <a:highlight>
                  <a:srgbClr val="FFFF00"/>
                </a:highlight>
              </a:rPr>
              <a:t>Contrassegno preferiti( &lt;div class = ‘</a:t>
            </a:r>
            <a:r>
              <a:rPr lang="it-IT" b="1" dirty="0" err="1">
                <a:highlight>
                  <a:srgbClr val="FFFF00"/>
                </a:highlight>
              </a:rPr>
              <a:t>hidden</a:t>
            </a:r>
            <a:r>
              <a:rPr lang="it-IT" b="1" dirty="0">
                <a:highlight>
                  <a:srgbClr val="FFFF00"/>
                </a:highlight>
              </a:rPr>
              <a:t>’&gt;)</a:t>
            </a:r>
          </a:p>
        </p:txBody>
      </p:sp>
      <p:sp>
        <p:nvSpPr>
          <p:cNvPr id="23" name="CasellaDiTesto 22">
            <a:extLst>
              <a:ext uri="{FF2B5EF4-FFF2-40B4-BE49-F238E27FC236}">
                <a16:creationId xmlns:a16="http://schemas.microsoft.com/office/drawing/2014/main" id="{BA405499-5081-4D57-8365-1B130CB0ED34}"/>
              </a:ext>
            </a:extLst>
          </p:cNvPr>
          <p:cNvSpPr txBox="1"/>
          <p:nvPr/>
        </p:nvSpPr>
        <p:spPr>
          <a:xfrm>
            <a:off x="2362345" y="4105846"/>
            <a:ext cx="4118051" cy="307777"/>
          </a:xfrm>
          <a:prstGeom prst="rect">
            <a:avLst/>
          </a:prstGeom>
          <a:noFill/>
        </p:spPr>
        <p:txBody>
          <a:bodyPr wrap="square" rtlCol="0">
            <a:spAutoFit/>
          </a:bodyPr>
          <a:lstStyle/>
          <a:p>
            <a:r>
              <a:rPr lang="it-IT" sz="1400" b="1" dirty="0">
                <a:highlight>
                  <a:srgbClr val="FFFF00"/>
                </a:highlight>
              </a:rPr>
              <a:t>Descrizione con dettagli oggetto ( &lt;</a:t>
            </a:r>
            <a:r>
              <a:rPr lang="it-IT" sz="1400" b="1" dirty="0" err="1">
                <a:highlight>
                  <a:srgbClr val="FFFF00"/>
                </a:highlight>
              </a:rPr>
              <a:t>article</a:t>
            </a:r>
            <a:r>
              <a:rPr lang="it-IT" sz="1400" b="1" dirty="0">
                <a:highlight>
                  <a:srgbClr val="FFFF00"/>
                </a:highlight>
              </a:rPr>
              <a:t>&gt;)</a:t>
            </a:r>
          </a:p>
        </p:txBody>
      </p:sp>
      <p:sp>
        <p:nvSpPr>
          <p:cNvPr id="24" name="CasellaDiTesto 23">
            <a:extLst>
              <a:ext uri="{FF2B5EF4-FFF2-40B4-BE49-F238E27FC236}">
                <a16:creationId xmlns:a16="http://schemas.microsoft.com/office/drawing/2014/main" id="{25B78C5C-CC7B-423A-99A5-CFBF761C18F7}"/>
              </a:ext>
            </a:extLst>
          </p:cNvPr>
          <p:cNvSpPr txBox="1"/>
          <p:nvPr/>
        </p:nvSpPr>
        <p:spPr>
          <a:xfrm>
            <a:off x="1268260" y="5255292"/>
            <a:ext cx="4237057" cy="369332"/>
          </a:xfrm>
          <a:prstGeom prst="rect">
            <a:avLst/>
          </a:prstGeom>
          <a:noFill/>
        </p:spPr>
        <p:txBody>
          <a:bodyPr wrap="none" rtlCol="0">
            <a:spAutoFit/>
          </a:bodyPr>
          <a:lstStyle/>
          <a:p>
            <a:r>
              <a:rPr lang="it-IT" b="1" dirty="0">
                <a:highlight>
                  <a:srgbClr val="FFFF00"/>
                </a:highlight>
              </a:rPr>
              <a:t>Rimuovi dettagli oggetto ( &lt;</a:t>
            </a:r>
            <a:r>
              <a:rPr lang="it-IT" b="1" dirty="0" err="1">
                <a:highlight>
                  <a:srgbClr val="FFFF00"/>
                </a:highlight>
              </a:rPr>
              <a:t>button</a:t>
            </a:r>
            <a:r>
              <a:rPr lang="it-IT" b="1" dirty="0">
                <a:highlight>
                  <a:srgbClr val="FFFF00"/>
                </a:highlight>
              </a:rPr>
              <a:t>&gt;)</a:t>
            </a:r>
          </a:p>
        </p:txBody>
      </p:sp>
      <p:sp>
        <p:nvSpPr>
          <p:cNvPr id="28" name="CasellaDiTesto 27">
            <a:extLst>
              <a:ext uri="{FF2B5EF4-FFF2-40B4-BE49-F238E27FC236}">
                <a16:creationId xmlns:a16="http://schemas.microsoft.com/office/drawing/2014/main" id="{DD79B6A6-A2E3-472D-9BF1-A42A35F589D9}"/>
              </a:ext>
            </a:extLst>
          </p:cNvPr>
          <p:cNvSpPr txBox="1"/>
          <p:nvPr/>
        </p:nvSpPr>
        <p:spPr>
          <a:xfrm>
            <a:off x="8227315" y="1855991"/>
            <a:ext cx="2262158" cy="369332"/>
          </a:xfrm>
          <a:prstGeom prst="rect">
            <a:avLst/>
          </a:prstGeom>
          <a:noFill/>
        </p:spPr>
        <p:txBody>
          <a:bodyPr wrap="none" rtlCol="0">
            <a:spAutoFit/>
          </a:bodyPr>
          <a:lstStyle/>
          <a:p>
            <a:r>
              <a:rPr lang="it-IT" b="1" dirty="0">
                <a:highlight>
                  <a:srgbClr val="FFFF00"/>
                </a:highlight>
              </a:rPr>
              <a:t>Immagine ( &lt;</a:t>
            </a:r>
            <a:r>
              <a:rPr lang="it-IT" b="1" dirty="0" err="1">
                <a:highlight>
                  <a:srgbClr val="FFFF00"/>
                </a:highlight>
              </a:rPr>
              <a:t>img</a:t>
            </a:r>
            <a:r>
              <a:rPr lang="it-IT" b="1" dirty="0">
                <a:highlight>
                  <a:srgbClr val="FFFF00"/>
                </a:highlight>
              </a:rPr>
              <a:t>&gt;)</a:t>
            </a:r>
          </a:p>
        </p:txBody>
      </p:sp>
      <p:cxnSp>
        <p:nvCxnSpPr>
          <p:cNvPr id="29" name="Connettore 2 28">
            <a:extLst>
              <a:ext uri="{FF2B5EF4-FFF2-40B4-BE49-F238E27FC236}">
                <a16:creationId xmlns:a16="http://schemas.microsoft.com/office/drawing/2014/main" id="{29797851-6A12-46C8-B3EC-531E9FFF87DB}"/>
              </a:ext>
            </a:extLst>
          </p:cNvPr>
          <p:cNvCxnSpPr>
            <a:cxnSpLocks/>
            <a:stCxn id="28" idx="2"/>
          </p:cNvCxnSpPr>
          <p:nvPr/>
        </p:nvCxnSpPr>
        <p:spPr>
          <a:xfrm flipH="1">
            <a:off x="9275623" y="2225323"/>
            <a:ext cx="82771" cy="150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ttore 2 31">
            <a:extLst>
              <a:ext uri="{FF2B5EF4-FFF2-40B4-BE49-F238E27FC236}">
                <a16:creationId xmlns:a16="http://schemas.microsoft.com/office/drawing/2014/main" id="{945CF720-607F-4719-95A7-0AB2C3CBC1FA}"/>
              </a:ext>
            </a:extLst>
          </p:cNvPr>
          <p:cNvCxnSpPr>
            <a:cxnSpLocks/>
            <a:stCxn id="36" idx="2"/>
          </p:cNvCxnSpPr>
          <p:nvPr/>
        </p:nvCxnSpPr>
        <p:spPr>
          <a:xfrm>
            <a:off x="9094605" y="4714703"/>
            <a:ext cx="389398" cy="122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79DDF5B0-27C5-4230-A1C9-22D720E22AD3}"/>
              </a:ext>
            </a:extLst>
          </p:cNvPr>
          <p:cNvSpPr txBox="1"/>
          <p:nvPr/>
        </p:nvSpPr>
        <p:spPr>
          <a:xfrm>
            <a:off x="7033530" y="4191483"/>
            <a:ext cx="4122150" cy="523220"/>
          </a:xfrm>
          <a:prstGeom prst="rect">
            <a:avLst/>
          </a:prstGeom>
          <a:noFill/>
        </p:spPr>
        <p:txBody>
          <a:bodyPr wrap="square" rtlCol="0">
            <a:spAutoFit/>
          </a:bodyPr>
          <a:lstStyle/>
          <a:p>
            <a:r>
              <a:rPr lang="it-IT" sz="1400" b="1" dirty="0">
                <a:highlight>
                  <a:srgbClr val="FFFF00"/>
                </a:highlight>
              </a:rPr>
              <a:t>Aggiungi alla sezione preferiti e contrassegna ( &lt;</a:t>
            </a:r>
            <a:r>
              <a:rPr lang="it-IT" sz="1400" b="1" dirty="0" err="1">
                <a:highlight>
                  <a:srgbClr val="FFFF00"/>
                </a:highlight>
              </a:rPr>
              <a:t>button</a:t>
            </a:r>
            <a:r>
              <a:rPr lang="it-IT" sz="1400" b="1" dirty="0">
                <a:highlight>
                  <a:srgbClr val="FFFF00"/>
                </a:highlight>
              </a:rPr>
              <a:t>&gt;)</a:t>
            </a:r>
          </a:p>
        </p:txBody>
      </p:sp>
      <p:sp>
        <p:nvSpPr>
          <p:cNvPr id="52" name="CasellaDiTesto 51">
            <a:extLst>
              <a:ext uri="{FF2B5EF4-FFF2-40B4-BE49-F238E27FC236}">
                <a16:creationId xmlns:a16="http://schemas.microsoft.com/office/drawing/2014/main" id="{C17D4E1A-B0BC-4139-9915-F480D83C281A}"/>
              </a:ext>
            </a:extLst>
          </p:cNvPr>
          <p:cNvSpPr txBox="1"/>
          <p:nvPr/>
        </p:nvSpPr>
        <p:spPr>
          <a:xfrm>
            <a:off x="5503330" y="4837814"/>
            <a:ext cx="3005951" cy="307777"/>
          </a:xfrm>
          <a:prstGeom prst="rect">
            <a:avLst/>
          </a:prstGeom>
          <a:noFill/>
        </p:spPr>
        <p:txBody>
          <a:bodyPr wrap="none" rtlCol="0">
            <a:spAutoFit/>
          </a:bodyPr>
          <a:lstStyle/>
          <a:p>
            <a:r>
              <a:rPr lang="it-IT" sz="1400" b="1" dirty="0">
                <a:highlight>
                  <a:srgbClr val="FFFF00"/>
                </a:highlight>
              </a:rPr>
              <a:t>Titolo-codice dell’oggetto ( &lt;h3&gt;)</a:t>
            </a:r>
          </a:p>
        </p:txBody>
      </p:sp>
      <p:cxnSp>
        <p:nvCxnSpPr>
          <p:cNvPr id="53" name="Connettore 2 52">
            <a:extLst>
              <a:ext uri="{FF2B5EF4-FFF2-40B4-BE49-F238E27FC236}">
                <a16:creationId xmlns:a16="http://schemas.microsoft.com/office/drawing/2014/main" id="{2E83A194-CA69-4FF1-BDFC-1CFECA1EAC5A}"/>
              </a:ext>
            </a:extLst>
          </p:cNvPr>
          <p:cNvCxnSpPr>
            <a:cxnSpLocks/>
            <a:stCxn id="52" idx="2"/>
          </p:cNvCxnSpPr>
          <p:nvPr/>
        </p:nvCxnSpPr>
        <p:spPr>
          <a:xfrm>
            <a:off x="7006306" y="5145591"/>
            <a:ext cx="194253" cy="3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9C2674-E118-4776-B29C-FC96CE9A254E}"/>
              </a:ext>
            </a:extLst>
          </p:cNvPr>
          <p:cNvSpPr txBox="1"/>
          <p:nvPr/>
        </p:nvSpPr>
        <p:spPr>
          <a:xfrm>
            <a:off x="62736" y="3121222"/>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16" name="Parentesi graffa chiusa 15">
            <a:extLst>
              <a:ext uri="{FF2B5EF4-FFF2-40B4-BE49-F238E27FC236}">
                <a16:creationId xmlns:a16="http://schemas.microsoft.com/office/drawing/2014/main" id="{4199EEEB-4C81-46A2-BE05-525DA12C5CAC}"/>
              </a:ext>
            </a:extLst>
          </p:cNvPr>
          <p:cNvSpPr/>
          <p:nvPr/>
        </p:nvSpPr>
        <p:spPr>
          <a:xfrm rot="16200000">
            <a:off x="643068" y="3408416"/>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427BB7FC-71C3-4511-8E40-15057CBFDA42}"/>
              </a:ext>
            </a:extLst>
          </p:cNvPr>
          <p:cNvSpPr txBox="1"/>
          <p:nvPr/>
        </p:nvSpPr>
        <p:spPr>
          <a:xfrm>
            <a:off x="62736" y="3883706"/>
            <a:ext cx="1199367"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2px</a:t>
            </a:r>
          </a:p>
        </p:txBody>
      </p:sp>
      <p:cxnSp>
        <p:nvCxnSpPr>
          <p:cNvPr id="20" name="Connettore 2 19">
            <a:extLst>
              <a:ext uri="{FF2B5EF4-FFF2-40B4-BE49-F238E27FC236}">
                <a16:creationId xmlns:a16="http://schemas.microsoft.com/office/drawing/2014/main" id="{309B6BE6-4F95-4E02-B5F3-525800244386}"/>
              </a:ext>
            </a:extLst>
          </p:cNvPr>
          <p:cNvCxnSpPr>
            <a:cxnSpLocks/>
            <a:stCxn id="17" idx="2"/>
          </p:cNvCxnSpPr>
          <p:nvPr/>
        </p:nvCxnSpPr>
        <p:spPr>
          <a:xfrm flipH="1">
            <a:off x="622486" y="4191483"/>
            <a:ext cx="39934" cy="943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586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E09240-0BB0-4175-8AFE-F2E4DBAD471F}"/>
              </a:ext>
            </a:extLst>
          </p:cNvPr>
          <p:cNvSpPr>
            <a:spLocks noGrp="1"/>
          </p:cNvSpPr>
          <p:nvPr>
            <p:ph type="title"/>
          </p:nvPr>
        </p:nvSpPr>
        <p:spPr/>
        <p:txBody>
          <a:bodyPr/>
          <a:lstStyle/>
          <a:p>
            <a:r>
              <a:rPr lang="it-IT" dirty="0"/>
              <a:t>Cosa c’è nell’oggetto</a:t>
            </a:r>
          </a:p>
        </p:txBody>
      </p:sp>
      <p:pic>
        <p:nvPicPr>
          <p:cNvPr id="5" name="Segnaposto contenuto 4">
            <a:extLst>
              <a:ext uri="{FF2B5EF4-FFF2-40B4-BE49-F238E27FC236}">
                <a16:creationId xmlns:a16="http://schemas.microsoft.com/office/drawing/2014/main" id="{7D7FDBD0-8905-4DC6-8BF1-57B0C235ACE6}"/>
              </a:ext>
            </a:extLst>
          </p:cNvPr>
          <p:cNvPicPr>
            <a:picLocks noGrp="1" noChangeAspect="1"/>
          </p:cNvPicPr>
          <p:nvPr>
            <p:ph idx="1"/>
          </p:nvPr>
        </p:nvPicPr>
        <p:blipFill>
          <a:blip r:embed="rId2"/>
          <a:stretch>
            <a:fillRect/>
          </a:stretch>
        </p:blipFill>
        <p:spPr>
          <a:xfrm>
            <a:off x="562953" y="3530374"/>
            <a:ext cx="4211066" cy="2230549"/>
          </a:xfrm>
        </p:spPr>
      </p:pic>
      <p:pic>
        <p:nvPicPr>
          <p:cNvPr id="7" name="Immagine 6">
            <a:extLst>
              <a:ext uri="{FF2B5EF4-FFF2-40B4-BE49-F238E27FC236}">
                <a16:creationId xmlns:a16="http://schemas.microsoft.com/office/drawing/2014/main" id="{3CBC01B6-A6D8-4205-B437-96DA31B63BA9}"/>
              </a:ext>
            </a:extLst>
          </p:cNvPr>
          <p:cNvPicPr>
            <a:picLocks noChangeAspect="1"/>
          </p:cNvPicPr>
          <p:nvPr/>
        </p:nvPicPr>
        <p:blipFill>
          <a:blip r:embed="rId3"/>
          <a:stretch>
            <a:fillRect/>
          </a:stretch>
        </p:blipFill>
        <p:spPr>
          <a:xfrm>
            <a:off x="9517273" y="1823076"/>
            <a:ext cx="2360429" cy="4912389"/>
          </a:xfrm>
          <a:prstGeom prst="rect">
            <a:avLst/>
          </a:prstGeom>
        </p:spPr>
      </p:pic>
      <p:pic>
        <p:nvPicPr>
          <p:cNvPr id="9" name="Immagine 8">
            <a:extLst>
              <a:ext uri="{FF2B5EF4-FFF2-40B4-BE49-F238E27FC236}">
                <a16:creationId xmlns:a16="http://schemas.microsoft.com/office/drawing/2014/main" id="{1C6B1B7D-7520-4B78-BD30-4A734280D544}"/>
              </a:ext>
            </a:extLst>
          </p:cNvPr>
          <p:cNvPicPr>
            <a:picLocks noChangeAspect="1"/>
          </p:cNvPicPr>
          <p:nvPr/>
        </p:nvPicPr>
        <p:blipFill>
          <a:blip r:embed="rId4"/>
          <a:stretch>
            <a:fillRect/>
          </a:stretch>
        </p:blipFill>
        <p:spPr>
          <a:xfrm>
            <a:off x="5468115" y="2677277"/>
            <a:ext cx="3795491" cy="1831214"/>
          </a:xfrm>
          <a:prstGeom prst="rect">
            <a:avLst/>
          </a:prstGeom>
        </p:spPr>
      </p:pic>
      <p:sp>
        <p:nvSpPr>
          <p:cNvPr id="10" name="CasellaDiTesto 9">
            <a:extLst>
              <a:ext uri="{FF2B5EF4-FFF2-40B4-BE49-F238E27FC236}">
                <a16:creationId xmlns:a16="http://schemas.microsoft.com/office/drawing/2014/main" id="{4C3B9EA2-535D-4863-93D1-77C3E2720FEF}"/>
              </a:ext>
            </a:extLst>
          </p:cNvPr>
          <p:cNvSpPr txBox="1"/>
          <p:nvPr/>
        </p:nvSpPr>
        <p:spPr>
          <a:xfrm>
            <a:off x="420624" y="5781358"/>
            <a:ext cx="7507154" cy="954107"/>
          </a:xfrm>
          <a:prstGeom prst="rect">
            <a:avLst/>
          </a:prstGeom>
          <a:noFill/>
        </p:spPr>
        <p:txBody>
          <a:bodyPr wrap="square" rtlCol="0">
            <a:spAutoFit/>
          </a:bodyPr>
          <a:lstStyle/>
          <a:p>
            <a:r>
              <a:rPr lang="it-IT" sz="1400" dirty="0"/>
              <a:t>A titolo esemplificativo, viene mostrato il codice html una volta che è stato </a:t>
            </a:r>
            <a:r>
              <a:rPr lang="it-IT" sz="1400" b="1" dirty="0"/>
              <a:t>attivata</a:t>
            </a:r>
            <a:r>
              <a:rPr lang="it-IT" sz="1400" dirty="0"/>
              <a:t> la descrizione dell’immagine tramite </a:t>
            </a:r>
            <a:r>
              <a:rPr lang="it-IT" sz="1400" b="1" dirty="0"/>
              <a:t>click</a:t>
            </a:r>
            <a:r>
              <a:rPr lang="it-IT" sz="1400" dirty="0"/>
              <a:t> sull’immagine ed è stato aggiunto l’oggetto ai preferiti. Dove la class appare vuota significa che la classe </a:t>
            </a:r>
            <a:r>
              <a:rPr lang="it-IT" sz="1400" b="1" dirty="0" err="1"/>
              <a:t>hidden</a:t>
            </a:r>
            <a:r>
              <a:rPr lang="it-IT" sz="1400" dirty="0"/>
              <a:t> è stata rimossa per rendere visibile al </a:t>
            </a:r>
            <a:r>
              <a:rPr lang="it-IT" sz="1400" b="1" dirty="0"/>
              <a:t>click</a:t>
            </a:r>
            <a:r>
              <a:rPr lang="it-IT" sz="1400" dirty="0"/>
              <a:t> l’</a:t>
            </a:r>
            <a:r>
              <a:rPr lang="it-IT" sz="1400" b="1" dirty="0">
                <a:solidFill>
                  <a:srgbClr val="FFC000"/>
                </a:solidFill>
              </a:rPr>
              <a:t>elemento</a:t>
            </a:r>
            <a:r>
              <a:rPr lang="it-IT" sz="1400" dirty="0"/>
              <a:t>.</a:t>
            </a:r>
          </a:p>
        </p:txBody>
      </p:sp>
      <p:sp>
        <p:nvSpPr>
          <p:cNvPr id="11" name="CasellaDiTesto 10">
            <a:extLst>
              <a:ext uri="{FF2B5EF4-FFF2-40B4-BE49-F238E27FC236}">
                <a16:creationId xmlns:a16="http://schemas.microsoft.com/office/drawing/2014/main" id="{6EFC284F-34E8-4D23-9658-F9B41584F335}"/>
              </a:ext>
            </a:extLst>
          </p:cNvPr>
          <p:cNvSpPr txBox="1"/>
          <p:nvPr/>
        </p:nvSpPr>
        <p:spPr>
          <a:xfrm>
            <a:off x="8870942" y="1814650"/>
            <a:ext cx="646331" cy="369332"/>
          </a:xfrm>
          <a:prstGeom prst="rect">
            <a:avLst/>
          </a:prstGeom>
          <a:noFill/>
        </p:spPr>
        <p:txBody>
          <a:bodyPr wrap="none" rtlCol="0">
            <a:spAutoFit/>
          </a:bodyPr>
          <a:lstStyle/>
          <a:p>
            <a:r>
              <a:rPr lang="it-IT" dirty="0">
                <a:highlight>
                  <a:srgbClr val="FFFF00"/>
                </a:highlight>
              </a:rPr>
              <a:t>CSS</a:t>
            </a:r>
          </a:p>
        </p:txBody>
      </p:sp>
      <p:sp>
        <p:nvSpPr>
          <p:cNvPr id="12" name="CasellaDiTesto 11">
            <a:extLst>
              <a:ext uri="{FF2B5EF4-FFF2-40B4-BE49-F238E27FC236}">
                <a16:creationId xmlns:a16="http://schemas.microsoft.com/office/drawing/2014/main" id="{F9B74A19-FE2C-4F5E-81D6-90A7C0408EE8}"/>
              </a:ext>
            </a:extLst>
          </p:cNvPr>
          <p:cNvSpPr txBox="1"/>
          <p:nvPr/>
        </p:nvSpPr>
        <p:spPr>
          <a:xfrm>
            <a:off x="3987450" y="3592884"/>
            <a:ext cx="838691" cy="369332"/>
          </a:xfrm>
          <a:prstGeom prst="rect">
            <a:avLst/>
          </a:prstGeom>
          <a:noFill/>
        </p:spPr>
        <p:txBody>
          <a:bodyPr wrap="none" rtlCol="0">
            <a:spAutoFit/>
          </a:bodyPr>
          <a:lstStyle/>
          <a:p>
            <a:r>
              <a:rPr lang="it-IT" dirty="0">
                <a:highlight>
                  <a:srgbClr val="FFFF00"/>
                </a:highlight>
              </a:rPr>
              <a:t>HTML</a:t>
            </a:r>
          </a:p>
        </p:txBody>
      </p:sp>
      <p:sp>
        <p:nvSpPr>
          <p:cNvPr id="13" name="CasellaDiTesto 12">
            <a:extLst>
              <a:ext uri="{FF2B5EF4-FFF2-40B4-BE49-F238E27FC236}">
                <a16:creationId xmlns:a16="http://schemas.microsoft.com/office/drawing/2014/main" id="{B14FD445-23E2-4B3B-BEA8-F9C55425400D}"/>
              </a:ext>
            </a:extLst>
          </p:cNvPr>
          <p:cNvSpPr txBox="1"/>
          <p:nvPr/>
        </p:nvSpPr>
        <p:spPr>
          <a:xfrm>
            <a:off x="420624" y="1476089"/>
            <a:ext cx="7383674" cy="1754326"/>
          </a:xfrm>
          <a:prstGeom prst="rect">
            <a:avLst/>
          </a:prstGeom>
          <a:noFill/>
        </p:spPr>
        <p:txBody>
          <a:bodyPr wrap="square" rtlCol="0">
            <a:spAutoFit/>
          </a:bodyPr>
          <a:lstStyle/>
          <a:p>
            <a:r>
              <a:rPr lang="it-IT" dirty="0"/>
              <a:t>In sintesi un oggetto si compone di 4 parti:</a:t>
            </a:r>
          </a:p>
          <a:p>
            <a:endParaRPr lang="it-IT" dirty="0"/>
          </a:p>
          <a:p>
            <a:pPr marL="342900" indent="-342900">
              <a:buFont typeface="+mj-lt"/>
              <a:buAutoNum type="arabicPeriod"/>
            </a:pPr>
            <a:r>
              <a:rPr lang="it-IT" b="1" dirty="0">
                <a:solidFill>
                  <a:srgbClr val="0070C0"/>
                </a:solidFill>
              </a:rPr>
              <a:t>Contrassegno preferiti</a:t>
            </a:r>
          </a:p>
          <a:p>
            <a:pPr marL="342900" indent="-342900">
              <a:buFont typeface="+mj-lt"/>
              <a:buAutoNum type="arabicPeriod"/>
            </a:pPr>
            <a:r>
              <a:rPr lang="it-IT" b="1" dirty="0">
                <a:solidFill>
                  <a:srgbClr val="00B050"/>
                </a:solidFill>
              </a:rPr>
              <a:t>Immagine</a:t>
            </a:r>
          </a:p>
          <a:p>
            <a:pPr marL="342900" indent="-342900">
              <a:buFont typeface="+mj-lt"/>
              <a:buAutoNum type="arabicPeriod"/>
            </a:pPr>
            <a:r>
              <a:rPr lang="it-IT" b="1" dirty="0">
                <a:solidFill>
                  <a:srgbClr val="FFC000"/>
                </a:solidFill>
              </a:rPr>
              <a:t>Titolo-codice</a:t>
            </a:r>
          </a:p>
          <a:p>
            <a:pPr marL="342900" indent="-342900">
              <a:buFont typeface="+mj-lt"/>
              <a:buAutoNum type="arabicPeriod"/>
            </a:pPr>
            <a:r>
              <a:rPr lang="it-IT" b="1" dirty="0">
                <a:solidFill>
                  <a:srgbClr val="FF0000"/>
                </a:solidFill>
              </a:rPr>
              <a:t>Descrizione</a:t>
            </a:r>
          </a:p>
        </p:txBody>
      </p:sp>
    </p:spTree>
    <p:extLst>
      <p:ext uri="{BB962C8B-B14F-4D97-AF65-F5344CB8AC3E}">
        <p14:creationId xmlns:p14="http://schemas.microsoft.com/office/powerpoint/2010/main" val="19648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B4A54-1960-4749-9AC9-AD212A24AD89}"/>
              </a:ext>
            </a:extLst>
          </p:cNvPr>
          <p:cNvSpPr>
            <a:spLocks noGrp="1"/>
          </p:cNvSpPr>
          <p:nvPr>
            <p:ph type="title"/>
          </p:nvPr>
        </p:nvSpPr>
        <p:spPr/>
        <p:txBody>
          <a:bodyPr/>
          <a:lstStyle/>
          <a:p>
            <a:r>
              <a:rPr lang="it-IT" dirty="0"/>
              <a:t>Funzione </a:t>
            </a:r>
            <a:r>
              <a:rPr lang="it-IT" dirty="0" err="1"/>
              <a:t>loadContents</a:t>
            </a:r>
            <a:r>
              <a:rPr lang="it-IT" dirty="0"/>
              <a:t>()</a:t>
            </a:r>
          </a:p>
        </p:txBody>
      </p:sp>
      <p:pic>
        <p:nvPicPr>
          <p:cNvPr id="5" name="Segnaposto contenuto 4">
            <a:extLst>
              <a:ext uri="{FF2B5EF4-FFF2-40B4-BE49-F238E27FC236}">
                <a16:creationId xmlns:a16="http://schemas.microsoft.com/office/drawing/2014/main" id="{A01932FD-0C0A-45E0-BB51-01A1E5B3A9DE}"/>
              </a:ext>
            </a:extLst>
          </p:cNvPr>
          <p:cNvPicPr>
            <a:picLocks noGrp="1" noChangeAspect="1"/>
          </p:cNvPicPr>
          <p:nvPr>
            <p:ph idx="1"/>
          </p:nvPr>
        </p:nvPicPr>
        <p:blipFill>
          <a:blip r:embed="rId2"/>
          <a:stretch>
            <a:fillRect/>
          </a:stretch>
        </p:blipFill>
        <p:spPr>
          <a:xfrm>
            <a:off x="420624" y="1690688"/>
            <a:ext cx="3840300" cy="4206875"/>
          </a:xfrm>
        </p:spPr>
      </p:pic>
      <p:pic>
        <p:nvPicPr>
          <p:cNvPr id="7" name="Immagine 6">
            <a:extLst>
              <a:ext uri="{FF2B5EF4-FFF2-40B4-BE49-F238E27FC236}">
                <a16:creationId xmlns:a16="http://schemas.microsoft.com/office/drawing/2014/main" id="{73167BFD-9371-4B80-A895-336BE6BA63F0}"/>
              </a:ext>
            </a:extLst>
          </p:cNvPr>
          <p:cNvPicPr>
            <a:picLocks noChangeAspect="1"/>
          </p:cNvPicPr>
          <p:nvPr/>
        </p:nvPicPr>
        <p:blipFill>
          <a:blip r:embed="rId3"/>
          <a:stretch>
            <a:fillRect/>
          </a:stretch>
        </p:blipFill>
        <p:spPr>
          <a:xfrm>
            <a:off x="4318537" y="1721335"/>
            <a:ext cx="4693987" cy="4206875"/>
          </a:xfrm>
          <a:prstGeom prst="rect">
            <a:avLst/>
          </a:prstGeom>
        </p:spPr>
      </p:pic>
      <p:sp>
        <p:nvSpPr>
          <p:cNvPr id="8" name="CasellaDiTesto 7">
            <a:extLst>
              <a:ext uri="{FF2B5EF4-FFF2-40B4-BE49-F238E27FC236}">
                <a16:creationId xmlns:a16="http://schemas.microsoft.com/office/drawing/2014/main" id="{DFCA821A-93BE-4AC8-8724-929ABD6CCC53}"/>
              </a:ext>
            </a:extLst>
          </p:cNvPr>
          <p:cNvSpPr txBox="1"/>
          <p:nvPr/>
        </p:nvSpPr>
        <p:spPr>
          <a:xfrm>
            <a:off x="3295583" y="1506022"/>
            <a:ext cx="312906" cy="369332"/>
          </a:xfrm>
          <a:prstGeom prst="rect">
            <a:avLst/>
          </a:prstGeom>
          <a:noFill/>
        </p:spPr>
        <p:txBody>
          <a:bodyPr wrap="none" rtlCol="0">
            <a:spAutoFit/>
          </a:bodyPr>
          <a:lstStyle/>
          <a:p>
            <a:r>
              <a:rPr lang="it-IT" dirty="0">
                <a:highlight>
                  <a:srgbClr val="FFFF00"/>
                </a:highlight>
              </a:rPr>
              <a:t>1</a:t>
            </a:r>
          </a:p>
        </p:txBody>
      </p:sp>
      <p:sp>
        <p:nvSpPr>
          <p:cNvPr id="9" name="CasellaDiTesto 8">
            <a:extLst>
              <a:ext uri="{FF2B5EF4-FFF2-40B4-BE49-F238E27FC236}">
                <a16:creationId xmlns:a16="http://schemas.microsoft.com/office/drawing/2014/main" id="{79BF8296-1A0F-4535-B8FA-CDB927B0FCA1}"/>
              </a:ext>
            </a:extLst>
          </p:cNvPr>
          <p:cNvSpPr txBox="1"/>
          <p:nvPr/>
        </p:nvSpPr>
        <p:spPr>
          <a:xfrm>
            <a:off x="8452334" y="1521346"/>
            <a:ext cx="312906" cy="369332"/>
          </a:xfrm>
          <a:prstGeom prst="rect">
            <a:avLst/>
          </a:prstGeom>
          <a:noFill/>
        </p:spPr>
        <p:txBody>
          <a:bodyPr wrap="none" rtlCol="0">
            <a:spAutoFit/>
          </a:bodyPr>
          <a:lstStyle/>
          <a:p>
            <a:r>
              <a:rPr lang="it-IT" dirty="0">
                <a:highlight>
                  <a:srgbClr val="FFFF00"/>
                </a:highlight>
              </a:rPr>
              <a:t>2</a:t>
            </a:r>
          </a:p>
        </p:txBody>
      </p:sp>
      <p:cxnSp>
        <p:nvCxnSpPr>
          <p:cNvPr id="11" name="Connettore diritto 10">
            <a:extLst>
              <a:ext uri="{FF2B5EF4-FFF2-40B4-BE49-F238E27FC236}">
                <a16:creationId xmlns:a16="http://schemas.microsoft.com/office/drawing/2014/main" id="{500929FF-71DC-4AEA-BCAE-D13725282249}"/>
              </a:ext>
            </a:extLst>
          </p:cNvPr>
          <p:cNvCxnSpPr>
            <a:cxnSpLocks/>
          </p:cNvCxnSpPr>
          <p:nvPr/>
        </p:nvCxnSpPr>
        <p:spPr>
          <a:xfrm>
            <a:off x="4260924" y="1536669"/>
            <a:ext cx="57613" cy="507588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CasellaDiTesto 12">
            <a:extLst>
              <a:ext uri="{FF2B5EF4-FFF2-40B4-BE49-F238E27FC236}">
                <a16:creationId xmlns:a16="http://schemas.microsoft.com/office/drawing/2014/main" id="{4FB9B0BE-AFD4-4547-810F-5B09DF68630E}"/>
              </a:ext>
            </a:extLst>
          </p:cNvPr>
          <p:cNvSpPr txBox="1"/>
          <p:nvPr/>
        </p:nvSpPr>
        <p:spPr>
          <a:xfrm>
            <a:off x="9198873" y="1598355"/>
            <a:ext cx="2813455" cy="1200329"/>
          </a:xfrm>
          <a:prstGeom prst="rect">
            <a:avLst/>
          </a:prstGeom>
          <a:noFill/>
        </p:spPr>
        <p:txBody>
          <a:bodyPr wrap="square" rtlCol="0">
            <a:spAutoFit/>
          </a:bodyPr>
          <a:lstStyle/>
          <a:p>
            <a:r>
              <a:rPr lang="it-IT" dirty="0"/>
              <a:t>Carico gli oggetti creando dinamicamente gli elementi della pagina che mi servono</a:t>
            </a:r>
          </a:p>
        </p:txBody>
      </p:sp>
      <p:sp>
        <p:nvSpPr>
          <p:cNvPr id="14" name="CasellaDiTesto 13">
            <a:extLst>
              <a:ext uri="{FF2B5EF4-FFF2-40B4-BE49-F238E27FC236}">
                <a16:creationId xmlns:a16="http://schemas.microsoft.com/office/drawing/2014/main" id="{7183CE68-9F8A-453D-8A3D-B1308401DD5D}"/>
              </a:ext>
            </a:extLst>
          </p:cNvPr>
          <p:cNvSpPr txBox="1"/>
          <p:nvPr/>
        </p:nvSpPr>
        <p:spPr>
          <a:xfrm>
            <a:off x="9198872" y="4461550"/>
            <a:ext cx="2813455" cy="2031325"/>
          </a:xfrm>
          <a:prstGeom prst="rect">
            <a:avLst/>
          </a:prstGeom>
          <a:noFill/>
        </p:spPr>
        <p:txBody>
          <a:bodyPr wrap="square" rtlCol="0">
            <a:spAutoFit/>
          </a:bodyPr>
          <a:lstStyle/>
          <a:p>
            <a:r>
              <a:rPr lang="it-IT" dirty="0"/>
              <a:t>La variabile </a:t>
            </a:r>
            <a:r>
              <a:rPr lang="it-IT" i="1" dirty="0"/>
              <a:t>conta</a:t>
            </a:r>
            <a:r>
              <a:rPr lang="it-IT" dirty="0"/>
              <a:t> mi serve per separare gli oggetti ‘prodotti’ dagli oggetti ‘reparti’ che di fatto hanno proprietà differenti da mettere in descrizione</a:t>
            </a:r>
          </a:p>
        </p:txBody>
      </p:sp>
      <p:sp>
        <p:nvSpPr>
          <p:cNvPr id="15" name="CasellaDiTesto 14">
            <a:extLst>
              <a:ext uri="{FF2B5EF4-FFF2-40B4-BE49-F238E27FC236}">
                <a16:creationId xmlns:a16="http://schemas.microsoft.com/office/drawing/2014/main" id="{52B2777E-37ED-46DB-8E4C-71D3AEB3C2BC}"/>
              </a:ext>
            </a:extLst>
          </p:cNvPr>
          <p:cNvSpPr txBox="1"/>
          <p:nvPr/>
        </p:nvSpPr>
        <p:spPr>
          <a:xfrm>
            <a:off x="10338111" y="353677"/>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280092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A89567-AC61-4270-B9E0-F98DC3E2B6BB}"/>
              </a:ext>
            </a:extLst>
          </p:cNvPr>
          <p:cNvSpPr>
            <a:spLocks noGrp="1"/>
          </p:cNvSpPr>
          <p:nvPr>
            <p:ph type="title"/>
          </p:nvPr>
        </p:nvSpPr>
        <p:spPr>
          <a:xfrm>
            <a:off x="420624" y="365125"/>
            <a:ext cx="11089504" cy="1325563"/>
          </a:xfrm>
        </p:spPr>
        <p:txBody>
          <a:bodyPr>
            <a:normAutofit fontScale="90000"/>
          </a:bodyPr>
          <a:lstStyle/>
          <a:p>
            <a:r>
              <a:rPr lang="it-IT" b="1" dirty="0"/>
              <a:t>La sezione preferiti e la classe </a:t>
            </a:r>
            <a:r>
              <a:rPr lang="it-IT" b="1" dirty="0">
                <a:solidFill>
                  <a:srgbClr val="FFC000"/>
                </a:solidFill>
              </a:rPr>
              <a:t>.elemento</a:t>
            </a:r>
          </a:p>
        </p:txBody>
      </p:sp>
      <p:sp>
        <p:nvSpPr>
          <p:cNvPr id="3" name="Segnaposto contenuto 2">
            <a:extLst>
              <a:ext uri="{FF2B5EF4-FFF2-40B4-BE49-F238E27FC236}">
                <a16:creationId xmlns:a16="http://schemas.microsoft.com/office/drawing/2014/main" id="{FEF935B8-39E4-46F5-B8AA-CD70C11EF768}"/>
              </a:ext>
            </a:extLst>
          </p:cNvPr>
          <p:cNvSpPr>
            <a:spLocks noGrp="1"/>
          </p:cNvSpPr>
          <p:nvPr>
            <p:ph idx="1"/>
          </p:nvPr>
        </p:nvSpPr>
        <p:spPr>
          <a:xfrm>
            <a:off x="226243" y="1690688"/>
            <a:ext cx="11868347" cy="5167312"/>
          </a:xfrm>
        </p:spPr>
        <p:txBody>
          <a:bodyPr>
            <a:normAutofit/>
          </a:bodyPr>
          <a:lstStyle/>
          <a:p>
            <a:r>
              <a:rPr lang="it-IT" sz="1600" dirty="0"/>
              <a:t>Come da specifica, si tratta di una sezione che compare solamente quando l’utente sceglie almeno un preferito dai blocchi contenuti. Si trova a inizio pagina, tra l’</a:t>
            </a:r>
            <a:r>
              <a:rPr lang="it-IT" sz="1600" dirty="0" err="1"/>
              <a:t>header</a:t>
            </a:r>
            <a:r>
              <a:rPr lang="it-IT" sz="1600" dirty="0"/>
              <a:t> e la </a:t>
            </a:r>
            <a:r>
              <a:rPr lang="it-IT" sz="1600" dirty="0" err="1"/>
              <a:t>section</a:t>
            </a:r>
            <a:r>
              <a:rPr lang="it-IT" sz="1600" dirty="0"/>
              <a:t>.</a:t>
            </a:r>
          </a:p>
          <a:p>
            <a:pPr marL="0" indent="0">
              <a:buNone/>
            </a:pPr>
            <a:r>
              <a:rPr lang="it-IT" sz="1600" dirty="0"/>
              <a:t>Funzioni di ‘script.js’ interessate: </a:t>
            </a:r>
          </a:p>
          <a:p>
            <a:r>
              <a:rPr lang="it-IT" sz="1600" b="1" dirty="0">
                <a:highlight>
                  <a:srgbClr val="FFFF00"/>
                </a:highlight>
              </a:rPr>
              <a:t>dettagli(): </a:t>
            </a:r>
            <a:r>
              <a:rPr lang="it-IT" sz="1600" dirty="0"/>
              <a:t>si attiva </a:t>
            </a:r>
            <a:r>
              <a:rPr lang="it-IT" sz="1600" b="1" dirty="0"/>
              <a:t>cliccando sull’immagine </a:t>
            </a:r>
            <a:r>
              <a:rPr lang="it-IT" sz="1600" dirty="0"/>
              <a:t>del blocco contenuto di classe </a:t>
            </a:r>
            <a:r>
              <a:rPr lang="it-IT" sz="1600" b="1" dirty="0">
                <a:solidFill>
                  <a:srgbClr val="FF0000"/>
                </a:solidFill>
              </a:rPr>
              <a:t>oggetto</a:t>
            </a:r>
            <a:r>
              <a:rPr lang="it-IT" sz="1600" dirty="0"/>
              <a:t>, mostra la descrizione presente nell’</a:t>
            </a:r>
            <a:r>
              <a:rPr lang="it-IT" sz="1600" dirty="0" err="1"/>
              <a:t>article</a:t>
            </a:r>
            <a:r>
              <a:rPr lang="it-IT" sz="1600" dirty="0"/>
              <a:t> sottostante (inizialmente non visibile) rimuovendo la classe </a:t>
            </a:r>
            <a:r>
              <a:rPr lang="it-IT" sz="1600" dirty="0" err="1"/>
              <a:t>hidden</a:t>
            </a:r>
            <a:r>
              <a:rPr lang="it-IT" sz="1600" dirty="0"/>
              <a:t>.</a:t>
            </a:r>
          </a:p>
          <a:p>
            <a:r>
              <a:rPr lang="it-IT" sz="1600" b="1" dirty="0" err="1">
                <a:highlight>
                  <a:srgbClr val="FFFF00"/>
                </a:highlight>
              </a:rPr>
              <a:t>riduciDescrizione</a:t>
            </a:r>
            <a:r>
              <a:rPr lang="it-IT" sz="1600" b="1" dirty="0">
                <a:highlight>
                  <a:srgbClr val="FFFF00"/>
                </a:highlight>
              </a:rPr>
              <a:t>(): </a:t>
            </a:r>
            <a:r>
              <a:rPr lang="it-IT" sz="1600" dirty="0"/>
              <a:t>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aggiunge la classe </a:t>
            </a:r>
            <a:r>
              <a:rPr lang="it-IT" sz="1600" dirty="0" err="1"/>
              <a:t>hidden</a:t>
            </a:r>
            <a:r>
              <a:rPr lang="it-IT" sz="1600" dirty="0"/>
              <a:t> all’</a:t>
            </a:r>
            <a:r>
              <a:rPr lang="it-IT" sz="1600" dirty="0" err="1"/>
              <a:t>article</a:t>
            </a:r>
            <a:r>
              <a:rPr lang="it-IT" sz="1600" dirty="0"/>
              <a:t> della descrizione in modo da renderlo non visibile.</a:t>
            </a:r>
          </a:p>
          <a:p>
            <a:r>
              <a:rPr lang="it-IT" sz="1600" b="1" i="1" dirty="0">
                <a:highlight>
                  <a:srgbClr val="FFFF00"/>
                </a:highlight>
              </a:rPr>
              <a:t>aggiungi()</a:t>
            </a:r>
            <a:r>
              <a:rPr lang="it-IT" sz="1600" b="1" dirty="0">
                <a:highlight>
                  <a:srgbClr val="FFFF00"/>
                </a:highlight>
              </a:rPr>
              <a:t> </a:t>
            </a:r>
            <a:r>
              <a:rPr lang="it-IT" sz="1600" dirty="0">
                <a:highlight>
                  <a:srgbClr val="FFFF00"/>
                </a:highlight>
              </a:rPr>
              <a:t>:</a:t>
            </a:r>
            <a:r>
              <a:rPr lang="it-IT" sz="1600" dirty="0"/>
              <a:t> 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t>
            </a:r>
            <a:r>
              <a:rPr lang="it-IT" sz="1600" dirty="0">
                <a:solidFill>
                  <a:srgbClr val="00B050"/>
                </a:solidFill>
              </a:rPr>
              <a:t>‘</a:t>
            </a:r>
            <a:r>
              <a:rPr lang="it-IT" sz="1600" b="1" dirty="0">
                <a:solidFill>
                  <a:srgbClr val="00B050"/>
                </a:solidFill>
              </a:rPr>
              <a:t>Aggiungi ai preferiti</a:t>
            </a:r>
            <a:r>
              <a:rPr lang="it-IT" sz="1600" dirty="0">
                <a:solidFill>
                  <a:srgbClr val="00B050"/>
                </a:solidFill>
              </a:rPr>
              <a:t>’ </a:t>
            </a:r>
            <a:r>
              <a:rPr lang="it-IT" sz="1600" dirty="0"/>
              <a:t>crea una copia del blocco contenuto di classe oggetto nella sezione preferiti e assegna a questa copia la classe ‘</a:t>
            </a:r>
            <a:r>
              <a:rPr lang="it-IT" sz="1600" b="1" dirty="0">
                <a:solidFill>
                  <a:srgbClr val="FFC000"/>
                </a:solidFill>
              </a:rPr>
              <a:t>elemento</a:t>
            </a:r>
            <a:r>
              <a:rPr lang="it-IT" sz="1600" dirty="0"/>
              <a:t>’ (per poterla distinguere meglio con i </a:t>
            </a:r>
            <a:r>
              <a:rPr lang="it-IT" sz="1600" dirty="0" err="1"/>
              <a:t>querySelector</a:t>
            </a:r>
            <a:r>
              <a:rPr lang="it-IT" sz="1600" dirty="0"/>
              <a:t>() sostanzialmente). In base alla posizione dell’oggetto viene deciso in quale dei due div di classe </a:t>
            </a:r>
            <a:r>
              <a:rPr lang="it-IT" sz="1600" b="1" dirty="0" err="1"/>
              <a:t>wrapper</a:t>
            </a:r>
            <a:r>
              <a:rPr lang="it-IT" sz="1600" dirty="0"/>
              <a:t> smistare il nuovo elemento. Successivamente, si rimuove l’</a:t>
            </a:r>
            <a:r>
              <a:rPr lang="it-IT" sz="1600" b="1" dirty="0" err="1"/>
              <a:t>eventListener</a:t>
            </a:r>
            <a:r>
              <a:rPr lang="it-IT" sz="1600" dirty="0"/>
              <a:t> sul bottone in modo da non avere doppioni nella sezione preferiti.</a:t>
            </a:r>
          </a:p>
          <a:p>
            <a:r>
              <a:rPr lang="it-IT" sz="1600" b="1" i="1" dirty="0">
                <a:highlight>
                  <a:srgbClr val="FFFF00"/>
                </a:highlight>
              </a:rPr>
              <a:t>rimozione(): </a:t>
            </a:r>
            <a:r>
              <a:rPr lang="it-IT" sz="1600" dirty="0"/>
              <a:t>si attiva cliccando sul bottone del blocco contenuto di classe </a:t>
            </a:r>
            <a:r>
              <a:rPr lang="it-IT" sz="1600" b="1" dirty="0">
                <a:solidFill>
                  <a:srgbClr val="FFC000"/>
                </a:solidFill>
              </a:rPr>
              <a:t>elemento</a:t>
            </a:r>
            <a:r>
              <a:rPr lang="it-IT" sz="1600" dirty="0"/>
              <a:t> ‘Rimuovi dai preferiti’ e rimuove appunto l’elemento dalla sezione dei preferiti. Si preoccupa inoltre di ripristinare l’</a:t>
            </a:r>
            <a:r>
              <a:rPr lang="it-IT" sz="1600" b="1" dirty="0" err="1"/>
              <a:t>eventListener</a:t>
            </a:r>
            <a:r>
              <a:rPr lang="it-IT" sz="1600" dirty="0"/>
              <a:t> tolto dalla funzione aggiungi per poter ripetere l’operazione di ‘aggiungi preferiti’ successivamente</a:t>
            </a:r>
          </a:p>
        </p:txBody>
      </p:sp>
    </p:spTree>
    <p:extLst>
      <p:ext uri="{BB962C8B-B14F-4D97-AF65-F5344CB8AC3E}">
        <p14:creationId xmlns:p14="http://schemas.microsoft.com/office/powerpoint/2010/main" val="2701107094"/>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1604</Words>
  <Application>Microsoft Office PowerPoint</Application>
  <PresentationFormat>Widescreen</PresentationFormat>
  <Paragraphs>147</Paragraphs>
  <Slides>21</Slides>
  <Notes>2</Notes>
  <HiddenSlides>0</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21</vt:i4>
      </vt:variant>
    </vt:vector>
  </HeadingPairs>
  <TitlesOfParts>
    <vt:vector size="33" baseType="lpstr">
      <vt:lpstr>Dante (Headings)2</vt:lpstr>
      <vt:lpstr>Helvetica Neue Medium</vt:lpstr>
      <vt:lpstr>Arial</vt:lpstr>
      <vt:lpstr>Arial Nova</vt:lpstr>
      <vt:lpstr>Calibri</vt:lpstr>
      <vt:lpstr>Century Gothic</vt:lpstr>
      <vt:lpstr>Elephant</vt:lpstr>
      <vt:lpstr>Univers</vt:lpstr>
      <vt:lpstr>Univers Light</vt:lpstr>
      <vt:lpstr>Wingdings 2</vt:lpstr>
      <vt:lpstr>OffsetVTI</vt:lpstr>
      <vt:lpstr>BrushVTI</vt:lpstr>
      <vt:lpstr>Sogno Italiano   Home page con contenuti dinamici </vt:lpstr>
      <vt:lpstr>Le specifiche richieste</vt:lpstr>
      <vt:lpstr>I blocchi contenuti</vt:lpstr>
      <vt:lpstr>I blocchi contenuti: la classe .oggetto</vt:lpstr>
      <vt:lpstr>Divisori</vt:lpstr>
      <vt:lpstr>Presentazione standard di PowerPoint</vt:lpstr>
      <vt:lpstr>Cosa c’è nell’oggetto</vt:lpstr>
      <vt:lpstr>Funzione loadContents()</vt:lpstr>
      <vt:lpstr>La sezione preferiti e la classe .elemento</vt:lpstr>
      <vt:lpstr>Funzione dettagli() e riduciDescrizione() </vt:lpstr>
      <vt:lpstr>Funzione aggiungi()</vt:lpstr>
      <vt:lpstr>Funzione rimozione()</vt:lpstr>
      <vt:lpstr>Presentazione standard di PowerPoint</vt:lpstr>
      <vt:lpstr>Il codice HTML+CSS</vt:lpstr>
      <vt:lpstr>La barra di ricerca e la classe .cercato</vt:lpstr>
      <vt:lpstr>Funzione filtra()</vt:lpstr>
      <vt:lpstr>Funzione pulisci()</vt:lpstr>
      <vt:lpstr>Presentazione standard di PowerPoint</vt:lpstr>
      <vt:lpstr>Il codice HTML+CSS</vt:lpstr>
      <vt:lpstr>Note sulla lista ‘contenuti’ di contents.js</vt:lpstr>
      <vt:lpstr>Altre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Home page con contenuti dinamici </dc:title>
  <dc:creator>francesco ct</dc:creator>
  <cp:lastModifiedBy>francesco ct</cp:lastModifiedBy>
  <cp:revision>52</cp:revision>
  <dcterms:created xsi:type="dcterms:W3CDTF">2021-04-06T20:03:04Z</dcterms:created>
  <dcterms:modified xsi:type="dcterms:W3CDTF">2021-04-08T13:34:33Z</dcterms:modified>
</cp:coreProperties>
</file>