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63" r:id="rId3"/>
    <p:sldId id="257" r:id="rId4"/>
    <p:sldId id="259" r:id="rId5"/>
    <p:sldId id="258" r:id="rId6"/>
    <p:sldId id="264" r:id="rId7"/>
    <p:sldId id="265" r:id="rId8"/>
    <p:sldId id="260" r:id="rId9"/>
    <p:sldId id="268" r:id="rId10"/>
    <p:sldId id="261" r:id="rId11"/>
    <p:sldId id="269" r:id="rId12"/>
    <p:sldId id="266" r:id="rId13"/>
    <p:sldId id="262" r:id="rId14"/>
    <p:sldId id="270" r:id="rId15"/>
    <p:sldId id="267" r:id="rId16"/>
    <p:sldId id="271"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2" autoAdjust="0"/>
    <p:restoredTop sz="94660"/>
  </p:normalViewPr>
  <p:slideViewPr>
    <p:cSldViewPr snapToGrid="0">
      <p:cViewPr varScale="1">
        <p:scale>
          <a:sx n="72" d="100"/>
          <a:sy n="72" d="100"/>
        </p:scale>
        <p:origin x="3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4/22/2021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2592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4/22/2021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68688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4/22/2021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392024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4/22/2021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651267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4/22/2021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504845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4/22/2021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4111343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4/22/2021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048735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4/22/2021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068469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4/22/2021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720741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4/22/2021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46770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4/22/2021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4249975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4/22/2021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a:t>
            </a:fld>
            <a:endParaRPr lang="en-US"/>
          </a:p>
        </p:txBody>
      </p:sp>
    </p:spTree>
    <p:extLst>
      <p:ext uri="{BB962C8B-B14F-4D97-AF65-F5344CB8AC3E}">
        <p14:creationId xmlns:p14="http://schemas.microsoft.com/office/powerpoint/2010/main" val="156296316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16" r:id="rId6"/>
    <p:sldLayoutId id="2147483712" r:id="rId7"/>
    <p:sldLayoutId id="2147483713" r:id="rId8"/>
    <p:sldLayoutId id="2147483714" r:id="rId9"/>
    <p:sldLayoutId id="2147483715" r:id="rId10"/>
    <p:sldLayoutId id="2147483717"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lukePeavey/quotable" TargetMode="External"/><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s://picsum.photos/"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app.abstractapi.com/api/ip-geolocation/documentati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picsum.photos/"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hyperlink" Target="https://uigradients.com/" TargetMode="Externa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66BBF3F-264B-48CF-A2ED-CA017FF92C55}"/>
              </a:ext>
            </a:extLst>
          </p:cNvPr>
          <p:cNvPicPr>
            <a:picLocks noChangeAspect="1"/>
          </p:cNvPicPr>
          <p:nvPr/>
        </p:nvPicPr>
        <p:blipFill rotWithShape="1">
          <a:blip r:embed="rId2"/>
          <a:srcRect l="20775" r="11759"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28" name="Freeform: Shape 27">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A4A128F0-01C9-42F8-9B46-DC6C22D5B711}"/>
              </a:ext>
            </a:extLst>
          </p:cNvPr>
          <p:cNvSpPr>
            <a:spLocks noGrp="1"/>
          </p:cNvSpPr>
          <p:nvPr>
            <p:ph type="ctrTitle"/>
          </p:nvPr>
        </p:nvSpPr>
        <p:spPr>
          <a:xfrm>
            <a:off x="150828" y="1122363"/>
            <a:ext cx="4534293" cy="3204134"/>
          </a:xfrm>
        </p:spPr>
        <p:txBody>
          <a:bodyPr anchor="b">
            <a:normAutofit/>
          </a:bodyPr>
          <a:lstStyle/>
          <a:p>
            <a:r>
              <a:rPr lang="it-IT" sz="4400" dirty="0"/>
              <a:t>Sogno Italiano</a:t>
            </a:r>
            <a:br>
              <a:rPr lang="it-IT" sz="4400" dirty="0"/>
            </a:br>
            <a:r>
              <a:rPr lang="it-IT" sz="4400" dirty="0"/>
              <a:t> </a:t>
            </a:r>
            <a:br>
              <a:rPr lang="it-IT" sz="4400" dirty="0"/>
            </a:br>
            <a:r>
              <a:rPr lang="it-IT" sz="4400" dirty="0"/>
              <a:t>Pagina Concept Aziendale</a:t>
            </a:r>
          </a:p>
        </p:txBody>
      </p:sp>
      <p:sp>
        <p:nvSpPr>
          <p:cNvPr id="3" name="Sottotitolo 2">
            <a:extLst>
              <a:ext uri="{FF2B5EF4-FFF2-40B4-BE49-F238E27FC236}">
                <a16:creationId xmlns:a16="http://schemas.microsoft.com/office/drawing/2014/main" id="{C7D699ED-4D58-4B3D-A10D-915EAD7BFABE}"/>
              </a:ext>
            </a:extLst>
          </p:cNvPr>
          <p:cNvSpPr>
            <a:spLocks noGrp="1"/>
          </p:cNvSpPr>
          <p:nvPr>
            <p:ph type="subTitle" idx="1"/>
          </p:nvPr>
        </p:nvSpPr>
        <p:spPr>
          <a:xfrm>
            <a:off x="477981" y="4872922"/>
            <a:ext cx="3933306" cy="1208141"/>
          </a:xfrm>
        </p:spPr>
        <p:txBody>
          <a:bodyPr>
            <a:normAutofit/>
          </a:bodyPr>
          <a:lstStyle/>
          <a:p>
            <a:r>
              <a:rPr lang="it-IT" sz="2000" dirty="0"/>
              <a:t>Presentazione a cura di Francesco Catania, matricola O46002194 Ing. Informatica</a:t>
            </a: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0292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4A879D-0C78-453A-8C59-2E0FFB3E61D8}"/>
              </a:ext>
            </a:extLst>
          </p:cNvPr>
          <p:cNvSpPr>
            <a:spLocks noGrp="1"/>
          </p:cNvSpPr>
          <p:nvPr>
            <p:ph type="title"/>
          </p:nvPr>
        </p:nvSpPr>
        <p:spPr/>
        <p:txBody>
          <a:bodyPr/>
          <a:lstStyle/>
          <a:p>
            <a:r>
              <a:rPr lang="it-IT" dirty="0" err="1"/>
              <a:t>Section</a:t>
            </a:r>
            <a:r>
              <a:rPr lang="it-IT" dirty="0"/>
              <a:t> + </a:t>
            </a:r>
            <a:r>
              <a:rPr lang="it-IT" dirty="0" err="1"/>
              <a:t>blockquotes</a:t>
            </a:r>
            <a:endParaRPr lang="it-IT" dirty="0"/>
          </a:p>
        </p:txBody>
      </p:sp>
      <p:pic>
        <p:nvPicPr>
          <p:cNvPr id="5" name="Immagine 4">
            <a:extLst>
              <a:ext uri="{FF2B5EF4-FFF2-40B4-BE49-F238E27FC236}">
                <a16:creationId xmlns:a16="http://schemas.microsoft.com/office/drawing/2014/main" id="{751D494C-3F78-4C39-999D-3D70D21C7C0E}"/>
              </a:ext>
            </a:extLst>
          </p:cNvPr>
          <p:cNvPicPr>
            <a:picLocks noChangeAspect="1"/>
          </p:cNvPicPr>
          <p:nvPr/>
        </p:nvPicPr>
        <p:blipFill>
          <a:blip r:embed="rId2"/>
          <a:stretch>
            <a:fillRect/>
          </a:stretch>
        </p:blipFill>
        <p:spPr>
          <a:xfrm>
            <a:off x="2167255" y="2275246"/>
            <a:ext cx="7857490" cy="4238583"/>
          </a:xfrm>
          <a:prstGeom prst="rect">
            <a:avLst/>
          </a:prstGeom>
        </p:spPr>
      </p:pic>
      <p:sp>
        <p:nvSpPr>
          <p:cNvPr id="4" name="Parentesi graffa aperta 3">
            <a:extLst>
              <a:ext uri="{FF2B5EF4-FFF2-40B4-BE49-F238E27FC236}">
                <a16:creationId xmlns:a16="http://schemas.microsoft.com/office/drawing/2014/main" id="{E3C5EB2C-29DB-438D-8FE9-4F7FB1DF91C4}"/>
              </a:ext>
            </a:extLst>
          </p:cNvPr>
          <p:cNvSpPr/>
          <p:nvPr/>
        </p:nvSpPr>
        <p:spPr>
          <a:xfrm>
            <a:off x="2461326" y="2544149"/>
            <a:ext cx="187605" cy="2225814"/>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6" name="Parentesi graffa aperta 5">
            <a:extLst>
              <a:ext uri="{FF2B5EF4-FFF2-40B4-BE49-F238E27FC236}">
                <a16:creationId xmlns:a16="http://schemas.microsoft.com/office/drawing/2014/main" id="{E1A82985-A8C3-402F-8706-A302391A1F73}"/>
              </a:ext>
            </a:extLst>
          </p:cNvPr>
          <p:cNvSpPr/>
          <p:nvPr/>
        </p:nvSpPr>
        <p:spPr>
          <a:xfrm>
            <a:off x="2442471" y="4865008"/>
            <a:ext cx="225313" cy="155377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7" name="CasellaDiTesto 6">
            <a:extLst>
              <a:ext uri="{FF2B5EF4-FFF2-40B4-BE49-F238E27FC236}">
                <a16:creationId xmlns:a16="http://schemas.microsoft.com/office/drawing/2014/main" id="{EAE459C9-75CF-45EF-9BAD-99472FF85D86}"/>
              </a:ext>
            </a:extLst>
          </p:cNvPr>
          <p:cNvSpPr txBox="1"/>
          <p:nvPr/>
        </p:nvSpPr>
        <p:spPr>
          <a:xfrm>
            <a:off x="1175165" y="3472390"/>
            <a:ext cx="1256969" cy="369332"/>
          </a:xfrm>
          <a:prstGeom prst="rect">
            <a:avLst/>
          </a:prstGeom>
          <a:noFill/>
        </p:spPr>
        <p:txBody>
          <a:bodyPr wrap="square" rtlCol="0">
            <a:spAutoFit/>
          </a:bodyPr>
          <a:lstStyle/>
          <a:p>
            <a:r>
              <a:rPr lang="it-IT" dirty="0" err="1">
                <a:highlight>
                  <a:srgbClr val="FFFF00"/>
                </a:highlight>
              </a:rPr>
              <a:t>Section</a:t>
            </a:r>
            <a:endParaRPr lang="it-IT" dirty="0"/>
          </a:p>
        </p:txBody>
      </p:sp>
      <p:sp>
        <p:nvSpPr>
          <p:cNvPr id="8" name="CasellaDiTesto 7">
            <a:extLst>
              <a:ext uri="{FF2B5EF4-FFF2-40B4-BE49-F238E27FC236}">
                <a16:creationId xmlns:a16="http://schemas.microsoft.com/office/drawing/2014/main" id="{2459794A-4DA6-4697-A5E0-0C41D8AA289F}"/>
              </a:ext>
            </a:extLst>
          </p:cNvPr>
          <p:cNvSpPr txBox="1"/>
          <p:nvPr/>
        </p:nvSpPr>
        <p:spPr>
          <a:xfrm>
            <a:off x="952023" y="5457230"/>
            <a:ext cx="1438374" cy="369332"/>
          </a:xfrm>
          <a:prstGeom prst="rect">
            <a:avLst/>
          </a:prstGeom>
          <a:noFill/>
        </p:spPr>
        <p:txBody>
          <a:bodyPr wrap="square" rtlCol="0">
            <a:spAutoFit/>
          </a:bodyPr>
          <a:lstStyle/>
          <a:p>
            <a:r>
              <a:rPr lang="it-IT" dirty="0" err="1">
                <a:highlight>
                  <a:srgbClr val="FFFF00"/>
                </a:highlight>
              </a:rPr>
              <a:t>blockquote</a:t>
            </a:r>
            <a:endParaRPr lang="it-IT" dirty="0"/>
          </a:p>
        </p:txBody>
      </p:sp>
      <p:sp>
        <p:nvSpPr>
          <p:cNvPr id="9" name="Parentesi graffa aperta 8">
            <a:extLst>
              <a:ext uri="{FF2B5EF4-FFF2-40B4-BE49-F238E27FC236}">
                <a16:creationId xmlns:a16="http://schemas.microsoft.com/office/drawing/2014/main" id="{89C7C852-F001-4B15-8213-91B99339ADF2}"/>
              </a:ext>
            </a:extLst>
          </p:cNvPr>
          <p:cNvSpPr/>
          <p:nvPr/>
        </p:nvSpPr>
        <p:spPr>
          <a:xfrm>
            <a:off x="3605629" y="4912029"/>
            <a:ext cx="54245" cy="696919"/>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0" name="CasellaDiTesto 9">
            <a:extLst>
              <a:ext uri="{FF2B5EF4-FFF2-40B4-BE49-F238E27FC236}">
                <a16:creationId xmlns:a16="http://schemas.microsoft.com/office/drawing/2014/main" id="{28CC663D-DED2-4B24-86D1-EC2040939A41}"/>
              </a:ext>
            </a:extLst>
          </p:cNvPr>
          <p:cNvSpPr txBox="1"/>
          <p:nvPr/>
        </p:nvSpPr>
        <p:spPr>
          <a:xfrm>
            <a:off x="2588564" y="5121988"/>
            <a:ext cx="1256969" cy="276999"/>
          </a:xfrm>
          <a:prstGeom prst="rect">
            <a:avLst/>
          </a:prstGeom>
          <a:noFill/>
        </p:spPr>
        <p:txBody>
          <a:bodyPr wrap="square" rtlCol="0">
            <a:spAutoFit/>
          </a:bodyPr>
          <a:lstStyle/>
          <a:p>
            <a:r>
              <a:rPr lang="it-IT" sz="1200" dirty="0" err="1">
                <a:highlight>
                  <a:srgbClr val="FFFF00"/>
                </a:highlight>
              </a:rPr>
              <a:t>Blockquote</a:t>
            </a:r>
            <a:r>
              <a:rPr lang="it-IT" sz="1200" dirty="0">
                <a:highlight>
                  <a:srgbClr val="FFFF00"/>
                </a:highlight>
              </a:rPr>
              <a:t> p</a:t>
            </a:r>
            <a:endParaRPr lang="it-IT" sz="1200" dirty="0"/>
          </a:p>
        </p:txBody>
      </p:sp>
      <p:sp>
        <p:nvSpPr>
          <p:cNvPr id="11" name="Parentesi graffa aperta 10">
            <a:extLst>
              <a:ext uri="{FF2B5EF4-FFF2-40B4-BE49-F238E27FC236}">
                <a16:creationId xmlns:a16="http://schemas.microsoft.com/office/drawing/2014/main" id="{7D4B2E50-955B-49BD-AA8D-BCEA4DDC4B8A}"/>
              </a:ext>
            </a:extLst>
          </p:cNvPr>
          <p:cNvSpPr/>
          <p:nvPr/>
        </p:nvSpPr>
        <p:spPr>
          <a:xfrm>
            <a:off x="5254575" y="5466564"/>
            <a:ext cx="54245" cy="46078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2" name="CasellaDiTesto 11">
            <a:extLst>
              <a:ext uri="{FF2B5EF4-FFF2-40B4-BE49-F238E27FC236}">
                <a16:creationId xmlns:a16="http://schemas.microsoft.com/office/drawing/2014/main" id="{3D35B553-ED12-453E-A768-5F5F2FD1D880}"/>
              </a:ext>
            </a:extLst>
          </p:cNvPr>
          <p:cNvSpPr txBox="1"/>
          <p:nvPr/>
        </p:nvSpPr>
        <p:spPr>
          <a:xfrm>
            <a:off x="4051851" y="5549563"/>
            <a:ext cx="1256969" cy="276999"/>
          </a:xfrm>
          <a:prstGeom prst="rect">
            <a:avLst/>
          </a:prstGeom>
          <a:noFill/>
        </p:spPr>
        <p:txBody>
          <a:bodyPr wrap="square" rtlCol="0">
            <a:spAutoFit/>
          </a:bodyPr>
          <a:lstStyle/>
          <a:p>
            <a:r>
              <a:rPr lang="it-IT" sz="1200" dirty="0" err="1">
                <a:highlight>
                  <a:srgbClr val="FFFF00"/>
                </a:highlight>
              </a:rPr>
              <a:t>Blockquote</a:t>
            </a:r>
            <a:r>
              <a:rPr lang="it-IT" sz="1200" dirty="0">
                <a:highlight>
                  <a:srgbClr val="FFFF00"/>
                </a:highlight>
              </a:rPr>
              <a:t> h3</a:t>
            </a:r>
            <a:endParaRPr lang="it-IT" sz="1200" dirty="0"/>
          </a:p>
        </p:txBody>
      </p:sp>
      <p:sp>
        <p:nvSpPr>
          <p:cNvPr id="13" name="Parentesi graffa aperta 12">
            <a:extLst>
              <a:ext uri="{FF2B5EF4-FFF2-40B4-BE49-F238E27FC236}">
                <a16:creationId xmlns:a16="http://schemas.microsoft.com/office/drawing/2014/main" id="{DE4D1806-877E-4661-A66C-D14793F6966D}"/>
              </a:ext>
            </a:extLst>
          </p:cNvPr>
          <p:cNvSpPr/>
          <p:nvPr/>
        </p:nvSpPr>
        <p:spPr>
          <a:xfrm rot="10800000">
            <a:off x="9607326" y="2544149"/>
            <a:ext cx="55147" cy="2225814"/>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4" name="CasellaDiTesto 13">
            <a:extLst>
              <a:ext uri="{FF2B5EF4-FFF2-40B4-BE49-F238E27FC236}">
                <a16:creationId xmlns:a16="http://schemas.microsoft.com/office/drawing/2014/main" id="{B0D9F587-31DE-4961-A10E-B4A22CF6A1FD}"/>
              </a:ext>
            </a:extLst>
          </p:cNvPr>
          <p:cNvSpPr txBox="1"/>
          <p:nvPr/>
        </p:nvSpPr>
        <p:spPr>
          <a:xfrm>
            <a:off x="9666504" y="3518555"/>
            <a:ext cx="1256969" cy="276999"/>
          </a:xfrm>
          <a:prstGeom prst="rect">
            <a:avLst/>
          </a:prstGeom>
          <a:noFill/>
        </p:spPr>
        <p:txBody>
          <a:bodyPr wrap="square" rtlCol="0">
            <a:spAutoFit/>
          </a:bodyPr>
          <a:lstStyle/>
          <a:p>
            <a:r>
              <a:rPr lang="it-IT" sz="1200" dirty="0" err="1">
                <a:highlight>
                  <a:srgbClr val="FFFF00"/>
                </a:highlight>
              </a:rPr>
              <a:t>Heigth</a:t>
            </a:r>
            <a:r>
              <a:rPr lang="it-IT" sz="1200" dirty="0">
                <a:highlight>
                  <a:srgbClr val="FFFF00"/>
                </a:highlight>
              </a:rPr>
              <a:t> 40%</a:t>
            </a:r>
            <a:endParaRPr lang="it-IT" sz="1200" dirty="0"/>
          </a:p>
        </p:txBody>
      </p:sp>
      <p:sp>
        <p:nvSpPr>
          <p:cNvPr id="15" name="Parentesi graffa aperta 14">
            <a:extLst>
              <a:ext uri="{FF2B5EF4-FFF2-40B4-BE49-F238E27FC236}">
                <a16:creationId xmlns:a16="http://schemas.microsoft.com/office/drawing/2014/main" id="{660E4859-F931-4318-9ACA-EC78F61BC8AB}"/>
              </a:ext>
            </a:extLst>
          </p:cNvPr>
          <p:cNvSpPr/>
          <p:nvPr/>
        </p:nvSpPr>
        <p:spPr>
          <a:xfrm rot="5400000">
            <a:off x="6094610" y="-909392"/>
            <a:ext cx="73245" cy="683383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6" name="CasellaDiTesto 15">
            <a:extLst>
              <a:ext uri="{FF2B5EF4-FFF2-40B4-BE49-F238E27FC236}">
                <a16:creationId xmlns:a16="http://schemas.microsoft.com/office/drawing/2014/main" id="{4C97B856-77F6-4D3D-9A57-2C6525BE9C94}"/>
              </a:ext>
            </a:extLst>
          </p:cNvPr>
          <p:cNvSpPr txBox="1"/>
          <p:nvPr/>
        </p:nvSpPr>
        <p:spPr>
          <a:xfrm>
            <a:off x="5755952" y="2136746"/>
            <a:ext cx="1256969" cy="276999"/>
          </a:xfrm>
          <a:prstGeom prst="rect">
            <a:avLst/>
          </a:prstGeom>
          <a:noFill/>
        </p:spPr>
        <p:txBody>
          <a:bodyPr wrap="square" rtlCol="0">
            <a:spAutoFit/>
          </a:bodyPr>
          <a:lstStyle/>
          <a:p>
            <a:r>
              <a:rPr lang="it-IT" sz="1200" dirty="0" err="1">
                <a:highlight>
                  <a:srgbClr val="FFFF00"/>
                </a:highlight>
              </a:rPr>
              <a:t>Width</a:t>
            </a:r>
            <a:r>
              <a:rPr lang="it-IT" sz="1200" dirty="0">
                <a:highlight>
                  <a:srgbClr val="FFFF00"/>
                </a:highlight>
              </a:rPr>
              <a:t> 60%</a:t>
            </a:r>
            <a:endParaRPr lang="it-IT" sz="1200" dirty="0"/>
          </a:p>
        </p:txBody>
      </p:sp>
      <p:sp>
        <p:nvSpPr>
          <p:cNvPr id="17" name="Parentesi graffa aperta 16">
            <a:extLst>
              <a:ext uri="{FF2B5EF4-FFF2-40B4-BE49-F238E27FC236}">
                <a16:creationId xmlns:a16="http://schemas.microsoft.com/office/drawing/2014/main" id="{211D83C1-5FEB-463F-BA08-AD4CE7B2C710}"/>
              </a:ext>
            </a:extLst>
          </p:cNvPr>
          <p:cNvSpPr/>
          <p:nvPr/>
        </p:nvSpPr>
        <p:spPr>
          <a:xfrm flipH="1">
            <a:off x="9249336" y="1928427"/>
            <a:ext cx="55145" cy="57909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8" name="CasellaDiTesto 17">
            <a:extLst>
              <a:ext uri="{FF2B5EF4-FFF2-40B4-BE49-F238E27FC236}">
                <a16:creationId xmlns:a16="http://schemas.microsoft.com/office/drawing/2014/main" id="{F3C536F8-E51D-4FC2-A4A8-845AF3124F3B}"/>
              </a:ext>
            </a:extLst>
          </p:cNvPr>
          <p:cNvSpPr txBox="1"/>
          <p:nvPr/>
        </p:nvSpPr>
        <p:spPr>
          <a:xfrm>
            <a:off x="9344649" y="2058889"/>
            <a:ext cx="1256969" cy="276999"/>
          </a:xfrm>
          <a:prstGeom prst="rect">
            <a:avLst/>
          </a:prstGeom>
          <a:noFill/>
        </p:spPr>
        <p:txBody>
          <a:bodyPr wrap="square" rtlCol="0">
            <a:spAutoFit/>
          </a:bodyPr>
          <a:lstStyle/>
          <a:p>
            <a:r>
              <a:rPr lang="it-IT" sz="1200" dirty="0" err="1">
                <a:highlight>
                  <a:srgbClr val="FFFF00"/>
                </a:highlight>
              </a:rPr>
              <a:t>Margin</a:t>
            </a:r>
            <a:r>
              <a:rPr lang="it-IT" sz="1200" dirty="0">
                <a:highlight>
                  <a:srgbClr val="FFFF00"/>
                </a:highlight>
              </a:rPr>
              <a:t> 25px</a:t>
            </a:r>
            <a:endParaRPr lang="it-IT" sz="1200" dirty="0"/>
          </a:p>
        </p:txBody>
      </p:sp>
      <p:sp>
        <p:nvSpPr>
          <p:cNvPr id="19" name="Parentesi graffa aperta 18">
            <a:extLst>
              <a:ext uri="{FF2B5EF4-FFF2-40B4-BE49-F238E27FC236}">
                <a16:creationId xmlns:a16="http://schemas.microsoft.com/office/drawing/2014/main" id="{596FF6AA-9C72-47AB-B32E-F75147B8118A}"/>
              </a:ext>
            </a:extLst>
          </p:cNvPr>
          <p:cNvSpPr/>
          <p:nvPr/>
        </p:nvSpPr>
        <p:spPr>
          <a:xfrm flipH="1">
            <a:off x="8689252" y="4778001"/>
            <a:ext cx="54247" cy="13402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20" name="CasellaDiTesto 19">
            <a:extLst>
              <a:ext uri="{FF2B5EF4-FFF2-40B4-BE49-F238E27FC236}">
                <a16:creationId xmlns:a16="http://schemas.microsoft.com/office/drawing/2014/main" id="{233291A9-A70A-4372-BC2C-2EDA8DDAABFB}"/>
              </a:ext>
            </a:extLst>
          </p:cNvPr>
          <p:cNvSpPr txBox="1"/>
          <p:nvPr/>
        </p:nvSpPr>
        <p:spPr>
          <a:xfrm>
            <a:off x="8804137" y="4908463"/>
            <a:ext cx="1236500" cy="276999"/>
          </a:xfrm>
          <a:prstGeom prst="rect">
            <a:avLst/>
          </a:prstGeom>
          <a:noFill/>
        </p:spPr>
        <p:txBody>
          <a:bodyPr wrap="square" rtlCol="0">
            <a:spAutoFit/>
          </a:bodyPr>
          <a:lstStyle/>
          <a:p>
            <a:r>
              <a:rPr lang="it-IT" sz="1200" dirty="0" err="1">
                <a:highlight>
                  <a:srgbClr val="FFFF00"/>
                </a:highlight>
              </a:rPr>
              <a:t>Margin</a:t>
            </a:r>
            <a:r>
              <a:rPr lang="it-IT" sz="1200" dirty="0">
                <a:highlight>
                  <a:srgbClr val="FFFF00"/>
                </a:highlight>
              </a:rPr>
              <a:t> 5px</a:t>
            </a:r>
            <a:endParaRPr lang="it-IT" sz="1200" dirty="0"/>
          </a:p>
        </p:txBody>
      </p:sp>
      <p:sp>
        <p:nvSpPr>
          <p:cNvPr id="21" name="Parentesi graffa aperta 20">
            <a:extLst>
              <a:ext uri="{FF2B5EF4-FFF2-40B4-BE49-F238E27FC236}">
                <a16:creationId xmlns:a16="http://schemas.microsoft.com/office/drawing/2014/main" id="{CC339661-000C-490C-B03A-5683B0C24D3C}"/>
              </a:ext>
            </a:extLst>
          </p:cNvPr>
          <p:cNvSpPr/>
          <p:nvPr/>
        </p:nvSpPr>
        <p:spPr>
          <a:xfrm flipH="1">
            <a:off x="8397246" y="6410444"/>
            <a:ext cx="79421" cy="44863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22" name="CasellaDiTesto 21">
            <a:extLst>
              <a:ext uri="{FF2B5EF4-FFF2-40B4-BE49-F238E27FC236}">
                <a16:creationId xmlns:a16="http://schemas.microsoft.com/office/drawing/2014/main" id="{0DEB1A59-7301-4F4A-9934-9272E332DFC6}"/>
              </a:ext>
            </a:extLst>
          </p:cNvPr>
          <p:cNvSpPr txBox="1"/>
          <p:nvPr/>
        </p:nvSpPr>
        <p:spPr>
          <a:xfrm>
            <a:off x="8492560" y="6410444"/>
            <a:ext cx="1256969" cy="276999"/>
          </a:xfrm>
          <a:prstGeom prst="rect">
            <a:avLst/>
          </a:prstGeom>
          <a:noFill/>
        </p:spPr>
        <p:txBody>
          <a:bodyPr wrap="square" rtlCol="0">
            <a:spAutoFit/>
          </a:bodyPr>
          <a:lstStyle/>
          <a:p>
            <a:r>
              <a:rPr lang="it-IT" sz="1200" dirty="0" err="1">
                <a:highlight>
                  <a:srgbClr val="FFFF00"/>
                </a:highlight>
              </a:rPr>
              <a:t>Margin</a:t>
            </a:r>
            <a:r>
              <a:rPr lang="it-IT" sz="1200" dirty="0">
                <a:highlight>
                  <a:srgbClr val="FFFF00"/>
                </a:highlight>
              </a:rPr>
              <a:t> 20px</a:t>
            </a:r>
            <a:endParaRPr lang="it-IT" sz="1200" dirty="0"/>
          </a:p>
        </p:txBody>
      </p:sp>
      <p:cxnSp>
        <p:nvCxnSpPr>
          <p:cNvPr id="23" name="Connettore diritto 22">
            <a:extLst>
              <a:ext uri="{FF2B5EF4-FFF2-40B4-BE49-F238E27FC236}">
                <a16:creationId xmlns:a16="http://schemas.microsoft.com/office/drawing/2014/main" id="{FD38258E-3F6C-48A4-8248-2929201B3141}"/>
              </a:ext>
            </a:extLst>
          </p:cNvPr>
          <p:cNvCxnSpPr>
            <a:cxnSpLocks/>
          </p:cNvCxnSpPr>
          <p:nvPr/>
        </p:nvCxnSpPr>
        <p:spPr>
          <a:xfrm>
            <a:off x="2648931" y="6410444"/>
            <a:ext cx="761685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Connettore diritto 24">
            <a:extLst>
              <a:ext uri="{FF2B5EF4-FFF2-40B4-BE49-F238E27FC236}">
                <a16:creationId xmlns:a16="http://schemas.microsoft.com/office/drawing/2014/main" id="{FF9A4B2F-D3B5-46B5-886E-91C05C711BFC}"/>
              </a:ext>
            </a:extLst>
          </p:cNvPr>
          <p:cNvCxnSpPr>
            <a:cxnSpLocks/>
            <a:endCxn id="17" idx="0"/>
          </p:cNvCxnSpPr>
          <p:nvPr/>
        </p:nvCxnSpPr>
        <p:spPr>
          <a:xfrm flipV="1">
            <a:off x="1175165" y="1928427"/>
            <a:ext cx="8074171" cy="1614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Connettore diritto 27">
            <a:extLst>
              <a:ext uri="{FF2B5EF4-FFF2-40B4-BE49-F238E27FC236}">
                <a16:creationId xmlns:a16="http://schemas.microsoft.com/office/drawing/2014/main" id="{5DA22E28-F08B-4CBA-93D5-77B7B50DA4A9}"/>
              </a:ext>
            </a:extLst>
          </p:cNvPr>
          <p:cNvCxnSpPr>
            <a:cxnSpLocks/>
            <a:stCxn id="6" idx="0"/>
            <a:endCxn id="19" idx="2"/>
          </p:cNvCxnSpPr>
          <p:nvPr/>
        </p:nvCxnSpPr>
        <p:spPr>
          <a:xfrm>
            <a:off x="2667784" y="4865008"/>
            <a:ext cx="6021468" cy="47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CasellaDiTesto 31">
            <a:extLst>
              <a:ext uri="{FF2B5EF4-FFF2-40B4-BE49-F238E27FC236}">
                <a16:creationId xmlns:a16="http://schemas.microsoft.com/office/drawing/2014/main" id="{8AAAC820-F86E-4C26-A552-40CCC3BDEC7F}"/>
              </a:ext>
            </a:extLst>
          </p:cNvPr>
          <p:cNvSpPr txBox="1"/>
          <p:nvPr/>
        </p:nvSpPr>
        <p:spPr>
          <a:xfrm>
            <a:off x="2555127" y="6141785"/>
            <a:ext cx="1256969" cy="276999"/>
          </a:xfrm>
          <a:prstGeom prst="rect">
            <a:avLst/>
          </a:prstGeom>
          <a:noFill/>
        </p:spPr>
        <p:txBody>
          <a:bodyPr wrap="square" rtlCol="0">
            <a:spAutoFit/>
          </a:bodyPr>
          <a:lstStyle/>
          <a:p>
            <a:r>
              <a:rPr lang="it-IT" sz="1200" dirty="0" err="1">
                <a:highlight>
                  <a:srgbClr val="FFFF00"/>
                </a:highlight>
              </a:rPr>
              <a:t>Padding</a:t>
            </a:r>
            <a:r>
              <a:rPr lang="it-IT" sz="1200" dirty="0">
                <a:highlight>
                  <a:srgbClr val="FFFF00"/>
                </a:highlight>
              </a:rPr>
              <a:t> 20px</a:t>
            </a:r>
            <a:endParaRPr lang="it-IT" sz="1200" dirty="0"/>
          </a:p>
        </p:txBody>
      </p:sp>
      <p:sp>
        <p:nvSpPr>
          <p:cNvPr id="33" name="Parentesi graffa aperta 32">
            <a:extLst>
              <a:ext uri="{FF2B5EF4-FFF2-40B4-BE49-F238E27FC236}">
                <a16:creationId xmlns:a16="http://schemas.microsoft.com/office/drawing/2014/main" id="{E80FF3D1-1D60-4211-AD0D-AAF57B11A67D}"/>
              </a:ext>
            </a:extLst>
          </p:cNvPr>
          <p:cNvSpPr/>
          <p:nvPr/>
        </p:nvSpPr>
        <p:spPr>
          <a:xfrm rot="10800000">
            <a:off x="3682072" y="5939213"/>
            <a:ext cx="54245" cy="46078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Tree>
    <p:extLst>
      <p:ext uri="{BB962C8B-B14F-4D97-AF65-F5344CB8AC3E}">
        <p14:creationId xmlns:p14="http://schemas.microsoft.com/office/powerpoint/2010/main" val="3721725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987AC0E9-E3C1-4247-B5D5-AEB19B893990}"/>
              </a:ext>
            </a:extLst>
          </p:cNvPr>
          <p:cNvPicPr>
            <a:picLocks noChangeAspect="1"/>
          </p:cNvPicPr>
          <p:nvPr/>
        </p:nvPicPr>
        <p:blipFill>
          <a:blip r:embed="rId2"/>
          <a:stretch>
            <a:fillRect/>
          </a:stretch>
        </p:blipFill>
        <p:spPr>
          <a:xfrm>
            <a:off x="0" y="712279"/>
            <a:ext cx="12192000" cy="1153671"/>
          </a:xfrm>
          <a:prstGeom prst="rect">
            <a:avLst/>
          </a:prstGeom>
        </p:spPr>
      </p:pic>
      <p:sp>
        <p:nvSpPr>
          <p:cNvPr id="6" name="CasellaDiTesto 5">
            <a:extLst>
              <a:ext uri="{FF2B5EF4-FFF2-40B4-BE49-F238E27FC236}">
                <a16:creationId xmlns:a16="http://schemas.microsoft.com/office/drawing/2014/main" id="{73AE7245-7B19-41ED-9D6B-58D77ECCBF85}"/>
              </a:ext>
            </a:extLst>
          </p:cNvPr>
          <p:cNvSpPr txBox="1"/>
          <p:nvPr/>
        </p:nvSpPr>
        <p:spPr>
          <a:xfrm>
            <a:off x="10331778" y="250382"/>
            <a:ext cx="1256969" cy="369332"/>
          </a:xfrm>
          <a:prstGeom prst="rect">
            <a:avLst/>
          </a:prstGeom>
          <a:noFill/>
        </p:spPr>
        <p:txBody>
          <a:bodyPr wrap="square" rtlCol="0">
            <a:spAutoFit/>
          </a:bodyPr>
          <a:lstStyle/>
          <a:p>
            <a:r>
              <a:rPr lang="it-IT" dirty="0">
                <a:highlight>
                  <a:srgbClr val="FFFF00"/>
                </a:highlight>
              </a:rPr>
              <a:t>HTML</a:t>
            </a:r>
            <a:endParaRPr lang="it-IT" dirty="0"/>
          </a:p>
        </p:txBody>
      </p:sp>
      <p:pic>
        <p:nvPicPr>
          <p:cNvPr id="8" name="Immagine 7">
            <a:extLst>
              <a:ext uri="{FF2B5EF4-FFF2-40B4-BE49-F238E27FC236}">
                <a16:creationId xmlns:a16="http://schemas.microsoft.com/office/drawing/2014/main" id="{E32ADBF2-95DE-41AF-BE92-060F9093804B}"/>
              </a:ext>
            </a:extLst>
          </p:cNvPr>
          <p:cNvPicPr>
            <a:picLocks noChangeAspect="1"/>
          </p:cNvPicPr>
          <p:nvPr/>
        </p:nvPicPr>
        <p:blipFill>
          <a:blip r:embed="rId3"/>
          <a:stretch>
            <a:fillRect/>
          </a:stretch>
        </p:blipFill>
        <p:spPr>
          <a:xfrm>
            <a:off x="5119684" y="2457669"/>
            <a:ext cx="3314700" cy="3343275"/>
          </a:xfrm>
          <a:prstGeom prst="rect">
            <a:avLst/>
          </a:prstGeom>
        </p:spPr>
      </p:pic>
      <p:pic>
        <p:nvPicPr>
          <p:cNvPr id="10" name="Immagine 9">
            <a:extLst>
              <a:ext uri="{FF2B5EF4-FFF2-40B4-BE49-F238E27FC236}">
                <a16:creationId xmlns:a16="http://schemas.microsoft.com/office/drawing/2014/main" id="{8DE2CD3B-4B29-45AB-9B0D-FDD5312CCFE2}"/>
              </a:ext>
            </a:extLst>
          </p:cNvPr>
          <p:cNvPicPr>
            <a:picLocks noChangeAspect="1"/>
          </p:cNvPicPr>
          <p:nvPr/>
        </p:nvPicPr>
        <p:blipFill>
          <a:blip r:embed="rId4"/>
          <a:stretch>
            <a:fillRect/>
          </a:stretch>
        </p:blipFill>
        <p:spPr>
          <a:xfrm>
            <a:off x="185959" y="2457669"/>
            <a:ext cx="3933825" cy="2466975"/>
          </a:xfrm>
          <a:prstGeom prst="rect">
            <a:avLst/>
          </a:prstGeom>
        </p:spPr>
      </p:pic>
      <p:sp>
        <p:nvSpPr>
          <p:cNvPr id="11" name="CasellaDiTesto 10">
            <a:extLst>
              <a:ext uri="{FF2B5EF4-FFF2-40B4-BE49-F238E27FC236}">
                <a16:creationId xmlns:a16="http://schemas.microsoft.com/office/drawing/2014/main" id="{952D40E4-3ABF-4680-9F6E-8137779A0F02}"/>
              </a:ext>
            </a:extLst>
          </p:cNvPr>
          <p:cNvSpPr txBox="1"/>
          <p:nvPr/>
        </p:nvSpPr>
        <p:spPr>
          <a:xfrm>
            <a:off x="2518738" y="2273003"/>
            <a:ext cx="1256969" cy="369332"/>
          </a:xfrm>
          <a:prstGeom prst="rect">
            <a:avLst/>
          </a:prstGeom>
          <a:noFill/>
        </p:spPr>
        <p:txBody>
          <a:bodyPr wrap="square" rtlCol="0">
            <a:spAutoFit/>
          </a:bodyPr>
          <a:lstStyle/>
          <a:p>
            <a:r>
              <a:rPr lang="it-IT" dirty="0">
                <a:highlight>
                  <a:srgbClr val="FFFF00"/>
                </a:highlight>
              </a:rPr>
              <a:t>CSS</a:t>
            </a:r>
            <a:endParaRPr lang="it-IT" dirty="0"/>
          </a:p>
        </p:txBody>
      </p:sp>
      <p:sp>
        <p:nvSpPr>
          <p:cNvPr id="12" name="CasellaDiTesto 11">
            <a:extLst>
              <a:ext uri="{FF2B5EF4-FFF2-40B4-BE49-F238E27FC236}">
                <a16:creationId xmlns:a16="http://schemas.microsoft.com/office/drawing/2014/main" id="{2C3008CE-15B4-4756-82DD-071140849A8A}"/>
              </a:ext>
            </a:extLst>
          </p:cNvPr>
          <p:cNvSpPr txBox="1"/>
          <p:nvPr/>
        </p:nvSpPr>
        <p:spPr>
          <a:xfrm>
            <a:off x="6815249" y="2088337"/>
            <a:ext cx="1256969" cy="369332"/>
          </a:xfrm>
          <a:prstGeom prst="rect">
            <a:avLst/>
          </a:prstGeom>
          <a:noFill/>
        </p:spPr>
        <p:txBody>
          <a:bodyPr wrap="square" rtlCol="0">
            <a:spAutoFit/>
          </a:bodyPr>
          <a:lstStyle/>
          <a:p>
            <a:r>
              <a:rPr lang="it-IT" dirty="0">
                <a:highlight>
                  <a:srgbClr val="FFFF00"/>
                </a:highlight>
              </a:rPr>
              <a:t>CSS</a:t>
            </a:r>
            <a:endParaRPr lang="it-IT" dirty="0"/>
          </a:p>
        </p:txBody>
      </p:sp>
    </p:spTree>
    <p:extLst>
      <p:ext uri="{BB962C8B-B14F-4D97-AF65-F5344CB8AC3E}">
        <p14:creationId xmlns:p14="http://schemas.microsoft.com/office/powerpoint/2010/main" val="2952459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477B3B30-0D5F-4B12-A129-5D527D92055D}"/>
              </a:ext>
            </a:extLst>
          </p:cNvPr>
          <p:cNvPicPr>
            <a:picLocks noChangeAspect="1"/>
          </p:cNvPicPr>
          <p:nvPr/>
        </p:nvPicPr>
        <p:blipFill>
          <a:blip r:embed="rId2"/>
          <a:stretch>
            <a:fillRect/>
          </a:stretch>
        </p:blipFill>
        <p:spPr>
          <a:xfrm>
            <a:off x="6096000" y="2151909"/>
            <a:ext cx="5950368" cy="3008464"/>
          </a:xfrm>
          <a:prstGeom prst="rect">
            <a:avLst/>
          </a:prstGeom>
        </p:spPr>
      </p:pic>
      <p:sp>
        <p:nvSpPr>
          <p:cNvPr id="2" name="Titolo 1">
            <a:extLst>
              <a:ext uri="{FF2B5EF4-FFF2-40B4-BE49-F238E27FC236}">
                <a16:creationId xmlns:a16="http://schemas.microsoft.com/office/drawing/2014/main" id="{E0AA1314-1C65-4837-9ABF-AF82B3DE78E9}"/>
              </a:ext>
            </a:extLst>
          </p:cNvPr>
          <p:cNvSpPr>
            <a:spLocks noGrp="1"/>
          </p:cNvSpPr>
          <p:nvPr>
            <p:ph type="title"/>
          </p:nvPr>
        </p:nvSpPr>
        <p:spPr>
          <a:xfrm>
            <a:off x="749808" y="111760"/>
            <a:ext cx="10168128" cy="1179576"/>
          </a:xfrm>
        </p:spPr>
        <p:txBody>
          <a:bodyPr/>
          <a:lstStyle/>
          <a:p>
            <a:r>
              <a:rPr lang="it-IT" dirty="0"/>
              <a:t>Le API coinvolte</a:t>
            </a:r>
          </a:p>
        </p:txBody>
      </p:sp>
      <p:sp>
        <p:nvSpPr>
          <p:cNvPr id="4" name="CasellaDiTesto 3">
            <a:extLst>
              <a:ext uri="{FF2B5EF4-FFF2-40B4-BE49-F238E27FC236}">
                <a16:creationId xmlns:a16="http://schemas.microsoft.com/office/drawing/2014/main" id="{C4EBF14B-46B4-4098-91E9-F9089634853F}"/>
              </a:ext>
            </a:extLst>
          </p:cNvPr>
          <p:cNvSpPr txBox="1"/>
          <p:nvPr/>
        </p:nvSpPr>
        <p:spPr>
          <a:xfrm>
            <a:off x="6273591" y="5160373"/>
            <a:ext cx="5428863" cy="1538883"/>
          </a:xfrm>
          <a:prstGeom prst="rect">
            <a:avLst/>
          </a:prstGeom>
          <a:noFill/>
          <a:ln>
            <a:solidFill>
              <a:srgbClr val="FF0000"/>
            </a:solidFill>
          </a:ln>
        </p:spPr>
        <p:txBody>
          <a:bodyPr wrap="square" rtlCol="0">
            <a:spAutoFit/>
          </a:bodyPr>
          <a:lstStyle/>
          <a:p>
            <a:r>
              <a:rPr lang="it-IT" sz="1200" dirty="0"/>
              <a:t>Documentazione: </a:t>
            </a:r>
            <a:r>
              <a:rPr lang="it-IT" sz="1200" dirty="0">
                <a:hlinkClick r:id="rId3"/>
              </a:rPr>
              <a:t>https://github.com/lukePeavey/quotable</a:t>
            </a:r>
            <a:endParaRPr lang="it-IT" sz="1200" dirty="0"/>
          </a:p>
          <a:p>
            <a:endParaRPr lang="it-IT" sz="1200" dirty="0"/>
          </a:p>
          <a:p>
            <a:r>
              <a:rPr lang="it-IT" sz="1400" dirty="0"/>
              <a:t>Per gestire questa fetch ho utilizzato un </a:t>
            </a:r>
            <a:r>
              <a:rPr lang="it-IT" sz="1400" b="1" dirty="0"/>
              <a:t>doppio .</a:t>
            </a:r>
            <a:r>
              <a:rPr lang="it-IT" sz="1400" b="1" dirty="0" err="1"/>
              <a:t>then</a:t>
            </a:r>
            <a:r>
              <a:rPr lang="it-IT" sz="1400" dirty="0"/>
              <a:t>: il primo serve a </a:t>
            </a:r>
            <a:r>
              <a:rPr lang="it-IT" sz="1400" b="1" dirty="0"/>
              <a:t>gestire l’oggetto di tipo promise</a:t>
            </a:r>
            <a:r>
              <a:rPr lang="it-IT" sz="1400" dirty="0"/>
              <a:t> (</a:t>
            </a:r>
            <a:r>
              <a:rPr lang="it-IT" sz="1400" dirty="0" err="1"/>
              <a:t>response.json</a:t>
            </a:r>
            <a:r>
              <a:rPr lang="it-IT" sz="1400" dirty="0"/>
              <a:t>()) il secondo a </a:t>
            </a:r>
            <a:r>
              <a:rPr lang="it-IT" sz="1400" b="1" dirty="0"/>
              <a:t>trattare effettivamente l’oggetto </a:t>
            </a:r>
            <a:r>
              <a:rPr lang="it-IT" sz="1400" b="1" dirty="0" err="1"/>
              <a:t>json</a:t>
            </a:r>
            <a:r>
              <a:rPr lang="it-IT" sz="1400" b="1" dirty="0"/>
              <a:t> </a:t>
            </a:r>
            <a:r>
              <a:rPr lang="it-IT" sz="1400" dirty="0"/>
              <a:t>contenuto nella promise con lo stesso meccanismo usato per le </a:t>
            </a:r>
            <a:r>
              <a:rPr lang="it-IT" sz="1400" dirty="0" err="1"/>
              <a:t>sections</a:t>
            </a:r>
            <a:r>
              <a:rPr lang="it-IT" sz="1400" dirty="0"/>
              <a:t> spiegato qui a fianco.</a:t>
            </a:r>
          </a:p>
        </p:txBody>
      </p:sp>
      <p:sp>
        <p:nvSpPr>
          <p:cNvPr id="5" name="CasellaDiTesto 4">
            <a:extLst>
              <a:ext uri="{FF2B5EF4-FFF2-40B4-BE49-F238E27FC236}">
                <a16:creationId xmlns:a16="http://schemas.microsoft.com/office/drawing/2014/main" id="{37F9E17A-954C-4ACD-87A3-464F9E77A755}"/>
              </a:ext>
            </a:extLst>
          </p:cNvPr>
          <p:cNvSpPr txBox="1"/>
          <p:nvPr/>
        </p:nvSpPr>
        <p:spPr>
          <a:xfrm>
            <a:off x="619340" y="1243261"/>
            <a:ext cx="11572660" cy="646331"/>
          </a:xfrm>
          <a:prstGeom prst="rect">
            <a:avLst/>
          </a:prstGeom>
          <a:noFill/>
        </p:spPr>
        <p:txBody>
          <a:bodyPr wrap="square" rtlCol="0">
            <a:spAutoFit/>
          </a:bodyPr>
          <a:lstStyle/>
          <a:p>
            <a:r>
              <a:rPr lang="it-IT" dirty="0"/>
              <a:t>Le </a:t>
            </a:r>
            <a:r>
              <a:rPr lang="it-IT" dirty="0" err="1"/>
              <a:t>sections</a:t>
            </a:r>
            <a:r>
              <a:rPr lang="it-IT" dirty="0"/>
              <a:t> e le </a:t>
            </a:r>
            <a:r>
              <a:rPr lang="it-IT" dirty="0" err="1"/>
              <a:t>blockquotes</a:t>
            </a:r>
            <a:r>
              <a:rPr lang="it-IT" dirty="0"/>
              <a:t> sono presenti nel codice html originario, ma i contenuti vengono caricati dinamicamente tramite codice </a:t>
            </a:r>
            <a:r>
              <a:rPr lang="it-IT" dirty="0" err="1"/>
              <a:t>js</a:t>
            </a:r>
            <a:r>
              <a:rPr lang="it-IT" dirty="0"/>
              <a:t> (mhw3.js appunto) attraverso i meccanismi qui proposti.</a:t>
            </a:r>
          </a:p>
        </p:txBody>
      </p:sp>
      <p:sp>
        <p:nvSpPr>
          <p:cNvPr id="10" name="CasellaDiTesto 9">
            <a:extLst>
              <a:ext uri="{FF2B5EF4-FFF2-40B4-BE49-F238E27FC236}">
                <a16:creationId xmlns:a16="http://schemas.microsoft.com/office/drawing/2014/main" id="{0B6E51E2-981D-4D79-9293-9CD04AEDE042}"/>
              </a:ext>
            </a:extLst>
          </p:cNvPr>
          <p:cNvSpPr txBox="1"/>
          <p:nvPr/>
        </p:nvSpPr>
        <p:spPr>
          <a:xfrm>
            <a:off x="145632" y="5015885"/>
            <a:ext cx="5784045" cy="1723549"/>
          </a:xfrm>
          <a:prstGeom prst="rect">
            <a:avLst/>
          </a:prstGeom>
          <a:noFill/>
          <a:ln>
            <a:solidFill>
              <a:srgbClr val="FF0000"/>
            </a:solidFill>
          </a:ln>
        </p:spPr>
        <p:txBody>
          <a:bodyPr wrap="square" rtlCol="0">
            <a:spAutoFit/>
          </a:bodyPr>
          <a:lstStyle/>
          <a:p>
            <a:r>
              <a:rPr lang="it-IT" sz="1100" dirty="0">
                <a:latin typeface="+mj-lt"/>
              </a:rPr>
              <a:t>Documentazione: </a:t>
            </a:r>
            <a:r>
              <a:rPr lang="it-IT" altLang="it-IT" sz="1100" dirty="0">
                <a:solidFill>
                  <a:srgbClr val="386BF3"/>
                </a:solidFill>
                <a:latin typeface="+mj-lt"/>
                <a:ea typeface="SFMono-Regular"/>
                <a:hlinkClick r:id="rId4"/>
              </a:rPr>
              <a:t>https://picsum.photos</a:t>
            </a:r>
            <a:endParaRPr lang="it-IT" altLang="it-IT" sz="1100" dirty="0">
              <a:solidFill>
                <a:srgbClr val="386BF3"/>
              </a:solidFill>
              <a:latin typeface="+mj-lt"/>
              <a:ea typeface="SFMono-Regular"/>
            </a:endParaRPr>
          </a:p>
          <a:p>
            <a:endParaRPr lang="it-IT" sz="1100" dirty="0">
              <a:latin typeface="+mj-lt"/>
            </a:endParaRPr>
          </a:p>
          <a:p>
            <a:r>
              <a:rPr lang="it-IT" sz="1100" dirty="0">
                <a:latin typeface="+mj-lt"/>
              </a:rPr>
              <a:t>Il funzionamento dell’API è già stato esposto parlando dell’</a:t>
            </a:r>
            <a:r>
              <a:rPr lang="it-IT" sz="1100" dirty="0" err="1">
                <a:latin typeface="+mj-lt"/>
              </a:rPr>
              <a:t>header</a:t>
            </a:r>
            <a:r>
              <a:rPr lang="it-IT" sz="1100" dirty="0">
                <a:latin typeface="+mj-lt"/>
              </a:rPr>
              <a:t> e della sua immagine randomica di sfondo. Dal momento che ci sono più </a:t>
            </a:r>
            <a:r>
              <a:rPr lang="it-IT" sz="1100" dirty="0" err="1">
                <a:latin typeface="+mj-lt"/>
              </a:rPr>
              <a:t>sections</a:t>
            </a:r>
            <a:r>
              <a:rPr lang="it-IT" sz="1100" dirty="0">
                <a:latin typeface="+mj-lt"/>
              </a:rPr>
              <a:t> si rivela necessaria una funzione che sa di essere chiamata più volte ad eseguire la fetch. Il ciclo for interno alla funzione si preoccupa di </a:t>
            </a:r>
            <a:r>
              <a:rPr lang="it-IT" sz="1100" b="1" dirty="0">
                <a:latin typeface="+mj-lt"/>
              </a:rPr>
              <a:t>verificare che la sezione non abbia una immagine di sfondo </a:t>
            </a:r>
            <a:r>
              <a:rPr lang="it-IT" sz="1100" dirty="0">
                <a:latin typeface="+mj-lt"/>
              </a:rPr>
              <a:t>(se ce l’ha passa avanti) e le </a:t>
            </a:r>
            <a:r>
              <a:rPr lang="it-IT" sz="1100" b="1" dirty="0">
                <a:latin typeface="+mj-lt"/>
              </a:rPr>
              <a:t>assegna </a:t>
            </a:r>
            <a:r>
              <a:rPr lang="it-IT" sz="1100" b="1" dirty="0" err="1">
                <a:latin typeface="+mj-lt"/>
              </a:rPr>
              <a:t>l’url</a:t>
            </a:r>
            <a:r>
              <a:rPr lang="it-IT" sz="1100" b="1" dirty="0">
                <a:latin typeface="+mj-lt"/>
              </a:rPr>
              <a:t> dell’immagine </a:t>
            </a:r>
            <a:r>
              <a:rPr lang="it-IT" sz="1100" dirty="0">
                <a:latin typeface="+mj-lt"/>
              </a:rPr>
              <a:t>restituita al </a:t>
            </a:r>
            <a:r>
              <a:rPr lang="it-IT" sz="1100" dirty="0" err="1">
                <a:latin typeface="+mj-lt"/>
              </a:rPr>
              <a:t>response</a:t>
            </a:r>
            <a:r>
              <a:rPr lang="it-IT" sz="1100" dirty="0">
                <a:latin typeface="+mj-lt"/>
              </a:rPr>
              <a:t> . Eseguita l’operazione, termina il ciclo tramite </a:t>
            </a:r>
            <a:r>
              <a:rPr lang="it-IT" sz="1100" b="1" dirty="0">
                <a:latin typeface="+mj-lt"/>
              </a:rPr>
              <a:t>break</a:t>
            </a:r>
            <a:r>
              <a:rPr lang="it-IT" sz="1100" dirty="0">
                <a:latin typeface="+mj-lt"/>
              </a:rPr>
              <a:t> e si conclude.</a:t>
            </a:r>
          </a:p>
          <a:p>
            <a:endParaRPr lang="it-IT" dirty="0"/>
          </a:p>
        </p:txBody>
      </p:sp>
      <p:pic>
        <p:nvPicPr>
          <p:cNvPr id="6" name="Immagine 5">
            <a:extLst>
              <a:ext uri="{FF2B5EF4-FFF2-40B4-BE49-F238E27FC236}">
                <a16:creationId xmlns:a16="http://schemas.microsoft.com/office/drawing/2014/main" id="{28893727-CAAC-45D5-8F40-2F6641B5DBD0}"/>
              </a:ext>
            </a:extLst>
          </p:cNvPr>
          <p:cNvPicPr>
            <a:picLocks noChangeAspect="1"/>
          </p:cNvPicPr>
          <p:nvPr/>
        </p:nvPicPr>
        <p:blipFill>
          <a:blip r:embed="rId5"/>
          <a:stretch>
            <a:fillRect/>
          </a:stretch>
        </p:blipFill>
        <p:spPr>
          <a:xfrm>
            <a:off x="164976" y="2151909"/>
            <a:ext cx="5753434" cy="2765571"/>
          </a:xfrm>
          <a:prstGeom prst="rect">
            <a:avLst/>
          </a:prstGeom>
        </p:spPr>
      </p:pic>
      <p:sp>
        <p:nvSpPr>
          <p:cNvPr id="13" name="CasellaDiTesto 12">
            <a:extLst>
              <a:ext uri="{FF2B5EF4-FFF2-40B4-BE49-F238E27FC236}">
                <a16:creationId xmlns:a16="http://schemas.microsoft.com/office/drawing/2014/main" id="{E2B83BF1-271D-48DF-8B55-A3C722D6F291}"/>
              </a:ext>
            </a:extLst>
          </p:cNvPr>
          <p:cNvSpPr txBox="1"/>
          <p:nvPr/>
        </p:nvSpPr>
        <p:spPr>
          <a:xfrm>
            <a:off x="5262147" y="2053505"/>
            <a:ext cx="628485" cy="369332"/>
          </a:xfrm>
          <a:prstGeom prst="rect">
            <a:avLst/>
          </a:prstGeom>
          <a:noFill/>
        </p:spPr>
        <p:txBody>
          <a:bodyPr wrap="square" rtlCol="0">
            <a:spAutoFit/>
          </a:bodyPr>
          <a:lstStyle/>
          <a:p>
            <a:r>
              <a:rPr lang="it-IT" dirty="0">
                <a:highlight>
                  <a:srgbClr val="FFFF00"/>
                </a:highlight>
              </a:rPr>
              <a:t>JS</a:t>
            </a:r>
            <a:endParaRPr lang="it-IT" dirty="0"/>
          </a:p>
        </p:txBody>
      </p:sp>
      <p:sp>
        <p:nvSpPr>
          <p:cNvPr id="14" name="CasellaDiTesto 13">
            <a:extLst>
              <a:ext uri="{FF2B5EF4-FFF2-40B4-BE49-F238E27FC236}">
                <a16:creationId xmlns:a16="http://schemas.microsoft.com/office/drawing/2014/main" id="{3F3E2EC0-5A5B-4AB6-A468-F8234A626FEA}"/>
              </a:ext>
            </a:extLst>
          </p:cNvPr>
          <p:cNvSpPr txBox="1"/>
          <p:nvPr/>
        </p:nvSpPr>
        <p:spPr>
          <a:xfrm>
            <a:off x="11348340" y="1967243"/>
            <a:ext cx="628485" cy="369332"/>
          </a:xfrm>
          <a:prstGeom prst="rect">
            <a:avLst/>
          </a:prstGeom>
          <a:noFill/>
        </p:spPr>
        <p:txBody>
          <a:bodyPr wrap="square" rtlCol="0">
            <a:spAutoFit/>
          </a:bodyPr>
          <a:lstStyle/>
          <a:p>
            <a:r>
              <a:rPr lang="it-IT" dirty="0">
                <a:highlight>
                  <a:srgbClr val="FFFF00"/>
                </a:highlight>
              </a:rPr>
              <a:t>JS</a:t>
            </a:r>
            <a:endParaRPr lang="it-IT" dirty="0"/>
          </a:p>
        </p:txBody>
      </p:sp>
    </p:spTree>
    <p:extLst>
      <p:ext uri="{BB962C8B-B14F-4D97-AF65-F5344CB8AC3E}">
        <p14:creationId xmlns:p14="http://schemas.microsoft.com/office/powerpoint/2010/main" val="779283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8EE988-8900-4188-A82D-97B462D8BC86}"/>
              </a:ext>
            </a:extLst>
          </p:cNvPr>
          <p:cNvSpPr>
            <a:spLocks noGrp="1"/>
          </p:cNvSpPr>
          <p:nvPr>
            <p:ph type="title"/>
          </p:nvPr>
        </p:nvSpPr>
        <p:spPr/>
        <p:txBody>
          <a:bodyPr/>
          <a:lstStyle/>
          <a:p>
            <a:r>
              <a:rPr lang="it-IT" dirty="0" err="1"/>
              <a:t>Div</a:t>
            </a:r>
            <a:r>
              <a:rPr lang="it-IT" dirty="0"/>
              <a:t> id = «saluti» e </a:t>
            </a:r>
            <a:r>
              <a:rPr lang="it-IT" dirty="0" err="1"/>
              <a:t>footer</a:t>
            </a:r>
            <a:endParaRPr lang="it-IT" dirty="0"/>
          </a:p>
        </p:txBody>
      </p:sp>
      <p:pic>
        <p:nvPicPr>
          <p:cNvPr id="5" name="Immagine 4">
            <a:extLst>
              <a:ext uri="{FF2B5EF4-FFF2-40B4-BE49-F238E27FC236}">
                <a16:creationId xmlns:a16="http://schemas.microsoft.com/office/drawing/2014/main" id="{99A0B710-81F0-4732-82F6-0F69B2D54D21}"/>
              </a:ext>
            </a:extLst>
          </p:cNvPr>
          <p:cNvPicPr>
            <a:picLocks noChangeAspect="1"/>
          </p:cNvPicPr>
          <p:nvPr/>
        </p:nvPicPr>
        <p:blipFill>
          <a:blip r:embed="rId2"/>
          <a:stretch>
            <a:fillRect/>
          </a:stretch>
        </p:blipFill>
        <p:spPr>
          <a:xfrm>
            <a:off x="1011873" y="1981838"/>
            <a:ext cx="10007600" cy="3704354"/>
          </a:xfrm>
          <a:prstGeom prst="rect">
            <a:avLst/>
          </a:prstGeom>
        </p:spPr>
      </p:pic>
      <p:sp>
        <p:nvSpPr>
          <p:cNvPr id="4" name="Parentesi graffa aperta 3">
            <a:extLst>
              <a:ext uri="{FF2B5EF4-FFF2-40B4-BE49-F238E27FC236}">
                <a16:creationId xmlns:a16="http://schemas.microsoft.com/office/drawing/2014/main" id="{EB9BD1F4-7E69-4838-964D-81BDF00DC759}"/>
              </a:ext>
            </a:extLst>
          </p:cNvPr>
          <p:cNvSpPr/>
          <p:nvPr/>
        </p:nvSpPr>
        <p:spPr>
          <a:xfrm rot="5400000">
            <a:off x="5853951" y="-1124240"/>
            <a:ext cx="198150" cy="706067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6" name="CasellaDiTesto 5">
            <a:extLst>
              <a:ext uri="{FF2B5EF4-FFF2-40B4-BE49-F238E27FC236}">
                <a16:creationId xmlns:a16="http://schemas.microsoft.com/office/drawing/2014/main" id="{879E62C3-8325-4285-A69F-1FDE8FE28002}"/>
              </a:ext>
            </a:extLst>
          </p:cNvPr>
          <p:cNvSpPr txBox="1"/>
          <p:nvPr/>
        </p:nvSpPr>
        <p:spPr>
          <a:xfrm>
            <a:off x="5471518" y="2051086"/>
            <a:ext cx="1041573" cy="276999"/>
          </a:xfrm>
          <a:prstGeom prst="rect">
            <a:avLst/>
          </a:prstGeom>
          <a:noFill/>
        </p:spPr>
        <p:txBody>
          <a:bodyPr wrap="square" rtlCol="0">
            <a:spAutoFit/>
          </a:bodyPr>
          <a:lstStyle/>
          <a:p>
            <a:r>
              <a:rPr lang="it-IT" sz="1200" dirty="0" err="1">
                <a:highlight>
                  <a:srgbClr val="FFFF00"/>
                </a:highlight>
              </a:rPr>
              <a:t>Width</a:t>
            </a:r>
            <a:r>
              <a:rPr lang="it-IT" sz="1200" dirty="0">
                <a:highlight>
                  <a:srgbClr val="FFFF00"/>
                </a:highlight>
              </a:rPr>
              <a:t> 70%</a:t>
            </a:r>
            <a:endParaRPr lang="it-IT" sz="1200" dirty="0"/>
          </a:p>
        </p:txBody>
      </p:sp>
      <p:sp>
        <p:nvSpPr>
          <p:cNvPr id="7" name="Parentesi graffa aperta 6">
            <a:extLst>
              <a:ext uri="{FF2B5EF4-FFF2-40B4-BE49-F238E27FC236}">
                <a16:creationId xmlns:a16="http://schemas.microsoft.com/office/drawing/2014/main" id="{5865E9AF-1365-4F8F-953A-339986407E1B}"/>
              </a:ext>
            </a:extLst>
          </p:cNvPr>
          <p:cNvSpPr/>
          <p:nvPr/>
        </p:nvSpPr>
        <p:spPr>
          <a:xfrm flipH="1">
            <a:off x="7626284" y="2561395"/>
            <a:ext cx="141628" cy="483463"/>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8" name="CasellaDiTesto 7">
            <a:extLst>
              <a:ext uri="{FF2B5EF4-FFF2-40B4-BE49-F238E27FC236}">
                <a16:creationId xmlns:a16="http://schemas.microsoft.com/office/drawing/2014/main" id="{A25FCD7E-A5A7-4741-90E5-608F51DB6CCD}"/>
              </a:ext>
            </a:extLst>
          </p:cNvPr>
          <p:cNvSpPr txBox="1"/>
          <p:nvPr/>
        </p:nvSpPr>
        <p:spPr>
          <a:xfrm>
            <a:off x="7808080" y="2691857"/>
            <a:ext cx="1256969" cy="276999"/>
          </a:xfrm>
          <a:prstGeom prst="rect">
            <a:avLst/>
          </a:prstGeom>
          <a:noFill/>
        </p:spPr>
        <p:txBody>
          <a:bodyPr wrap="square" rtlCol="0">
            <a:spAutoFit/>
          </a:bodyPr>
          <a:lstStyle/>
          <a:p>
            <a:r>
              <a:rPr lang="it-IT" sz="1200" dirty="0">
                <a:highlight>
                  <a:srgbClr val="FFFF00"/>
                </a:highlight>
              </a:rPr>
              <a:t>#saluti p</a:t>
            </a:r>
            <a:endParaRPr lang="it-IT" sz="1200" dirty="0"/>
          </a:p>
        </p:txBody>
      </p:sp>
      <p:sp>
        <p:nvSpPr>
          <p:cNvPr id="9" name="Parentesi graffa aperta 8">
            <a:extLst>
              <a:ext uri="{FF2B5EF4-FFF2-40B4-BE49-F238E27FC236}">
                <a16:creationId xmlns:a16="http://schemas.microsoft.com/office/drawing/2014/main" id="{E7BC806E-D4AE-45CD-9921-3663094070C6}"/>
              </a:ext>
            </a:extLst>
          </p:cNvPr>
          <p:cNvSpPr/>
          <p:nvPr/>
        </p:nvSpPr>
        <p:spPr>
          <a:xfrm flipH="1">
            <a:off x="7646368" y="3044858"/>
            <a:ext cx="161712" cy="414779"/>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0" name="CasellaDiTesto 9">
            <a:extLst>
              <a:ext uri="{FF2B5EF4-FFF2-40B4-BE49-F238E27FC236}">
                <a16:creationId xmlns:a16="http://schemas.microsoft.com/office/drawing/2014/main" id="{83961D05-7BD0-4786-A994-12A982E40D66}"/>
              </a:ext>
            </a:extLst>
          </p:cNvPr>
          <p:cNvSpPr txBox="1"/>
          <p:nvPr/>
        </p:nvSpPr>
        <p:spPr>
          <a:xfrm>
            <a:off x="7828164" y="3113747"/>
            <a:ext cx="910483" cy="276999"/>
          </a:xfrm>
          <a:prstGeom prst="rect">
            <a:avLst/>
          </a:prstGeom>
          <a:noFill/>
        </p:spPr>
        <p:txBody>
          <a:bodyPr wrap="square" rtlCol="0">
            <a:spAutoFit/>
          </a:bodyPr>
          <a:lstStyle/>
          <a:p>
            <a:r>
              <a:rPr lang="it-IT" sz="1200" dirty="0">
                <a:highlight>
                  <a:srgbClr val="FFFF00"/>
                </a:highlight>
              </a:rPr>
              <a:t>#saluti h2</a:t>
            </a:r>
            <a:endParaRPr lang="it-IT" sz="1200" dirty="0"/>
          </a:p>
        </p:txBody>
      </p:sp>
      <p:sp>
        <p:nvSpPr>
          <p:cNvPr id="11" name="CasellaDiTesto 10">
            <a:extLst>
              <a:ext uri="{FF2B5EF4-FFF2-40B4-BE49-F238E27FC236}">
                <a16:creationId xmlns:a16="http://schemas.microsoft.com/office/drawing/2014/main" id="{02519E84-5806-467E-B2F2-12E5C1377BEA}"/>
              </a:ext>
            </a:extLst>
          </p:cNvPr>
          <p:cNvSpPr txBox="1"/>
          <p:nvPr/>
        </p:nvSpPr>
        <p:spPr>
          <a:xfrm>
            <a:off x="8362379" y="3725341"/>
            <a:ext cx="979583" cy="276999"/>
          </a:xfrm>
          <a:prstGeom prst="rect">
            <a:avLst/>
          </a:prstGeom>
          <a:noFill/>
        </p:spPr>
        <p:txBody>
          <a:bodyPr wrap="square" rtlCol="0">
            <a:spAutoFit/>
          </a:bodyPr>
          <a:lstStyle/>
          <a:p>
            <a:r>
              <a:rPr lang="it-IT" sz="1200" dirty="0" err="1">
                <a:highlight>
                  <a:srgbClr val="FFFF00"/>
                </a:highlight>
              </a:rPr>
              <a:t>footer</a:t>
            </a:r>
            <a:r>
              <a:rPr lang="it-IT" sz="1200" dirty="0">
                <a:highlight>
                  <a:srgbClr val="FFFF00"/>
                </a:highlight>
              </a:rPr>
              <a:t> </a:t>
            </a:r>
            <a:r>
              <a:rPr lang="it-IT" sz="1200" dirty="0" err="1">
                <a:highlight>
                  <a:srgbClr val="FFFF00"/>
                </a:highlight>
              </a:rPr>
              <a:t>img</a:t>
            </a:r>
            <a:endParaRPr lang="it-IT" sz="1200" dirty="0"/>
          </a:p>
        </p:txBody>
      </p:sp>
      <p:cxnSp>
        <p:nvCxnSpPr>
          <p:cNvPr id="12" name="Connettore 2 11">
            <a:extLst>
              <a:ext uri="{FF2B5EF4-FFF2-40B4-BE49-F238E27FC236}">
                <a16:creationId xmlns:a16="http://schemas.microsoft.com/office/drawing/2014/main" id="{8C2746E4-D065-48B4-810E-6780E06E8E63}"/>
              </a:ext>
            </a:extLst>
          </p:cNvPr>
          <p:cNvCxnSpPr>
            <a:cxnSpLocks/>
            <a:stCxn id="11" idx="1"/>
          </p:cNvCxnSpPr>
          <p:nvPr/>
        </p:nvCxnSpPr>
        <p:spPr>
          <a:xfrm flipH="1">
            <a:off x="7098383" y="3863841"/>
            <a:ext cx="12639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CasellaDiTesto 14">
            <a:extLst>
              <a:ext uri="{FF2B5EF4-FFF2-40B4-BE49-F238E27FC236}">
                <a16:creationId xmlns:a16="http://schemas.microsoft.com/office/drawing/2014/main" id="{387BEC7F-2E20-4E5A-A0D9-94D9E50EE5C9}"/>
              </a:ext>
            </a:extLst>
          </p:cNvPr>
          <p:cNvSpPr txBox="1"/>
          <p:nvPr/>
        </p:nvSpPr>
        <p:spPr>
          <a:xfrm>
            <a:off x="7366353" y="5209384"/>
            <a:ext cx="1421840" cy="276999"/>
          </a:xfrm>
          <a:prstGeom prst="rect">
            <a:avLst/>
          </a:prstGeom>
          <a:noFill/>
        </p:spPr>
        <p:txBody>
          <a:bodyPr wrap="square" rtlCol="0">
            <a:spAutoFit/>
          </a:bodyPr>
          <a:lstStyle/>
          <a:p>
            <a:r>
              <a:rPr lang="it-IT" sz="1200" dirty="0">
                <a:highlight>
                  <a:srgbClr val="FFFF00"/>
                </a:highlight>
              </a:rPr>
              <a:t>#accountGithub</a:t>
            </a:r>
            <a:endParaRPr lang="it-IT" sz="1200" dirty="0"/>
          </a:p>
        </p:txBody>
      </p:sp>
      <p:cxnSp>
        <p:nvCxnSpPr>
          <p:cNvPr id="16" name="Connettore 2 15">
            <a:extLst>
              <a:ext uri="{FF2B5EF4-FFF2-40B4-BE49-F238E27FC236}">
                <a16:creationId xmlns:a16="http://schemas.microsoft.com/office/drawing/2014/main" id="{BE055419-F22C-45BE-BFCE-B8CE73B7BBA3}"/>
              </a:ext>
            </a:extLst>
          </p:cNvPr>
          <p:cNvCxnSpPr>
            <a:cxnSpLocks/>
            <a:stCxn id="15" idx="1"/>
          </p:cNvCxnSpPr>
          <p:nvPr/>
        </p:nvCxnSpPr>
        <p:spPr>
          <a:xfrm flipH="1">
            <a:off x="6102357" y="5347884"/>
            <a:ext cx="126399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Parentesi graffa aperta 17">
            <a:extLst>
              <a:ext uri="{FF2B5EF4-FFF2-40B4-BE49-F238E27FC236}">
                <a16:creationId xmlns:a16="http://schemas.microsoft.com/office/drawing/2014/main" id="{A2C7F405-7B62-4D6D-9580-A7B6C9D843D7}"/>
              </a:ext>
            </a:extLst>
          </p:cNvPr>
          <p:cNvSpPr/>
          <p:nvPr/>
        </p:nvSpPr>
        <p:spPr>
          <a:xfrm rot="16200000">
            <a:off x="5880458" y="860624"/>
            <a:ext cx="186054" cy="9715833"/>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9" name="CasellaDiTesto 18">
            <a:extLst>
              <a:ext uri="{FF2B5EF4-FFF2-40B4-BE49-F238E27FC236}">
                <a16:creationId xmlns:a16="http://schemas.microsoft.com/office/drawing/2014/main" id="{126EAD0F-77B2-46BD-9C93-7CBE0CE17974}"/>
              </a:ext>
            </a:extLst>
          </p:cNvPr>
          <p:cNvSpPr txBox="1"/>
          <p:nvPr/>
        </p:nvSpPr>
        <p:spPr>
          <a:xfrm>
            <a:off x="5391437" y="5755440"/>
            <a:ext cx="1121654" cy="276999"/>
          </a:xfrm>
          <a:prstGeom prst="rect">
            <a:avLst/>
          </a:prstGeom>
          <a:noFill/>
        </p:spPr>
        <p:txBody>
          <a:bodyPr wrap="square" rtlCol="0">
            <a:spAutoFit/>
          </a:bodyPr>
          <a:lstStyle/>
          <a:p>
            <a:r>
              <a:rPr lang="it-IT" sz="1200" dirty="0" err="1">
                <a:highlight>
                  <a:srgbClr val="FFFF00"/>
                </a:highlight>
              </a:rPr>
              <a:t>Width</a:t>
            </a:r>
            <a:r>
              <a:rPr lang="it-IT" sz="1200" dirty="0">
                <a:highlight>
                  <a:srgbClr val="FFFF00"/>
                </a:highlight>
              </a:rPr>
              <a:t> 98%</a:t>
            </a:r>
            <a:endParaRPr lang="it-IT" sz="1200" dirty="0"/>
          </a:p>
        </p:txBody>
      </p:sp>
      <p:sp>
        <p:nvSpPr>
          <p:cNvPr id="20" name="Parentesi graffa aperta 19">
            <a:extLst>
              <a:ext uri="{FF2B5EF4-FFF2-40B4-BE49-F238E27FC236}">
                <a16:creationId xmlns:a16="http://schemas.microsoft.com/office/drawing/2014/main" id="{EBBACFB9-7111-40E3-B36E-70D82415F9E7}"/>
              </a:ext>
            </a:extLst>
          </p:cNvPr>
          <p:cNvSpPr/>
          <p:nvPr/>
        </p:nvSpPr>
        <p:spPr>
          <a:xfrm>
            <a:off x="975735" y="3554064"/>
            <a:ext cx="139833" cy="2002197"/>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21" name="CasellaDiTesto 20">
            <a:extLst>
              <a:ext uri="{FF2B5EF4-FFF2-40B4-BE49-F238E27FC236}">
                <a16:creationId xmlns:a16="http://schemas.microsoft.com/office/drawing/2014/main" id="{5BE3B8A2-929D-43CB-8C40-AFCFDE6BE300}"/>
              </a:ext>
            </a:extLst>
          </p:cNvPr>
          <p:cNvSpPr txBox="1"/>
          <p:nvPr/>
        </p:nvSpPr>
        <p:spPr>
          <a:xfrm>
            <a:off x="0" y="4416662"/>
            <a:ext cx="1309449" cy="276999"/>
          </a:xfrm>
          <a:prstGeom prst="rect">
            <a:avLst/>
          </a:prstGeom>
          <a:noFill/>
        </p:spPr>
        <p:txBody>
          <a:bodyPr wrap="square" rtlCol="0">
            <a:spAutoFit/>
          </a:bodyPr>
          <a:lstStyle/>
          <a:p>
            <a:r>
              <a:rPr lang="it-IT" sz="1200" dirty="0" err="1">
                <a:highlight>
                  <a:srgbClr val="FFFF00"/>
                </a:highlight>
              </a:rPr>
              <a:t>Height</a:t>
            </a:r>
            <a:r>
              <a:rPr lang="it-IT" sz="1200" dirty="0">
                <a:highlight>
                  <a:srgbClr val="FFFF00"/>
                </a:highlight>
              </a:rPr>
              <a:t> 250px</a:t>
            </a:r>
            <a:endParaRPr lang="it-IT" sz="1200" dirty="0"/>
          </a:p>
        </p:txBody>
      </p:sp>
      <p:sp>
        <p:nvSpPr>
          <p:cNvPr id="22" name="Parentesi graffa aperta 21">
            <a:extLst>
              <a:ext uri="{FF2B5EF4-FFF2-40B4-BE49-F238E27FC236}">
                <a16:creationId xmlns:a16="http://schemas.microsoft.com/office/drawing/2014/main" id="{3B8EF0D2-40ED-4BFA-8141-64DBDD67D12C}"/>
              </a:ext>
            </a:extLst>
          </p:cNvPr>
          <p:cNvSpPr/>
          <p:nvPr/>
        </p:nvSpPr>
        <p:spPr>
          <a:xfrm flipH="1">
            <a:off x="10888916" y="5465855"/>
            <a:ext cx="46180" cy="220337"/>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23" name="CasellaDiTesto 22">
            <a:extLst>
              <a:ext uri="{FF2B5EF4-FFF2-40B4-BE49-F238E27FC236}">
                <a16:creationId xmlns:a16="http://schemas.microsoft.com/office/drawing/2014/main" id="{B16941EA-80B4-4391-A32E-F55FFF1F6C1C}"/>
              </a:ext>
            </a:extLst>
          </p:cNvPr>
          <p:cNvSpPr txBox="1"/>
          <p:nvPr/>
        </p:nvSpPr>
        <p:spPr>
          <a:xfrm>
            <a:off x="10948180" y="5417761"/>
            <a:ext cx="1121654" cy="276999"/>
          </a:xfrm>
          <a:prstGeom prst="rect">
            <a:avLst/>
          </a:prstGeom>
          <a:noFill/>
        </p:spPr>
        <p:txBody>
          <a:bodyPr wrap="square" rtlCol="0">
            <a:spAutoFit/>
          </a:bodyPr>
          <a:lstStyle/>
          <a:p>
            <a:r>
              <a:rPr lang="it-IT" sz="1200" dirty="0" err="1">
                <a:highlight>
                  <a:srgbClr val="FFFF00"/>
                </a:highlight>
              </a:rPr>
              <a:t>Margin</a:t>
            </a:r>
            <a:r>
              <a:rPr lang="it-IT" sz="1200" dirty="0">
                <a:highlight>
                  <a:srgbClr val="FFFF00"/>
                </a:highlight>
              </a:rPr>
              <a:t> 5px</a:t>
            </a:r>
            <a:endParaRPr lang="it-IT" sz="1200" dirty="0"/>
          </a:p>
        </p:txBody>
      </p:sp>
    </p:spTree>
    <p:extLst>
      <p:ext uri="{BB962C8B-B14F-4D97-AF65-F5344CB8AC3E}">
        <p14:creationId xmlns:p14="http://schemas.microsoft.com/office/powerpoint/2010/main" val="1011035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DDA60281-E0D4-41E8-8CE2-667470856A6D}"/>
              </a:ext>
            </a:extLst>
          </p:cNvPr>
          <p:cNvPicPr>
            <a:picLocks noChangeAspect="1"/>
          </p:cNvPicPr>
          <p:nvPr/>
        </p:nvPicPr>
        <p:blipFill>
          <a:blip r:embed="rId2"/>
          <a:stretch>
            <a:fillRect/>
          </a:stretch>
        </p:blipFill>
        <p:spPr>
          <a:xfrm>
            <a:off x="550789" y="167260"/>
            <a:ext cx="6838840" cy="2680588"/>
          </a:xfrm>
          <a:prstGeom prst="rect">
            <a:avLst/>
          </a:prstGeom>
        </p:spPr>
      </p:pic>
      <p:pic>
        <p:nvPicPr>
          <p:cNvPr id="9" name="Immagine 8">
            <a:extLst>
              <a:ext uri="{FF2B5EF4-FFF2-40B4-BE49-F238E27FC236}">
                <a16:creationId xmlns:a16="http://schemas.microsoft.com/office/drawing/2014/main" id="{7FCF160F-2078-4D4A-9EE8-D8C52201AD16}"/>
              </a:ext>
            </a:extLst>
          </p:cNvPr>
          <p:cNvPicPr>
            <a:picLocks noChangeAspect="1"/>
          </p:cNvPicPr>
          <p:nvPr/>
        </p:nvPicPr>
        <p:blipFill>
          <a:blip r:embed="rId3"/>
          <a:stretch>
            <a:fillRect/>
          </a:stretch>
        </p:blipFill>
        <p:spPr>
          <a:xfrm>
            <a:off x="7864440" y="839973"/>
            <a:ext cx="3979050" cy="6018028"/>
          </a:xfrm>
          <a:prstGeom prst="rect">
            <a:avLst/>
          </a:prstGeom>
        </p:spPr>
      </p:pic>
      <p:pic>
        <p:nvPicPr>
          <p:cNvPr id="11" name="Immagine 10">
            <a:extLst>
              <a:ext uri="{FF2B5EF4-FFF2-40B4-BE49-F238E27FC236}">
                <a16:creationId xmlns:a16="http://schemas.microsoft.com/office/drawing/2014/main" id="{D0E5C6C8-41EA-4C2F-B2A6-DE05CEBB68AA}"/>
              </a:ext>
            </a:extLst>
          </p:cNvPr>
          <p:cNvPicPr>
            <a:picLocks noChangeAspect="1"/>
          </p:cNvPicPr>
          <p:nvPr/>
        </p:nvPicPr>
        <p:blipFill>
          <a:blip r:embed="rId4"/>
          <a:stretch>
            <a:fillRect/>
          </a:stretch>
        </p:blipFill>
        <p:spPr>
          <a:xfrm>
            <a:off x="1804101" y="3047642"/>
            <a:ext cx="2459555" cy="3810358"/>
          </a:xfrm>
          <a:prstGeom prst="rect">
            <a:avLst/>
          </a:prstGeom>
        </p:spPr>
      </p:pic>
      <p:sp>
        <p:nvSpPr>
          <p:cNvPr id="12" name="CasellaDiTesto 11">
            <a:extLst>
              <a:ext uri="{FF2B5EF4-FFF2-40B4-BE49-F238E27FC236}">
                <a16:creationId xmlns:a16="http://schemas.microsoft.com/office/drawing/2014/main" id="{82FCB9D8-1DB9-4E89-BA22-0E6F58F4F87C}"/>
              </a:ext>
            </a:extLst>
          </p:cNvPr>
          <p:cNvSpPr txBox="1"/>
          <p:nvPr/>
        </p:nvSpPr>
        <p:spPr>
          <a:xfrm>
            <a:off x="6427610" y="167260"/>
            <a:ext cx="962019" cy="369332"/>
          </a:xfrm>
          <a:prstGeom prst="rect">
            <a:avLst/>
          </a:prstGeom>
          <a:noFill/>
        </p:spPr>
        <p:txBody>
          <a:bodyPr wrap="square" rtlCol="0">
            <a:spAutoFit/>
          </a:bodyPr>
          <a:lstStyle/>
          <a:p>
            <a:r>
              <a:rPr lang="it-IT" dirty="0">
                <a:highlight>
                  <a:srgbClr val="FFFF00"/>
                </a:highlight>
              </a:rPr>
              <a:t>HTML</a:t>
            </a:r>
            <a:endParaRPr lang="it-IT" dirty="0"/>
          </a:p>
        </p:txBody>
      </p:sp>
      <p:sp>
        <p:nvSpPr>
          <p:cNvPr id="13" name="CasellaDiTesto 12">
            <a:extLst>
              <a:ext uri="{FF2B5EF4-FFF2-40B4-BE49-F238E27FC236}">
                <a16:creationId xmlns:a16="http://schemas.microsoft.com/office/drawing/2014/main" id="{D1D2DCD5-AC32-4A71-A2D3-740BD37D6D46}"/>
              </a:ext>
            </a:extLst>
          </p:cNvPr>
          <p:cNvSpPr txBox="1"/>
          <p:nvPr/>
        </p:nvSpPr>
        <p:spPr>
          <a:xfrm>
            <a:off x="3166067" y="2862976"/>
            <a:ext cx="962019" cy="369332"/>
          </a:xfrm>
          <a:prstGeom prst="rect">
            <a:avLst/>
          </a:prstGeom>
          <a:noFill/>
        </p:spPr>
        <p:txBody>
          <a:bodyPr wrap="square" rtlCol="0">
            <a:spAutoFit/>
          </a:bodyPr>
          <a:lstStyle/>
          <a:p>
            <a:r>
              <a:rPr lang="it-IT" dirty="0">
                <a:highlight>
                  <a:srgbClr val="FFFF00"/>
                </a:highlight>
              </a:rPr>
              <a:t>CSS</a:t>
            </a:r>
            <a:endParaRPr lang="it-IT" dirty="0"/>
          </a:p>
        </p:txBody>
      </p:sp>
      <p:sp>
        <p:nvSpPr>
          <p:cNvPr id="14" name="CasellaDiTesto 13">
            <a:extLst>
              <a:ext uri="{FF2B5EF4-FFF2-40B4-BE49-F238E27FC236}">
                <a16:creationId xmlns:a16="http://schemas.microsoft.com/office/drawing/2014/main" id="{728423D3-349E-44A1-AECF-8B5FE0695107}"/>
              </a:ext>
            </a:extLst>
          </p:cNvPr>
          <p:cNvSpPr txBox="1"/>
          <p:nvPr/>
        </p:nvSpPr>
        <p:spPr>
          <a:xfrm>
            <a:off x="10679192" y="351926"/>
            <a:ext cx="962019" cy="369332"/>
          </a:xfrm>
          <a:prstGeom prst="rect">
            <a:avLst/>
          </a:prstGeom>
          <a:noFill/>
        </p:spPr>
        <p:txBody>
          <a:bodyPr wrap="square" rtlCol="0">
            <a:spAutoFit/>
          </a:bodyPr>
          <a:lstStyle/>
          <a:p>
            <a:r>
              <a:rPr lang="it-IT" dirty="0">
                <a:highlight>
                  <a:srgbClr val="FFFF00"/>
                </a:highlight>
              </a:rPr>
              <a:t>CSS</a:t>
            </a:r>
            <a:endParaRPr lang="it-IT" dirty="0"/>
          </a:p>
        </p:txBody>
      </p:sp>
    </p:spTree>
    <p:extLst>
      <p:ext uri="{BB962C8B-B14F-4D97-AF65-F5344CB8AC3E}">
        <p14:creationId xmlns:p14="http://schemas.microsoft.com/office/powerpoint/2010/main" val="1998818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0C2FAE-9DFB-463F-A50A-EB7648C88745}"/>
              </a:ext>
            </a:extLst>
          </p:cNvPr>
          <p:cNvSpPr>
            <a:spLocks noGrp="1"/>
          </p:cNvSpPr>
          <p:nvPr>
            <p:ph type="title"/>
          </p:nvPr>
        </p:nvSpPr>
        <p:spPr/>
        <p:txBody>
          <a:bodyPr/>
          <a:lstStyle/>
          <a:p>
            <a:r>
              <a:rPr lang="it-IT" dirty="0"/>
              <a:t>Le API coinvolte</a:t>
            </a:r>
          </a:p>
        </p:txBody>
      </p:sp>
      <p:sp>
        <p:nvSpPr>
          <p:cNvPr id="4" name="CasellaDiTesto 3">
            <a:extLst>
              <a:ext uri="{FF2B5EF4-FFF2-40B4-BE49-F238E27FC236}">
                <a16:creationId xmlns:a16="http://schemas.microsoft.com/office/drawing/2014/main" id="{DB6D87A3-7E2F-44D7-A97D-9DDE1019A7E4}"/>
              </a:ext>
            </a:extLst>
          </p:cNvPr>
          <p:cNvSpPr txBox="1"/>
          <p:nvPr/>
        </p:nvSpPr>
        <p:spPr>
          <a:xfrm>
            <a:off x="0" y="4549676"/>
            <a:ext cx="12109562" cy="2523768"/>
          </a:xfrm>
          <a:prstGeom prst="rect">
            <a:avLst/>
          </a:prstGeom>
          <a:noFill/>
        </p:spPr>
        <p:txBody>
          <a:bodyPr wrap="square" rtlCol="0">
            <a:spAutoFit/>
          </a:bodyPr>
          <a:lstStyle/>
          <a:p>
            <a:r>
              <a:rPr lang="it-IT" sz="1400" dirty="0"/>
              <a:t>Documentazione: </a:t>
            </a:r>
            <a:r>
              <a:rPr lang="it-IT" sz="1400" dirty="0">
                <a:hlinkClick r:id="rId2"/>
              </a:rPr>
              <a:t>https://app.abstractapi.com/api/ip-geolocation/documentation</a:t>
            </a:r>
            <a:r>
              <a:rPr lang="it-IT" sz="1400" dirty="0"/>
              <a:t> </a:t>
            </a:r>
          </a:p>
          <a:p>
            <a:r>
              <a:rPr lang="it-IT" sz="1400" i="1" dirty="0">
                <a:solidFill>
                  <a:srgbClr val="0070C0"/>
                </a:solidFill>
              </a:rPr>
              <a:t>Nota: l’API usa </a:t>
            </a:r>
            <a:r>
              <a:rPr lang="it-IT" sz="1400" b="1" i="1" dirty="0">
                <a:solidFill>
                  <a:srgbClr val="0070C0"/>
                </a:solidFill>
              </a:rPr>
              <a:t>api-key personale</a:t>
            </a:r>
            <a:r>
              <a:rPr lang="it-IT" sz="1400" i="1" dirty="0">
                <a:solidFill>
                  <a:srgbClr val="0070C0"/>
                </a:solidFill>
              </a:rPr>
              <a:t>, per accedere al servizio è necessario fornire una mail e una password.</a:t>
            </a:r>
          </a:p>
          <a:p>
            <a:r>
              <a:rPr lang="it-IT" sz="1400" dirty="0"/>
              <a:t>L’elemento &lt;p&gt; del &lt;div id=‘’saluti’’&gt; compare (nel senso che viene creato dinamicamente) solo nel caso si verifichi una particolare condizione: ossia che la città del visitatore corrisponda a ‘</a:t>
            </a:r>
            <a:r>
              <a:rPr lang="it-IT" sz="1400" b="1" i="1" dirty="0">
                <a:solidFill>
                  <a:srgbClr val="FFC000"/>
                </a:solidFill>
              </a:rPr>
              <a:t>Catania</a:t>
            </a:r>
            <a:r>
              <a:rPr lang="it-IT" sz="1400" dirty="0"/>
              <a:t>’ o ‘</a:t>
            </a:r>
            <a:r>
              <a:rPr lang="it-IT" sz="1400" b="1" i="1" dirty="0">
                <a:solidFill>
                  <a:srgbClr val="FFC000"/>
                </a:solidFill>
              </a:rPr>
              <a:t>Milano</a:t>
            </a:r>
            <a:r>
              <a:rPr lang="it-IT" sz="1400" dirty="0"/>
              <a:t>’ (le città in cui ipotizziamo siano presenti le filiali maggiori di ‘Sogno </a:t>
            </a:r>
            <a:r>
              <a:rPr lang="it-IT" sz="1400" dirty="0" err="1"/>
              <a:t>Italiano’</a:t>
            </a:r>
            <a:r>
              <a:rPr lang="it-IT" sz="1400" dirty="0"/>
              <a:t>). Questo è possibile tramite il </a:t>
            </a:r>
            <a:r>
              <a:rPr lang="it-IT" sz="1400" b="1" i="1" dirty="0">
                <a:solidFill>
                  <a:srgbClr val="00B050"/>
                </a:solidFill>
              </a:rPr>
              <a:t>servizio di geolocalizzazione </a:t>
            </a:r>
            <a:r>
              <a:rPr lang="it-IT" sz="1400" dirty="0"/>
              <a:t>offerto dalla API che di fatto restituisce un </a:t>
            </a:r>
            <a:r>
              <a:rPr lang="it-IT" sz="1400" b="1" i="1" dirty="0">
                <a:solidFill>
                  <a:srgbClr val="7030A0"/>
                </a:solidFill>
              </a:rPr>
              <a:t>file </a:t>
            </a:r>
            <a:r>
              <a:rPr lang="it-IT" sz="1400" b="1" i="1" dirty="0" err="1">
                <a:solidFill>
                  <a:srgbClr val="7030A0"/>
                </a:solidFill>
              </a:rPr>
              <a:t>json</a:t>
            </a:r>
            <a:r>
              <a:rPr lang="it-IT" sz="1400" b="1" i="1" dirty="0">
                <a:solidFill>
                  <a:srgbClr val="7030A0"/>
                </a:solidFill>
              </a:rPr>
              <a:t> </a:t>
            </a:r>
            <a:r>
              <a:rPr lang="it-IT" sz="1400" dirty="0"/>
              <a:t>contenente l’indirizzo IP del visitatore e molto altro. Il file </a:t>
            </a:r>
            <a:r>
              <a:rPr lang="it-IT" sz="1400" dirty="0" err="1"/>
              <a:t>json</a:t>
            </a:r>
            <a:r>
              <a:rPr lang="it-IT" sz="1400" dirty="0"/>
              <a:t> è ottenuto grazie al </a:t>
            </a:r>
            <a:r>
              <a:rPr lang="it-IT" sz="1400" b="1" dirty="0"/>
              <a:t>doppio .</a:t>
            </a:r>
            <a:r>
              <a:rPr lang="it-IT" sz="1400" b="1" dirty="0" err="1"/>
              <a:t>then</a:t>
            </a:r>
            <a:r>
              <a:rPr lang="it-IT" sz="1400" b="1" dirty="0"/>
              <a:t> </a:t>
            </a:r>
            <a:r>
              <a:rPr lang="it-IT" sz="1400" dirty="0"/>
              <a:t>che mi consente di gestire la </a:t>
            </a:r>
            <a:r>
              <a:rPr lang="it-IT" sz="1400" b="1" dirty="0">
                <a:solidFill>
                  <a:srgbClr val="FF0000"/>
                </a:solidFill>
              </a:rPr>
              <a:t>promise</a:t>
            </a:r>
            <a:r>
              <a:rPr lang="it-IT" sz="1400" dirty="0"/>
              <a:t>. Per semplicità, nel console.log() riporto le variabili di possibile interesse per un amministratore social (nel caso si volesse mediamente avere contezza dei numeri che visitano la pagina per adottare strategie particolari di espansione o innovazione </a:t>
            </a:r>
            <a:r>
              <a:rPr lang="it-IT" sz="1400"/>
              <a:t>insomma).</a:t>
            </a:r>
          </a:p>
          <a:p>
            <a:endParaRPr lang="it-IT" sz="1400" dirty="0"/>
          </a:p>
          <a:p>
            <a:r>
              <a:rPr lang="it-IT" sz="1200" dirty="0">
                <a:solidFill>
                  <a:srgbClr val="FF0000"/>
                </a:solidFill>
              </a:rPr>
              <a:t>Un esempio visibile da console del messaggio potrebbe essere:</a:t>
            </a:r>
            <a:r>
              <a:rPr lang="it-IT" sz="1400" dirty="0">
                <a:solidFill>
                  <a:srgbClr val="FF0000"/>
                </a:solidFill>
              </a:rPr>
              <a:t> ‘’</a:t>
            </a:r>
            <a:r>
              <a:rPr lang="it-IT" sz="1200" dirty="0">
                <a:solidFill>
                  <a:srgbClr val="FF0000"/>
                </a:solidFill>
              </a:rPr>
              <a:t>Utente connesso! IP: [il vostro indirizzo IP],Paese: </a:t>
            </a:r>
            <a:r>
              <a:rPr lang="it-IT" sz="1200" dirty="0" err="1">
                <a:solidFill>
                  <a:srgbClr val="FF0000"/>
                </a:solidFill>
              </a:rPr>
              <a:t>Italy</a:t>
            </a:r>
            <a:r>
              <a:rPr lang="it-IT" sz="1200" dirty="0">
                <a:solidFill>
                  <a:srgbClr val="FF0000"/>
                </a:solidFill>
              </a:rPr>
              <a:t> Regione: </a:t>
            </a:r>
            <a:r>
              <a:rPr lang="it-IT" sz="1200" dirty="0" err="1">
                <a:solidFill>
                  <a:srgbClr val="FF0000"/>
                </a:solidFill>
              </a:rPr>
              <a:t>Sicily</a:t>
            </a:r>
            <a:r>
              <a:rPr lang="it-IT" sz="1200" dirty="0">
                <a:solidFill>
                  <a:srgbClr val="FF0000"/>
                </a:solidFill>
              </a:rPr>
              <a:t>, Città: Catania, Accesso: 12:51:36’’</a:t>
            </a:r>
          </a:p>
          <a:p>
            <a:endParaRPr lang="it-IT" dirty="0"/>
          </a:p>
        </p:txBody>
      </p:sp>
      <p:pic>
        <p:nvPicPr>
          <p:cNvPr id="5" name="Immagine 4">
            <a:extLst>
              <a:ext uri="{FF2B5EF4-FFF2-40B4-BE49-F238E27FC236}">
                <a16:creationId xmlns:a16="http://schemas.microsoft.com/office/drawing/2014/main" id="{64DF94C6-697B-438F-A8D3-360BA54314C9}"/>
              </a:ext>
            </a:extLst>
          </p:cNvPr>
          <p:cNvPicPr>
            <a:picLocks noChangeAspect="1"/>
          </p:cNvPicPr>
          <p:nvPr/>
        </p:nvPicPr>
        <p:blipFill>
          <a:blip r:embed="rId3"/>
          <a:stretch>
            <a:fillRect/>
          </a:stretch>
        </p:blipFill>
        <p:spPr>
          <a:xfrm>
            <a:off x="255990" y="1358884"/>
            <a:ext cx="9920177" cy="3205292"/>
          </a:xfrm>
          <a:prstGeom prst="rect">
            <a:avLst/>
          </a:prstGeom>
        </p:spPr>
      </p:pic>
      <p:sp>
        <p:nvSpPr>
          <p:cNvPr id="6" name="CasellaDiTesto 5">
            <a:extLst>
              <a:ext uri="{FF2B5EF4-FFF2-40B4-BE49-F238E27FC236}">
                <a16:creationId xmlns:a16="http://schemas.microsoft.com/office/drawing/2014/main" id="{0FD1866B-90F0-40B6-9D6F-4AED10E4E2DC}"/>
              </a:ext>
            </a:extLst>
          </p:cNvPr>
          <p:cNvSpPr txBox="1"/>
          <p:nvPr/>
        </p:nvSpPr>
        <p:spPr>
          <a:xfrm>
            <a:off x="9861925" y="1358884"/>
            <a:ext cx="628485" cy="369332"/>
          </a:xfrm>
          <a:prstGeom prst="rect">
            <a:avLst/>
          </a:prstGeom>
          <a:noFill/>
        </p:spPr>
        <p:txBody>
          <a:bodyPr wrap="square" rtlCol="0">
            <a:spAutoFit/>
          </a:bodyPr>
          <a:lstStyle/>
          <a:p>
            <a:r>
              <a:rPr lang="it-IT" dirty="0">
                <a:highlight>
                  <a:srgbClr val="FFFF00"/>
                </a:highlight>
              </a:rPr>
              <a:t>JS</a:t>
            </a:r>
            <a:endParaRPr lang="it-IT" dirty="0"/>
          </a:p>
        </p:txBody>
      </p:sp>
    </p:spTree>
    <p:extLst>
      <p:ext uri="{BB962C8B-B14F-4D97-AF65-F5344CB8AC3E}">
        <p14:creationId xmlns:p14="http://schemas.microsoft.com/office/powerpoint/2010/main" val="3616591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5270F4-6619-4FBC-B3C0-5BEC2E13946D}"/>
              </a:ext>
            </a:extLst>
          </p:cNvPr>
          <p:cNvSpPr>
            <a:spLocks noGrp="1"/>
          </p:cNvSpPr>
          <p:nvPr>
            <p:ph type="title"/>
          </p:nvPr>
        </p:nvSpPr>
        <p:spPr/>
        <p:txBody>
          <a:bodyPr/>
          <a:lstStyle/>
          <a:p>
            <a:r>
              <a:rPr lang="it-IT" dirty="0"/>
              <a:t>Note: Cookie </a:t>
            </a:r>
            <a:r>
              <a:rPr lang="it-IT" dirty="0" err="1"/>
              <a:t>issues</a:t>
            </a:r>
            <a:endParaRPr lang="it-IT" dirty="0"/>
          </a:p>
        </p:txBody>
      </p:sp>
      <p:pic>
        <p:nvPicPr>
          <p:cNvPr id="5" name="Immagine 4">
            <a:extLst>
              <a:ext uri="{FF2B5EF4-FFF2-40B4-BE49-F238E27FC236}">
                <a16:creationId xmlns:a16="http://schemas.microsoft.com/office/drawing/2014/main" id="{C38D03C5-A413-4FD0-B561-B02F981E715B}"/>
              </a:ext>
            </a:extLst>
          </p:cNvPr>
          <p:cNvPicPr>
            <a:picLocks noChangeAspect="1"/>
          </p:cNvPicPr>
          <p:nvPr/>
        </p:nvPicPr>
        <p:blipFill>
          <a:blip r:embed="rId2"/>
          <a:stretch>
            <a:fillRect/>
          </a:stretch>
        </p:blipFill>
        <p:spPr>
          <a:xfrm>
            <a:off x="115477" y="3667126"/>
            <a:ext cx="8629650" cy="3190875"/>
          </a:xfrm>
          <a:prstGeom prst="rect">
            <a:avLst/>
          </a:prstGeom>
        </p:spPr>
      </p:pic>
      <p:pic>
        <p:nvPicPr>
          <p:cNvPr id="7" name="Immagine 6">
            <a:extLst>
              <a:ext uri="{FF2B5EF4-FFF2-40B4-BE49-F238E27FC236}">
                <a16:creationId xmlns:a16="http://schemas.microsoft.com/office/drawing/2014/main" id="{868CA845-7301-485C-BA0C-978EA632C23D}"/>
              </a:ext>
            </a:extLst>
          </p:cNvPr>
          <p:cNvPicPr>
            <a:picLocks noChangeAspect="1"/>
          </p:cNvPicPr>
          <p:nvPr/>
        </p:nvPicPr>
        <p:blipFill>
          <a:blip r:embed="rId3"/>
          <a:stretch>
            <a:fillRect/>
          </a:stretch>
        </p:blipFill>
        <p:spPr>
          <a:xfrm>
            <a:off x="115477" y="1595361"/>
            <a:ext cx="11083094" cy="2040344"/>
          </a:xfrm>
          <a:prstGeom prst="rect">
            <a:avLst/>
          </a:prstGeom>
        </p:spPr>
      </p:pic>
      <p:sp>
        <p:nvSpPr>
          <p:cNvPr id="8" name="CasellaDiTesto 7">
            <a:extLst>
              <a:ext uri="{FF2B5EF4-FFF2-40B4-BE49-F238E27FC236}">
                <a16:creationId xmlns:a16="http://schemas.microsoft.com/office/drawing/2014/main" id="{A46A5122-C8D7-4F40-B17D-303BD181CABD}"/>
              </a:ext>
            </a:extLst>
          </p:cNvPr>
          <p:cNvSpPr txBox="1"/>
          <p:nvPr/>
        </p:nvSpPr>
        <p:spPr>
          <a:xfrm>
            <a:off x="8913696" y="3692902"/>
            <a:ext cx="3049481" cy="3139321"/>
          </a:xfrm>
          <a:prstGeom prst="rect">
            <a:avLst/>
          </a:prstGeom>
          <a:noFill/>
        </p:spPr>
        <p:txBody>
          <a:bodyPr wrap="square" rtlCol="0">
            <a:spAutoFit/>
          </a:bodyPr>
          <a:lstStyle/>
          <a:p>
            <a:r>
              <a:rPr lang="it-IT" dirty="0"/>
              <a:t>La versione attuale non si preoccupa di gestire questi cookies lasciando implicita la soluzione di default visibile negli </a:t>
            </a:r>
            <a:r>
              <a:rPr lang="it-IT" dirty="0" err="1"/>
              <a:t>issues</a:t>
            </a:r>
            <a:r>
              <a:rPr lang="it-IT" dirty="0"/>
              <a:t> della console. Per questo motivo viene lasciata la condizione di default </a:t>
            </a:r>
            <a:r>
              <a:rPr lang="it-IT" b="1" dirty="0" err="1"/>
              <a:t>SameSite</a:t>
            </a:r>
            <a:r>
              <a:rPr lang="it-IT" b="1" dirty="0"/>
              <a:t>=</a:t>
            </a:r>
            <a:r>
              <a:rPr lang="it-IT" b="1" dirty="0" err="1"/>
              <a:t>Lax</a:t>
            </a:r>
            <a:r>
              <a:rPr lang="it-IT" b="1" dirty="0"/>
              <a:t> </a:t>
            </a:r>
            <a:r>
              <a:rPr lang="it-IT" dirty="0"/>
              <a:t>che evita che i cookies vengano inviati a terze parti.</a:t>
            </a:r>
          </a:p>
        </p:txBody>
      </p:sp>
    </p:spTree>
    <p:extLst>
      <p:ext uri="{BB962C8B-B14F-4D97-AF65-F5344CB8AC3E}">
        <p14:creationId xmlns:p14="http://schemas.microsoft.com/office/powerpoint/2010/main" val="1463840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5A1C75-C987-4921-BAC1-9F9B48B1C50C}"/>
              </a:ext>
            </a:extLst>
          </p:cNvPr>
          <p:cNvSpPr>
            <a:spLocks noGrp="1"/>
          </p:cNvSpPr>
          <p:nvPr>
            <p:ph type="title"/>
          </p:nvPr>
        </p:nvSpPr>
        <p:spPr/>
        <p:txBody>
          <a:bodyPr/>
          <a:lstStyle/>
          <a:p>
            <a:r>
              <a:rPr lang="it-IT" dirty="0"/>
              <a:t>Obiettivo della pagina</a:t>
            </a:r>
          </a:p>
        </p:txBody>
      </p:sp>
      <p:sp>
        <p:nvSpPr>
          <p:cNvPr id="3" name="Segnaposto contenuto 2">
            <a:extLst>
              <a:ext uri="{FF2B5EF4-FFF2-40B4-BE49-F238E27FC236}">
                <a16:creationId xmlns:a16="http://schemas.microsoft.com/office/drawing/2014/main" id="{864B66E2-406C-49C6-9F72-E8FA5C0445F8}"/>
              </a:ext>
            </a:extLst>
          </p:cNvPr>
          <p:cNvSpPr>
            <a:spLocks noGrp="1"/>
          </p:cNvSpPr>
          <p:nvPr>
            <p:ph idx="1"/>
          </p:nvPr>
        </p:nvSpPr>
        <p:spPr>
          <a:xfrm>
            <a:off x="122548" y="2478024"/>
            <a:ext cx="11887200" cy="3831336"/>
          </a:xfrm>
        </p:spPr>
        <p:txBody>
          <a:bodyPr>
            <a:normAutofit lnSpcReduction="10000"/>
          </a:bodyPr>
          <a:lstStyle/>
          <a:p>
            <a:r>
              <a:rPr lang="it-IT" dirty="0"/>
              <a:t>Si tratta di una pagina di </a:t>
            </a:r>
            <a:r>
              <a:rPr lang="it-IT" b="1" dirty="0">
                <a:solidFill>
                  <a:srgbClr val="FFC000"/>
                </a:solidFill>
              </a:rPr>
              <a:t>descrizione dei traguardi aziendali </a:t>
            </a:r>
            <a:r>
              <a:rPr lang="it-IT" dirty="0"/>
              <a:t>(</a:t>
            </a:r>
            <a:r>
              <a:rPr lang="it-IT" i="1" dirty="0"/>
              <a:t>Concept</a:t>
            </a:r>
            <a:r>
              <a:rPr lang="it-IT" dirty="0"/>
              <a:t>) più specifica rispetto alla </a:t>
            </a:r>
            <a:r>
              <a:rPr lang="it-IT" i="1" dirty="0"/>
              <a:t>Home-page</a:t>
            </a:r>
            <a:r>
              <a:rPr lang="it-IT" dirty="0"/>
              <a:t> (che di fatto deve offrire solo una </a:t>
            </a:r>
            <a:r>
              <a:rPr lang="it-IT" i="1" dirty="0"/>
              <a:t>panoramica generale</a:t>
            </a:r>
            <a:r>
              <a:rPr lang="it-IT" dirty="0"/>
              <a:t> e fare incuriosire il visitatore con link a pagine dedicate alla galleria o ai reparti).</a:t>
            </a:r>
          </a:p>
          <a:p>
            <a:endParaRPr lang="it-IT" dirty="0"/>
          </a:p>
          <a:p>
            <a:r>
              <a:rPr lang="it-IT" dirty="0"/>
              <a:t>I contenuti riguardano pertanto la </a:t>
            </a:r>
            <a:r>
              <a:rPr lang="it-IT" b="1" dirty="0">
                <a:solidFill>
                  <a:srgbClr val="FF0000"/>
                </a:solidFill>
              </a:rPr>
              <a:t>struttura aziendale </a:t>
            </a:r>
            <a:r>
              <a:rPr lang="it-IT" dirty="0"/>
              <a:t>(esposta negli </a:t>
            </a:r>
            <a:r>
              <a:rPr lang="it-IT" i="1" dirty="0" err="1"/>
              <a:t>articles</a:t>
            </a:r>
            <a:r>
              <a:rPr lang="it-IT" dirty="0"/>
              <a:t>) e </a:t>
            </a:r>
            <a:r>
              <a:rPr lang="it-IT" b="1" dirty="0">
                <a:solidFill>
                  <a:srgbClr val="00B050"/>
                </a:solidFill>
              </a:rPr>
              <a:t>contenuti motivazionali positivi </a:t>
            </a:r>
            <a:r>
              <a:rPr lang="it-IT" dirty="0"/>
              <a:t>quali immagini particolari di paesaggi e soggetti vari seguiti da citazioni di grandi personaggi. Il concetto che si vorrebbe far passare è un po’ «</a:t>
            </a:r>
            <a:r>
              <a:rPr lang="it-IT" i="1" dirty="0"/>
              <a:t>il positivismo di Sogno Italiano come stile di vita</a:t>
            </a:r>
            <a:r>
              <a:rPr lang="it-IT" dirty="0"/>
              <a:t>».</a:t>
            </a:r>
          </a:p>
        </p:txBody>
      </p:sp>
    </p:spTree>
    <p:extLst>
      <p:ext uri="{BB962C8B-B14F-4D97-AF65-F5344CB8AC3E}">
        <p14:creationId xmlns:p14="http://schemas.microsoft.com/office/powerpoint/2010/main" val="2178610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E22CAF-F2BF-4232-8F45-451B828A8CC5}"/>
              </a:ext>
            </a:extLst>
          </p:cNvPr>
          <p:cNvSpPr>
            <a:spLocks noGrp="1"/>
          </p:cNvSpPr>
          <p:nvPr>
            <p:ph type="title"/>
          </p:nvPr>
        </p:nvSpPr>
        <p:spPr/>
        <p:txBody>
          <a:bodyPr/>
          <a:lstStyle/>
          <a:p>
            <a:r>
              <a:rPr lang="it-IT" dirty="0"/>
              <a:t>Le specifiche</a:t>
            </a:r>
          </a:p>
        </p:txBody>
      </p:sp>
      <p:sp>
        <p:nvSpPr>
          <p:cNvPr id="3" name="Segnaposto contenuto 2">
            <a:extLst>
              <a:ext uri="{FF2B5EF4-FFF2-40B4-BE49-F238E27FC236}">
                <a16:creationId xmlns:a16="http://schemas.microsoft.com/office/drawing/2014/main" id="{2A16453A-540D-4EB5-BE65-7DFF70D8A436}"/>
              </a:ext>
            </a:extLst>
          </p:cNvPr>
          <p:cNvSpPr>
            <a:spLocks noGrp="1"/>
          </p:cNvSpPr>
          <p:nvPr>
            <p:ph idx="1"/>
          </p:nvPr>
        </p:nvSpPr>
        <p:spPr>
          <a:xfrm>
            <a:off x="509047" y="2478023"/>
            <a:ext cx="10774649" cy="4186727"/>
          </a:xfrm>
        </p:spPr>
        <p:txBody>
          <a:bodyPr/>
          <a:lstStyle/>
          <a:p>
            <a:r>
              <a:rPr lang="it-IT" dirty="0"/>
              <a:t>Pagina </a:t>
            </a:r>
            <a:r>
              <a:rPr lang="it-IT" b="1" dirty="0">
                <a:solidFill>
                  <a:srgbClr val="0070C0"/>
                </a:solidFill>
              </a:rPr>
              <a:t>html</a:t>
            </a:r>
            <a:r>
              <a:rPr lang="it-IT" dirty="0"/>
              <a:t>: mhw3.html</a:t>
            </a:r>
          </a:p>
          <a:p>
            <a:r>
              <a:rPr lang="it-IT" dirty="0"/>
              <a:t>Pagina </a:t>
            </a:r>
            <a:r>
              <a:rPr lang="it-IT" b="1" dirty="0">
                <a:solidFill>
                  <a:srgbClr val="FFC000"/>
                </a:solidFill>
              </a:rPr>
              <a:t>CSS</a:t>
            </a:r>
            <a:r>
              <a:rPr lang="it-IT" dirty="0"/>
              <a:t>: mhw3.css</a:t>
            </a:r>
          </a:p>
          <a:p>
            <a:r>
              <a:rPr lang="it-IT" dirty="0"/>
              <a:t>Pagina </a:t>
            </a:r>
            <a:r>
              <a:rPr lang="it-IT" b="1" dirty="0">
                <a:solidFill>
                  <a:srgbClr val="7030A0"/>
                </a:solidFill>
              </a:rPr>
              <a:t>JS</a:t>
            </a:r>
            <a:r>
              <a:rPr lang="it-IT" dirty="0"/>
              <a:t>: mhw3.js</a:t>
            </a:r>
          </a:p>
          <a:p>
            <a:endParaRPr lang="it-IT" dirty="0"/>
          </a:p>
          <a:p>
            <a:pPr marL="0" indent="0">
              <a:buNone/>
            </a:pPr>
            <a:r>
              <a:rPr lang="it-IT" dirty="0"/>
              <a:t>Le </a:t>
            </a:r>
            <a:r>
              <a:rPr lang="it-IT" b="1" dirty="0">
                <a:solidFill>
                  <a:srgbClr val="00B050"/>
                </a:solidFill>
              </a:rPr>
              <a:t>API </a:t>
            </a:r>
            <a:r>
              <a:rPr lang="it-IT" dirty="0"/>
              <a:t>utilizzate: </a:t>
            </a:r>
          </a:p>
          <a:p>
            <a:r>
              <a:rPr lang="it-IT" dirty="0"/>
              <a:t>2 senza autenticazione</a:t>
            </a:r>
          </a:p>
          <a:p>
            <a:r>
              <a:rPr lang="it-IT" dirty="0"/>
              <a:t>2 con api-key</a:t>
            </a:r>
          </a:p>
        </p:txBody>
      </p:sp>
    </p:spTree>
    <p:extLst>
      <p:ext uri="{BB962C8B-B14F-4D97-AF65-F5344CB8AC3E}">
        <p14:creationId xmlns:p14="http://schemas.microsoft.com/office/powerpoint/2010/main" val="2441230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8C3CE1-8D12-4255-BB17-9ABDEA330813}"/>
              </a:ext>
            </a:extLst>
          </p:cNvPr>
          <p:cNvSpPr>
            <a:spLocks noGrp="1"/>
          </p:cNvSpPr>
          <p:nvPr>
            <p:ph type="title"/>
          </p:nvPr>
        </p:nvSpPr>
        <p:spPr>
          <a:xfrm>
            <a:off x="1115568" y="510933"/>
            <a:ext cx="10168128" cy="1179576"/>
          </a:xfrm>
        </p:spPr>
        <p:txBody>
          <a:bodyPr/>
          <a:lstStyle/>
          <a:p>
            <a:r>
              <a:rPr lang="it-IT" dirty="0"/>
              <a:t>Le API JavaScript: aspetti generali</a:t>
            </a:r>
          </a:p>
        </p:txBody>
      </p:sp>
      <p:sp>
        <p:nvSpPr>
          <p:cNvPr id="4" name="CasellaDiTesto 3">
            <a:extLst>
              <a:ext uri="{FF2B5EF4-FFF2-40B4-BE49-F238E27FC236}">
                <a16:creationId xmlns:a16="http://schemas.microsoft.com/office/drawing/2014/main" id="{4EFD5C03-16ED-4D79-A0DE-245CB41EDB61}"/>
              </a:ext>
            </a:extLst>
          </p:cNvPr>
          <p:cNvSpPr txBox="1"/>
          <p:nvPr/>
        </p:nvSpPr>
        <p:spPr>
          <a:xfrm>
            <a:off x="433635" y="2036190"/>
            <a:ext cx="11189616" cy="4247317"/>
          </a:xfrm>
          <a:prstGeom prst="rect">
            <a:avLst/>
          </a:prstGeom>
          <a:noFill/>
        </p:spPr>
        <p:txBody>
          <a:bodyPr wrap="square" rtlCol="0">
            <a:spAutoFit/>
          </a:bodyPr>
          <a:lstStyle/>
          <a:p>
            <a:pPr marL="285750" indent="-285750">
              <a:buFont typeface="Arial" panose="020B0604020202020204" pitchFamily="34" charset="0"/>
              <a:buChar char="•"/>
            </a:pPr>
            <a:r>
              <a:rPr lang="it-IT" b="1" dirty="0" err="1"/>
              <a:t>picsum.photos</a:t>
            </a:r>
            <a:r>
              <a:rPr lang="it-IT" dirty="0"/>
              <a:t>: si tratta di un’</a:t>
            </a:r>
            <a:r>
              <a:rPr lang="it-IT" b="1" dirty="0"/>
              <a:t>API</a:t>
            </a:r>
            <a:r>
              <a:rPr lang="it-IT" dirty="0"/>
              <a:t> </a:t>
            </a:r>
            <a:r>
              <a:rPr lang="it-IT" b="1" dirty="0"/>
              <a:t>libera</a:t>
            </a:r>
            <a:r>
              <a:rPr lang="it-IT" dirty="0"/>
              <a:t> non presente nell’elenco proposto, si occupa di fornire ad ogni fetch una immagine randomica (che rispetti però sempre particolari condizioni di larghezza e altezza da specificare nell’URL) ad ogni </a:t>
            </a:r>
            <a:r>
              <a:rPr lang="it-IT" dirty="0" err="1"/>
              <a:t>refresh</a:t>
            </a:r>
            <a:r>
              <a:rPr lang="it-IT" dirty="0"/>
              <a:t> della pagina. È impiegato nello sfondo dell’</a:t>
            </a:r>
            <a:r>
              <a:rPr lang="it-IT" dirty="0" err="1"/>
              <a:t>header</a:t>
            </a:r>
            <a:r>
              <a:rPr lang="it-IT" dirty="0"/>
              <a:t> e delle </a:t>
            </a:r>
            <a:r>
              <a:rPr lang="it-IT" dirty="0" err="1"/>
              <a:t>section</a:t>
            </a:r>
            <a:r>
              <a:rPr lang="it-IT" dirty="0"/>
              <a:t> della pagina.</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b="1" dirty="0" err="1"/>
              <a:t>Personality</a:t>
            </a:r>
            <a:r>
              <a:rPr lang="it-IT" b="1" dirty="0"/>
              <a:t> -&gt; </a:t>
            </a:r>
            <a:r>
              <a:rPr lang="it-IT" b="1" dirty="0" err="1"/>
              <a:t>Quotable</a:t>
            </a:r>
            <a:r>
              <a:rPr lang="it-IT" b="1" dirty="0"/>
              <a:t> </a:t>
            </a:r>
            <a:r>
              <a:rPr lang="it-IT" b="1" dirty="0" err="1"/>
              <a:t>Quotes</a:t>
            </a:r>
            <a:r>
              <a:rPr lang="it-IT" dirty="0"/>
              <a:t>: un’</a:t>
            </a:r>
            <a:r>
              <a:rPr lang="it-IT" b="1" dirty="0"/>
              <a:t>API libera </a:t>
            </a:r>
            <a:r>
              <a:rPr lang="it-IT" dirty="0"/>
              <a:t>che fornisce </a:t>
            </a:r>
            <a:r>
              <a:rPr lang="it-IT" dirty="0" err="1"/>
              <a:t>randomicamente</a:t>
            </a:r>
            <a:r>
              <a:rPr lang="it-IT" dirty="0"/>
              <a:t> frasi </a:t>
            </a:r>
            <a:r>
              <a:rPr lang="it-IT" dirty="0" err="1"/>
              <a:t>ispirazionali</a:t>
            </a:r>
            <a:r>
              <a:rPr lang="it-IT" dirty="0"/>
              <a:t> e citazioni di personaggi celebri. Si integra perfettamente all’obiettivo della pagina che è appunto quello di parlare al pubblico dei valori che ispirano l’azienda e dei suoi successi conseguiti finora.</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b="1" dirty="0"/>
              <a:t>Geocoding-&gt; Abstract IP </a:t>
            </a:r>
            <a:r>
              <a:rPr lang="it-IT" b="1" dirty="0" err="1"/>
              <a:t>Geolocation</a:t>
            </a:r>
            <a:r>
              <a:rPr lang="it-IT" dirty="0"/>
              <a:t>: di questo fornitore ho usato 2 API richiedenti </a:t>
            </a:r>
            <a:r>
              <a:rPr lang="it-IT" b="1" dirty="0"/>
              <a:t>api-key</a:t>
            </a:r>
            <a:r>
              <a:rPr lang="it-IT" dirty="0"/>
              <a:t>: una per il logo CF sotto la </a:t>
            </a:r>
            <a:r>
              <a:rPr lang="it-IT" dirty="0" err="1"/>
              <a:t>nav</a:t>
            </a:r>
            <a:r>
              <a:rPr lang="it-IT" dirty="0"/>
              <a:t> bar e una per il saluto finale a fine pagina che invita l’utente a visitare la sede della città in cui abita (qualora l’indirizzo </a:t>
            </a:r>
            <a:r>
              <a:rPr lang="it-IT" dirty="0" err="1"/>
              <a:t>ip</a:t>
            </a:r>
            <a:r>
              <a:rPr lang="it-IT" dirty="0"/>
              <a:t> dell’utente provenga da Catania o Milano, le città dove per ipotesi collochiamo le filiali di Sogno Italiano </a:t>
            </a:r>
          </a:p>
          <a:p>
            <a:endParaRPr lang="it-IT" dirty="0"/>
          </a:p>
          <a:p>
            <a:r>
              <a:rPr lang="it-IT" i="1" dirty="0"/>
              <a:t>Nota: il formato delle richieste e delle risposte è di tipo GET</a:t>
            </a:r>
          </a:p>
        </p:txBody>
      </p:sp>
    </p:spTree>
    <p:extLst>
      <p:ext uri="{BB962C8B-B14F-4D97-AF65-F5344CB8AC3E}">
        <p14:creationId xmlns:p14="http://schemas.microsoft.com/office/powerpoint/2010/main" val="35262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EA68DA-CC5F-436A-BC3D-91F728CD51D1}"/>
              </a:ext>
            </a:extLst>
          </p:cNvPr>
          <p:cNvSpPr>
            <a:spLocks noGrp="1"/>
          </p:cNvSpPr>
          <p:nvPr>
            <p:ph type="title"/>
          </p:nvPr>
        </p:nvSpPr>
        <p:spPr/>
        <p:txBody>
          <a:bodyPr/>
          <a:lstStyle/>
          <a:p>
            <a:r>
              <a:rPr lang="it-IT" dirty="0" err="1"/>
              <a:t>Header</a:t>
            </a:r>
            <a:r>
              <a:rPr lang="it-IT" dirty="0"/>
              <a:t> e </a:t>
            </a:r>
            <a:r>
              <a:rPr lang="it-IT" dirty="0" err="1"/>
              <a:t>Nav</a:t>
            </a:r>
            <a:r>
              <a:rPr lang="it-IT" dirty="0"/>
              <a:t> bar</a:t>
            </a:r>
          </a:p>
        </p:txBody>
      </p:sp>
      <p:pic>
        <p:nvPicPr>
          <p:cNvPr id="5" name="Immagine 4">
            <a:extLst>
              <a:ext uri="{FF2B5EF4-FFF2-40B4-BE49-F238E27FC236}">
                <a16:creationId xmlns:a16="http://schemas.microsoft.com/office/drawing/2014/main" id="{55765E5C-C585-47EE-A7C9-6E93AA5801FC}"/>
              </a:ext>
            </a:extLst>
          </p:cNvPr>
          <p:cNvPicPr>
            <a:picLocks noChangeAspect="1"/>
          </p:cNvPicPr>
          <p:nvPr/>
        </p:nvPicPr>
        <p:blipFill>
          <a:blip r:embed="rId2"/>
          <a:stretch>
            <a:fillRect/>
          </a:stretch>
        </p:blipFill>
        <p:spPr>
          <a:xfrm>
            <a:off x="620052" y="1644441"/>
            <a:ext cx="10951896" cy="5213559"/>
          </a:xfrm>
          <a:prstGeom prst="rect">
            <a:avLst/>
          </a:prstGeom>
        </p:spPr>
      </p:pic>
      <p:sp>
        <p:nvSpPr>
          <p:cNvPr id="3" name="CasellaDiTesto 2">
            <a:extLst>
              <a:ext uri="{FF2B5EF4-FFF2-40B4-BE49-F238E27FC236}">
                <a16:creationId xmlns:a16="http://schemas.microsoft.com/office/drawing/2014/main" id="{3CB24D22-0B51-4562-B9C0-3B9E06135CC9}"/>
              </a:ext>
            </a:extLst>
          </p:cNvPr>
          <p:cNvSpPr txBox="1"/>
          <p:nvPr/>
        </p:nvSpPr>
        <p:spPr>
          <a:xfrm>
            <a:off x="7960936" y="586565"/>
            <a:ext cx="970960" cy="369332"/>
          </a:xfrm>
          <a:prstGeom prst="rect">
            <a:avLst/>
          </a:prstGeom>
          <a:noFill/>
        </p:spPr>
        <p:txBody>
          <a:bodyPr wrap="square" rtlCol="0">
            <a:spAutoFit/>
          </a:bodyPr>
          <a:lstStyle/>
          <a:p>
            <a:r>
              <a:rPr lang="it-IT" dirty="0" err="1">
                <a:highlight>
                  <a:srgbClr val="FFFF00"/>
                </a:highlight>
              </a:rPr>
              <a:t>Header</a:t>
            </a:r>
            <a:endParaRPr lang="it-IT" dirty="0">
              <a:highlight>
                <a:srgbClr val="FFFF00"/>
              </a:highlight>
            </a:endParaRPr>
          </a:p>
        </p:txBody>
      </p:sp>
      <p:sp>
        <p:nvSpPr>
          <p:cNvPr id="6" name="CasellaDiTesto 5">
            <a:extLst>
              <a:ext uri="{FF2B5EF4-FFF2-40B4-BE49-F238E27FC236}">
                <a16:creationId xmlns:a16="http://schemas.microsoft.com/office/drawing/2014/main" id="{308BA469-1771-4346-88B0-77EE96EAEB2A}"/>
              </a:ext>
            </a:extLst>
          </p:cNvPr>
          <p:cNvSpPr txBox="1"/>
          <p:nvPr/>
        </p:nvSpPr>
        <p:spPr>
          <a:xfrm>
            <a:off x="3621463" y="2601646"/>
            <a:ext cx="1289900" cy="369332"/>
          </a:xfrm>
          <a:prstGeom prst="rect">
            <a:avLst/>
          </a:prstGeom>
          <a:noFill/>
        </p:spPr>
        <p:txBody>
          <a:bodyPr wrap="square" rtlCol="0">
            <a:spAutoFit/>
          </a:bodyPr>
          <a:lstStyle/>
          <a:p>
            <a:r>
              <a:rPr lang="it-IT" dirty="0" err="1">
                <a:highlight>
                  <a:srgbClr val="FFFF00"/>
                </a:highlight>
              </a:rPr>
              <a:t>Header</a:t>
            </a:r>
            <a:r>
              <a:rPr lang="it-IT" dirty="0">
                <a:highlight>
                  <a:srgbClr val="FFFF00"/>
                </a:highlight>
              </a:rPr>
              <a:t> h1</a:t>
            </a:r>
          </a:p>
        </p:txBody>
      </p:sp>
      <p:sp>
        <p:nvSpPr>
          <p:cNvPr id="7" name="CasellaDiTesto 6">
            <a:extLst>
              <a:ext uri="{FF2B5EF4-FFF2-40B4-BE49-F238E27FC236}">
                <a16:creationId xmlns:a16="http://schemas.microsoft.com/office/drawing/2014/main" id="{85592F07-DB69-44C8-8696-62B79A8C9CBA}"/>
              </a:ext>
            </a:extLst>
          </p:cNvPr>
          <p:cNvSpPr txBox="1"/>
          <p:nvPr/>
        </p:nvSpPr>
        <p:spPr>
          <a:xfrm>
            <a:off x="10579502" y="5960348"/>
            <a:ext cx="600688" cy="369332"/>
          </a:xfrm>
          <a:prstGeom prst="rect">
            <a:avLst/>
          </a:prstGeom>
          <a:noFill/>
        </p:spPr>
        <p:txBody>
          <a:bodyPr wrap="square" rtlCol="0">
            <a:spAutoFit/>
          </a:bodyPr>
          <a:lstStyle/>
          <a:p>
            <a:r>
              <a:rPr lang="it-IT" dirty="0" err="1">
                <a:highlight>
                  <a:srgbClr val="FFFF00"/>
                </a:highlight>
              </a:rPr>
              <a:t>Nav</a:t>
            </a:r>
            <a:endParaRPr lang="it-IT" dirty="0">
              <a:highlight>
                <a:srgbClr val="FFFF00"/>
              </a:highlight>
            </a:endParaRPr>
          </a:p>
        </p:txBody>
      </p:sp>
      <p:sp>
        <p:nvSpPr>
          <p:cNvPr id="8" name="CasellaDiTesto 7">
            <a:extLst>
              <a:ext uri="{FF2B5EF4-FFF2-40B4-BE49-F238E27FC236}">
                <a16:creationId xmlns:a16="http://schemas.microsoft.com/office/drawing/2014/main" id="{C9C372BB-6978-44C8-86F0-B7C73F0E9D3D}"/>
              </a:ext>
            </a:extLst>
          </p:cNvPr>
          <p:cNvSpPr txBox="1"/>
          <p:nvPr/>
        </p:nvSpPr>
        <p:spPr>
          <a:xfrm>
            <a:off x="593610" y="5373622"/>
            <a:ext cx="783998" cy="369332"/>
          </a:xfrm>
          <a:prstGeom prst="rect">
            <a:avLst/>
          </a:prstGeom>
          <a:noFill/>
        </p:spPr>
        <p:txBody>
          <a:bodyPr wrap="square" rtlCol="0">
            <a:spAutoFit/>
          </a:bodyPr>
          <a:lstStyle/>
          <a:p>
            <a:r>
              <a:rPr lang="it-IT" dirty="0" err="1">
                <a:highlight>
                  <a:srgbClr val="FFFF00"/>
                </a:highlight>
              </a:rPr>
              <a:t>Nav</a:t>
            </a:r>
            <a:r>
              <a:rPr lang="it-IT" dirty="0">
                <a:highlight>
                  <a:srgbClr val="FFFF00"/>
                </a:highlight>
              </a:rPr>
              <a:t> a</a:t>
            </a:r>
          </a:p>
        </p:txBody>
      </p:sp>
      <p:sp>
        <p:nvSpPr>
          <p:cNvPr id="9" name="CasellaDiTesto 8">
            <a:extLst>
              <a:ext uri="{FF2B5EF4-FFF2-40B4-BE49-F238E27FC236}">
                <a16:creationId xmlns:a16="http://schemas.microsoft.com/office/drawing/2014/main" id="{91DC85D2-12F2-43F8-A632-5E365AF690F9}"/>
              </a:ext>
            </a:extLst>
          </p:cNvPr>
          <p:cNvSpPr txBox="1"/>
          <p:nvPr/>
        </p:nvSpPr>
        <p:spPr>
          <a:xfrm>
            <a:off x="3398361" y="5960348"/>
            <a:ext cx="1135929" cy="369332"/>
          </a:xfrm>
          <a:prstGeom prst="rect">
            <a:avLst/>
          </a:prstGeom>
          <a:noFill/>
        </p:spPr>
        <p:txBody>
          <a:bodyPr wrap="square" rtlCol="0">
            <a:spAutoFit/>
          </a:bodyPr>
          <a:lstStyle/>
          <a:p>
            <a:r>
              <a:rPr lang="it-IT" dirty="0">
                <a:highlight>
                  <a:srgbClr val="FFFF00"/>
                </a:highlight>
              </a:rPr>
              <a:t>#profilo</a:t>
            </a:r>
          </a:p>
        </p:txBody>
      </p:sp>
      <p:cxnSp>
        <p:nvCxnSpPr>
          <p:cNvPr id="10" name="Connettore 2 9">
            <a:extLst>
              <a:ext uri="{FF2B5EF4-FFF2-40B4-BE49-F238E27FC236}">
                <a16:creationId xmlns:a16="http://schemas.microsoft.com/office/drawing/2014/main" id="{31E7751C-697B-4126-89A2-AF10D981D99F}"/>
              </a:ext>
            </a:extLst>
          </p:cNvPr>
          <p:cNvCxnSpPr>
            <a:stCxn id="3" idx="2"/>
          </p:cNvCxnSpPr>
          <p:nvPr/>
        </p:nvCxnSpPr>
        <p:spPr>
          <a:xfrm>
            <a:off x="8446416" y="955897"/>
            <a:ext cx="0" cy="1023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Connettore 2 10">
            <a:extLst>
              <a:ext uri="{FF2B5EF4-FFF2-40B4-BE49-F238E27FC236}">
                <a16:creationId xmlns:a16="http://schemas.microsoft.com/office/drawing/2014/main" id="{40807FC6-1E74-4245-93D2-4D7002C4E3B1}"/>
              </a:ext>
            </a:extLst>
          </p:cNvPr>
          <p:cNvCxnSpPr>
            <a:cxnSpLocks/>
            <a:stCxn id="6" idx="2"/>
          </p:cNvCxnSpPr>
          <p:nvPr/>
        </p:nvCxnSpPr>
        <p:spPr>
          <a:xfrm>
            <a:off x="4266413" y="2970978"/>
            <a:ext cx="0" cy="7785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ttore 2 13">
            <a:extLst>
              <a:ext uri="{FF2B5EF4-FFF2-40B4-BE49-F238E27FC236}">
                <a16:creationId xmlns:a16="http://schemas.microsoft.com/office/drawing/2014/main" id="{273C0008-1251-432F-AFF7-69337A9D95F4}"/>
              </a:ext>
            </a:extLst>
          </p:cNvPr>
          <p:cNvCxnSpPr>
            <a:cxnSpLocks/>
            <a:stCxn id="7" idx="1"/>
          </p:cNvCxnSpPr>
          <p:nvPr/>
        </p:nvCxnSpPr>
        <p:spPr>
          <a:xfrm flipH="1" flipV="1">
            <a:off x="10039548" y="5871354"/>
            <a:ext cx="539954" cy="273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ttore 2 21">
            <a:extLst>
              <a:ext uri="{FF2B5EF4-FFF2-40B4-BE49-F238E27FC236}">
                <a16:creationId xmlns:a16="http://schemas.microsoft.com/office/drawing/2014/main" id="{9F4B1611-8683-4964-B431-056FFAC969EF}"/>
              </a:ext>
            </a:extLst>
          </p:cNvPr>
          <p:cNvCxnSpPr>
            <a:cxnSpLocks/>
            <a:stCxn id="8" idx="3"/>
          </p:cNvCxnSpPr>
          <p:nvPr/>
        </p:nvCxnSpPr>
        <p:spPr>
          <a:xfrm>
            <a:off x="1377608" y="5558288"/>
            <a:ext cx="3374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ttore 2 24">
            <a:extLst>
              <a:ext uri="{FF2B5EF4-FFF2-40B4-BE49-F238E27FC236}">
                <a16:creationId xmlns:a16="http://schemas.microsoft.com/office/drawing/2014/main" id="{828206A6-04AE-44BB-B63F-B2A4CE836B4D}"/>
              </a:ext>
            </a:extLst>
          </p:cNvPr>
          <p:cNvCxnSpPr>
            <a:cxnSpLocks/>
            <a:stCxn id="9" idx="3"/>
          </p:cNvCxnSpPr>
          <p:nvPr/>
        </p:nvCxnSpPr>
        <p:spPr>
          <a:xfrm>
            <a:off x="4534290" y="6145014"/>
            <a:ext cx="754147" cy="106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Parentesi graffa aperta 28">
            <a:extLst>
              <a:ext uri="{FF2B5EF4-FFF2-40B4-BE49-F238E27FC236}">
                <a16:creationId xmlns:a16="http://schemas.microsoft.com/office/drawing/2014/main" id="{7BF5DB44-8525-4B2D-A772-8940B37A5F25}"/>
              </a:ext>
            </a:extLst>
          </p:cNvPr>
          <p:cNvSpPr/>
          <p:nvPr/>
        </p:nvSpPr>
        <p:spPr>
          <a:xfrm>
            <a:off x="593610" y="1763120"/>
            <a:ext cx="161726" cy="3357532"/>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30" name="CasellaDiTesto 29">
            <a:extLst>
              <a:ext uri="{FF2B5EF4-FFF2-40B4-BE49-F238E27FC236}">
                <a16:creationId xmlns:a16="http://schemas.microsoft.com/office/drawing/2014/main" id="{274F7C5F-6A3B-4FFC-9EF9-62D42ECAADDC}"/>
              </a:ext>
            </a:extLst>
          </p:cNvPr>
          <p:cNvSpPr txBox="1"/>
          <p:nvPr/>
        </p:nvSpPr>
        <p:spPr>
          <a:xfrm>
            <a:off x="-89762" y="3303387"/>
            <a:ext cx="1018847" cy="276999"/>
          </a:xfrm>
          <a:prstGeom prst="rect">
            <a:avLst/>
          </a:prstGeom>
          <a:noFill/>
        </p:spPr>
        <p:txBody>
          <a:bodyPr wrap="square" rtlCol="0">
            <a:spAutoFit/>
          </a:bodyPr>
          <a:lstStyle/>
          <a:p>
            <a:r>
              <a:rPr lang="it-IT" sz="1200" dirty="0" err="1">
                <a:highlight>
                  <a:srgbClr val="FFFF00"/>
                </a:highlight>
              </a:rPr>
              <a:t>Height</a:t>
            </a:r>
            <a:r>
              <a:rPr lang="it-IT" sz="1200" dirty="0">
                <a:highlight>
                  <a:srgbClr val="FFFF00"/>
                </a:highlight>
              </a:rPr>
              <a:t> 50%</a:t>
            </a:r>
          </a:p>
        </p:txBody>
      </p:sp>
      <p:sp>
        <p:nvSpPr>
          <p:cNvPr id="31" name="Parentesi graffa aperta 30">
            <a:extLst>
              <a:ext uri="{FF2B5EF4-FFF2-40B4-BE49-F238E27FC236}">
                <a16:creationId xmlns:a16="http://schemas.microsoft.com/office/drawing/2014/main" id="{663A2995-3DC3-41E1-9036-87FB00F52342}"/>
              </a:ext>
            </a:extLst>
          </p:cNvPr>
          <p:cNvSpPr/>
          <p:nvPr/>
        </p:nvSpPr>
        <p:spPr>
          <a:xfrm rot="5400000">
            <a:off x="6010490" y="-3465023"/>
            <a:ext cx="179930" cy="10366484"/>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32" name="CasellaDiTesto 31">
            <a:extLst>
              <a:ext uri="{FF2B5EF4-FFF2-40B4-BE49-F238E27FC236}">
                <a16:creationId xmlns:a16="http://schemas.microsoft.com/office/drawing/2014/main" id="{AB1E0FED-E153-4D0C-8AC0-CDA1A3E4D1F4}"/>
              </a:ext>
            </a:extLst>
          </p:cNvPr>
          <p:cNvSpPr txBox="1"/>
          <p:nvPr/>
        </p:nvSpPr>
        <p:spPr>
          <a:xfrm>
            <a:off x="5582486" y="1281043"/>
            <a:ext cx="1018847" cy="276999"/>
          </a:xfrm>
          <a:prstGeom prst="rect">
            <a:avLst/>
          </a:prstGeom>
          <a:noFill/>
        </p:spPr>
        <p:txBody>
          <a:bodyPr wrap="square" rtlCol="0">
            <a:spAutoFit/>
          </a:bodyPr>
          <a:lstStyle/>
          <a:p>
            <a:r>
              <a:rPr lang="it-IT" sz="1200" dirty="0" err="1">
                <a:highlight>
                  <a:srgbClr val="FFFF00"/>
                </a:highlight>
              </a:rPr>
              <a:t>Width</a:t>
            </a:r>
            <a:r>
              <a:rPr lang="it-IT" sz="1200" dirty="0">
                <a:highlight>
                  <a:srgbClr val="FFFF00"/>
                </a:highlight>
              </a:rPr>
              <a:t> 98%</a:t>
            </a:r>
          </a:p>
        </p:txBody>
      </p:sp>
      <p:sp>
        <p:nvSpPr>
          <p:cNvPr id="33" name="Parentesi graffa aperta 32">
            <a:extLst>
              <a:ext uri="{FF2B5EF4-FFF2-40B4-BE49-F238E27FC236}">
                <a16:creationId xmlns:a16="http://schemas.microsoft.com/office/drawing/2014/main" id="{64990C53-BDF1-45FE-A84D-D502417A0043}"/>
              </a:ext>
            </a:extLst>
          </p:cNvPr>
          <p:cNvSpPr/>
          <p:nvPr/>
        </p:nvSpPr>
        <p:spPr>
          <a:xfrm rot="10800000">
            <a:off x="10491834" y="5266889"/>
            <a:ext cx="184322" cy="69345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34" name="CasellaDiTesto 33">
            <a:extLst>
              <a:ext uri="{FF2B5EF4-FFF2-40B4-BE49-F238E27FC236}">
                <a16:creationId xmlns:a16="http://schemas.microsoft.com/office/drawing/2014/main" id="{DF944392-8BB7-4D72-83CB-36E568B16A47}"/>
              </a:ext>
            </a:extLst>
          </p:cNvPr>
          <p:cNvSpPr txBox="1"/>
          <p:nvPr/>
        </p:nvSpPr>
        <p:spPr>
          <a:xfrm>
            <a:off x="10553101" y="5483177"/>
            <a:ext cx="1018847" cy="276999"/>
          </a:xfrm>
          <a:prstGeom prst="rect">
            <a:avLst/>
          </a:prstGeom>
          <a:noFill/>
        </p:spPr>
        <p:txBody>
          <a:bodyPr wrap="square" rtlCol="0">
            <a:spAutoFit/>
          </a:bodyPr>
          <a:lstStyle/>
          <a:p>
            <a:r>
              <a:rPr lang="it-IT" sz="1200" dirty="0" err="1">
                <a:highlight>
                  <a:srgbClr val="FFFF00"/>
                </a:highlight>
              </a:rPr>
              <a:t>Height</a:t>
            </a:r>
            <a:r>
              <a:rPr lang="it-IT" sz="1200" dirty="0">
                <a:highlight>
                  <a:srgbClr val="FFFF00"/>
                </a:highlight>
              </a:rPr>
              <a:t> 4%</a:t>
            </a:r>
          </a:p>
        </p:txBody>
      </p:sp>
      <p:sp>
        <p:nvSpPr>
          <p:cNvPr id="35" name="Parentesi graffa aperta 34">
            <a:extLst>
              <a:ext uri="{FF2B5EF4-FFF2-40B4-BE49-F238E27FC236}">
                <a16:creationId xmlns:a16="http://schemas.microsoft.com/office/drawing/2014/main" id="{575FBFA6-25F6-425B-9FC0-AC7354B6D361}"/>
              </a:ext>
            </a:extLst>
          </p:cNvPr>
          <p:cNvSpPr/>
          <p:nvPr/>
        </p:nvSpPr>
        <p:spPr>
          <a:xfrm rot="5400000">
            <a:off x="5938504" y="862468"/>
            <a:ext cx="170450" cy="5392133"/>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36" name="CasellaDiTesto 35">
            <a:extLst>
              <a:ext uri="{FF2B5EF4-FFF2-40B4-BE49-F238E27FC236}">
                <a16:creationId xmlns:a16="http://schemas.microsoft.com/office/drawing/2014/main" id="{72518795-01CE-459E-853B-D16F888F91A4}"/>
              </a:ext>
            </a:extLst>
          </p:cNvPr>
          <p:cNvSpPr txBox="1"/>
          <p:nvPr/>
        </p:nvSpPr>
        <p:spPr>
          <a:xfrm>
            <a:off x="5548207" y="3104417"/>
            <a:ext cx="1018847" cy="276999"/>
          </a:xfrm>
          <a:prstGeom prst="rect">
            <a:avLst/>
          </a:prstGeom>
          <a:noFill/>
        </p:spPr>
        <p:txBody>
          <a:bodyPr wrap="square" rtlCol="0">
            <a:spAutoFit/>
          </a:bodyPr>
          <a:lstStyle/>
          <a:p>
            <a:r>
              <a:rPr lang="it-IT" sz="1200" dirty="0" err="1">
                <a:highlight>
                  <a:srgbClr val="FFFF00"/>
                </a:highlight>
              </a:rPr>
              <a:t>Width</a:t>
            </a:r>
            <a:r>
              <a:rPr lang="it-IT" sz="1200" dirty="0">
                <a:highlight>
                  <a:srgbClr val="FFFF00"/>
                </a:highlight>
              </a:rPr>
              <a:t> 50%</a:t>
            </a:r>
          </a:p>
        </p:txBody>
      </p:sp>
      <p:sp>
        <p:nvSpPr>
          <p:cNvPr id="37" name="Parentesi graffa aperta 36">
            <a:extLst>
              <a:ext uri="{FF2B5EF4-FFF2-40B4-BE49-F238E27FC236}">
                <a16:creationId xmlns:a16="http://schemas.microsoft.com/office/drawing/2014/main" id="{FC63317E-05C4-431F-84FC-DC0DB6D77056}"/>
              </a:ext>
            </a:extLst>
          </p:cNvPr>
          <p:cNvSpPr/>
          <p:nvPr/>
        </p:nvSpPr>
        <p:spPr>
          <a:xfrm rot="5400000">
            <a:off x="5914328" y="726221"/>
            <a:ext cx="216280" cy="8938731"/>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38" name="CasellaDiTesto 37">
            <a:extLst>
              <a:ext uri="{FF2B5EF4-FFF2-40B4-BE49-F238E27FC236}">
                <a16:creationId xmlns:a16="http://schemas.microsoft.com/office/drawing/2014/main" id="{02C8800E-15F2-4EF3-AF6D-8F778B890874}"/>
              </a:ext>
            </a:extLst>
          </p:cNvPr>
          <p:cNvSpPr txBox="1"/>
          <p:nvPr/>
        </p:nvSpPr>
        <p:spPr>
          <a:xfrm>
            <a:off x="5536198" y="4776914"/>
            <a:ext cx="1414359" cy="276999"/>
          </a:xfrm>
          <a:prstGeom prst="rect">
            <a:avLst/>
          </a:prstGeom>
          <a:noFill/>
        </p:spPr>
        <p:txBody>
          <a:bodyPr wrap="square" rtlCol="0">
            <a:spAutoFit/>
          </a:bodyPr>
          <a:lstStyle/>
          <a:p>
            <a:r>
              <a:rPr lang="it-IT" sz="1200" dirty="0" err="1">
                <a:highlight>
                  <a:srgbClr val="FFFF00"/>
                </a:highlight>
              </a:rPr>
              <a:t>Width</a:t>
            </a:r>
            <a:r>
              <a:rPr lang="it-IT" sz="1200" dirty="0">
                <a:highlight>
                  <a:srgbClr val="FFFF00"/>
                </a:highlight>
              </a:rPr>
              <a:t> 50%</a:t>
            </a:r>
          </a:p>
        </p:txBody>
      </p:sp>
      <p:sp>
        <p:nvSpPr>
          <p:cNvPr id="39" name="Parentesi graffa aperta 38">
            <a:extLst>
              <a:ext uri="{FF2B5EF4-FFF2-40B4-BE49-F238E27FC236}">
                <a16:creationId xmlns:a16="http://schemas.microsoft.com/office/drawing/2014/main" id="{070F647E-F8DB-42BF-8775-B0BF97076C17}"/>
              </a:ext>
            </a:extLst>
          </p:cNvPr>
          <p:cNvSpPr/>
          <p:nvPr/>
        </p:nvSpPr>
        <p:spPr>
          <a:xfrm rot="10800000">
            <a:off x="10579501" y="5133966"/>
            <a:ext cx="106743" cy="197571"/>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40" name="CasellaDiTesto 39">
            <a:extLst>
              <a:ext uri="{FF2B5EF4-FFF2-40B4-BE49-F238E27FC236}">
                <a16:creationId xmlns:a16="http://schemas.microsoft.com/office/drawing/2014/main" id="{83448C79-A293-4DE7-8383-5BBF059EB470}"/>
              </a:ext>
            </a:extLst>
          </p:cNvPr>
          <p:cNvSpPr txBox="1"/>
          <p:nvPr/>
        </p:nvSpPr>
        <p:spPr>
          <a:xfrm>
            <a:off x="10640768" y="5072640"/>
            <a:ext cx="1018847" cy="276999"/>
          </a:xfrm>
          <a:prstGeom prst="rect">
            <a:avLst/>
          </a:prstGeom>
          <a:noFill/>
        </p:spPr>
        <p:txBody>
          <a:bodyPr wrap="square" rtlCol="0">
            <a:spAutoFit/>
          </a:bodyPr>
          <a:lstStyle/>
          <a:p>
            <a:r>
              <a:rPr lang="it-IT" sz="1200" dirty="0" err="1">
                <a:highlight>
                  <a:srgbClr val="FFFF00"/>
                </a:highlight>
              </a:rPr>
              <a:t>Margin</a:t>
            </a:r>
            <a:r>
              <a:rPr lang="it-IT" sz="1200" dirty="0">
                <a:highlight>
                  <a:srgbClr val="FFFF00"/>
                </a:highlight>
              </a:rPr>
              <a:t> 5px</a:t>
            </a:r>
          </a:p>
        </p:txBody>
      </p:sp>
      <p:sp>
        <p:nvSpPr>
          <p:cNvPr id="41" name="Parentesi graffa aperta 40">
            <a:extLst>
              <a:ext uri="{FF2B5EF4-FFF2-40B4-BE49-F238E27FC236}">
                <a16:creationId xmlns:a16="http://schemas.microsoft.com/office/drawing/2014/main" id="{552C7C09-B668-44B9-9ADE-EFF213E77E8D}"/>
              </a:ext>
            </a:extLst>
          </p:cNvPr>
          <p:cNvSpPr/>
          <p:nvPr/>
        </p:nvSpPr>
        <p:spPr>
          <a:xfrm rot="10800000">
            <a:off x="8719796" y="1766140"/>
            <a:ext cx="212099" cy="1872289"/>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42" name="CasellaDiTesto 41">
            <a:extLst>
              <a:ext uri="{FF2B5EF4-FFF2-40B4-BE49-F238E27FC236}">
                <a16:creationId xmlns:a16="http://schemas.microsoft.com/office/drawing/2014/main" id="{B0C14AA7-7C24-4136-805F-67CE40752C7F}"/>
              </a:ext>
            </a:extLst>
          </p:cNvPr>
          <p:cNvSpPr txBox="1"/>
          <p:nvPr/>
        </p:nvSpPr>
        <p:spPr>
          <a:xfrm>
            <a:off x="8775648" y="2262133"/>
            <a:ext cx="1562159" cy="553998"/>
          </a:xfrm>
          <a:prstGeom prst="rect">
            <a:avLst/>
          </a:prstGeom>
          <a:noFill/>
        </p:spPr>
        <p:txBody>
          <a:bodyPr wrap="square" rtlCol="0">
            <a:spAutoFit/>
          </a:bodyPr>
          <a:lstStyle/>
          <a:p>
            <a:endParaRPr lang="it-IT" dirty="0"/>
          </a:p>
          <a:p>
            <a:r>
              <a:rPr lang="it-IT" sz="1200" dirty="0" err="1">
                <a:highlight>
                  <a:srgbClr val="FFFF00"/>
                </a:highlight>
              </a:rPr>
              <a:t>Padding</a:t>
            </a:r>
            <a:r>
              <a:rPr lang="it-IT" sz="1200" dirty="0">
                <a:highlight>
                  <a:srgbClr val="FFFF00"/>
                </a:highlight>
              </a:rPr>
              <a:t>-top 100px</a:t>
            </a:r>
          </a:p>
        </p:txBody>
      </p:sp>
      <p:sp>
        <p:nvSpPr>
          <p:cNvPr id="43" name="Parentesi graffa aperta 42">
            <a:extLst>
              <a:ext uri="{FF2B5EF4-FFF2-40B4-BE49-F238E27FC236}">
                <a16:creationId xmlns:a16="http://schemas.microsoft.com/office/drawing/2014/main" id="{8655CAA2-1997-43CE-A27B-6588F3D0AD4A}"/>
              </a:ext>
            </a:extLst>
          </p:cNvPr>
          <p:cNvSpPr/>
          <p:nvPr/>
        </p:nvSpPr>
        <p:spPr>
          <a:xfrm rot="10800000">
            <a:off x="7194225" y="4014587"/>
            <a:ext cx="161726" cy="146911"/>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44" name="CasellaDiTesto 43">
            <a:extLst>
              <a:ext uri="{FF2B5EF4-FFF2-40B4-BE49-F238E27FC236}">
                <a16:creationId xmlns:a16="http://schemas.microsoft.com/office/drawing/2014/main" id="{E8E32FED-B2D3-4AE8-B5A8-548749144DCA}"/>
              </a:ext>
            </a:extLst>
          </p:cNvPr>
          <p:cNvSpPr txBox="1"/>
          <p:nvPr/>
        </p:nvSpPr>
        <p:spPr>
          <a:xfrm>
            <a:off x="7362586" y="3660018"/>
            <a:ext cx="1562159" cy="553998"/>
          </a:xfrm>
          <a:prstGeom prst="rect">
            <a:avLst/>
          </a:prstGeom>
          <a:noFill/>
        </p:spPr>
        <p:txBody>
          <a:bodyPr wrap="square" rtlCol="0">
            <a:spAutoFit/>
          </a:bodyPr>
          <a:lstStyle/>
          <a:p>
            <a:endParaRPr lang="it-IT" dirty="0"/>
          </a:p>
          <a:p>
            <a:r>
              <a:rPr lang="it-IT" sz="1200" dirty="0" err="1">
                <a:highlight>
                  <a:srgbClr val="FFFF00"/>
                </a:highlight>
              </a:rPr>
              <a:t>Padding</a:t>
            </a:r>
            <a:r>
              <a:rPr lang="it-IT" sz="1200" dirty="0">
                <a:highlight>
                  <a:srgbClr val="FFFF00"/>
                </a:highlight>
              </a:rPr>
              <a:t> 10px</a:t>
            </a:r>
          </a:p>
        </p:txBody>
      </p:sp>
      <p:sp>
        <p:nvSpPr>
          <p:cNvPr id="45" name="Parentesi graffa aperta 44">
            <a:extLst>
              <a:ext uri="{FF2B5EF4-FFF2-40B4-BE49-F238E27FC236}">
                <a16:creationId xmlns:a16="http://schemas.microsoft.com/office/drawing/2014/main" id="{9B57CE86-B7F9-4662-BA96-6FE2663D208F}"/>
              </a:ext>
            </a:extLst>
          </p:cNvPr>
          <p:cNvSpPr/>
          <p:nvPr/>
        </p:nvSpPr>
        <p:spPr>
          <a:xfrm rot="10800000">
            <a:off x="6616894" y="5641443"/>
            <a:ext cx="174232" cy="96523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46" name="CasellaDiTesto 45">
            <a:extLst>
              <a:ext uri="{FF2B5EF4-FFF2-40B4-BE49-F238E27FC236}">
                <a16:creationId xmlns:a16="http://schemas.microsoft.com/office/drawing/2014/main" id="{82F1F0A5-D488-4999-9A53-3B0ADAAA6184}"/>
              </a:ext>
            </a:extLst>
          </p:cNvPr>
          <p:cNvSpPr txBox="1"/>
          <p:nvPr/>
        </p:nvSpPr>
        <p:spPr>
          <a:xfrm>
            <a:off x="6678695" y="5960348"/>
            <a:ext cx="1157761" cy="276999"/>
          </a:xfrm>
          <a:prstGeom prst="rect">
            <a:avLst/>
          </a:prstGeom>
          <a:noFill/>
        </p:spPr>
        <p:txBody>
          <a:bodyPr wrap="square" rtlCol="0">
            <a:spAutoFit/>
          </a:bodyPr>
          <a:lstStyle/>
          <a:p>
            <a:r>
              <a:rPr lang="it-IT" sz="1200" dirty="0" err="1">
                <a:highlight>
                  <a:srgbClr val="FFFF00"/>
                </a:highlight>
              </a:rPr>
              <a:t>Margin</a:t>
            </a:r>
            <a:r>
              <a:rPr lang="it-IT" sz="1200" dirty="0">
                <a:highlight>
                  <a:srgbClr val="FFFF00"/>
                </a:highlight>
              </a:rPr>
              <a:t> -40px</a:t>
            </a:r>
          </a:p>
        </p:txBody>
      </p:sp>
      <p:sp>
        <p:nvSpPr>
          <p:cNvPr id="47" name="CasellaDiTesto 46">
            <a:extLst>
              <a:ext uri="{FF2B5EF4-FFF2-40B4-BE49-F238E27FC236}">
                <a16:creationId xmlns:a16="http://schemas.microsoft.com/office/drawing/2014/main" id="{1094F090-EA2D-4A57-805A-0C6B018E3A57}"/>
              </a:ext>
            </a:extLst>
          </p:cNvPr>
          <p:cNvSpPr txBox="1"/>
          <p:nvPr/>
        </p:nvSpPr>
        <p:spPr>
          <a:xfrm>
            <a:off x="6601333" y="6375846"/>
            <a:ext cx="1308277" cy="276999"/>
          </a:xfrm>
          <a:prstGeom prst="rect">
            <a:avLst/>
          </a:prstGeom>
          <a:noFill/>
        </p:spPr>
        <p:txBody>
          <a:bodyPr wrap="square" rtlCol="0">
            <a:spAutoFit/>
          </a:bodyPr>
          <a:lstStyle/>
          <a:p>
            <a:r>
              <a:rPr lang="it-IT" sz="1200" dirty="0" err="1">
                <a:highlight>
                  <a:srgbClr val="FFFF00"/>
                </a:highlight>
              </a:rPr>
              <a:t>Padding</a:t>
            </a:r>
            <a:r>
              <a:rPr lang="it-IT" sz="1200" dirty="0">
                <a:highlight>
                  <a:srgbClr val="FFFF00"/>
                </a:highlight>
              </a:rPr>
              <a:t>: 10px</a:t>
            </a:r>
          </a:p>
        </p:txBody>
      </p:sp>
    </p:spTree>
    <p:extLst>
      <p:ext uri="{BB962C8B-B14F-4D97-AF65-F5344CB8AC3E}">
        <p14:creationId xmlns:p14="http://schemas.microsoft.com/office/powerpoint/2010/main" val="1929255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8FE566CE-7777-4012-AD2A-0469998D9B06}"/>
              </a:ext>
            </a:extLst>
          </p:cNvPr>
          <p:cNvPicPr>
            <a:picLocks noChangeAspect="1"/>
          </p:cNvPicPr>
          <p:nvPr/>
        </p:nvPicPr>
        <p:blipFill>
          <a:blip r:embed="rId2"/>
          <a:stretch>
            <a:fillRect/>
          </a:stretch>
        </p:blipFill>
        <p:spPr>
          <a:xfrm>
            <a:off x="479720" y="365998"/>
            <a:ext cx="10281920" cy="2249170"/>
          </a:xfrm>
          <a:prstGeom prst="rect">
            <a:avLst/>
          </a:prstGeom>
        </p:spPr>
      </p:pic>
      <p:sp>
        <p:nvSpPr>
          <p:cNvPr id="6" name="CasellaDiTesto 5">
            <a:extLst>
              <a:ext uri="{FF2B5EF4-FFF2-40B4-BE49-F238E27FC236}">
                <a16:creationId xmlns:a16="http://schemas.microsoft.com/office/drawing/2014/main" id="{71E3EADF-EB6E-4A68-B851-145AD7F9B2EF}"/>
              </a:ext>
            </a:extLst>
          </p:cNvPr>
          <p:cNvSpPr txBox="1"/>
          <p:nvPr/>
        </p:nvSpPr>
        <p:spPr>
          <a:xfrm>
            <a:off x="10517800" y="181332"/>
            <a:ext cx="970960" cy="369332"/>
          </a:xfrm>
          <a:prstGeom prst="rect">
            <a:avLst/>
          </a:prstGeom>
          <a:noFill/>
        </p:spPr>
        <p:txBody>
          <a:bodyPr wrap="square" rtlCol="0">
            <a:spAutoFit/>
          </a:bodyPr>
          <a:lstStyle/>
          <a:p>
            <a:r>
              <a:rPr lang="it-IT" dirty="0">
                <a:highlight>
                  <a:srgbClr val="FFFF00"/>
                </a:highlight>
              </a:rPr>
              <a:t>HTML</a:t>
            </a:r>
            <a:endParaRPr lang="it-IT" dirty="0"/>
          </a:p>
        </p:txBody>
      </p:sp>
      <p:pic>
        <p:nvPicPr>
          <p:cNvPr id="8" name="Immagine 7">
            <a:extLst>
              <a:ext uri="{FF2B5EF4-FFF2-40B4-BE49-F238E27FC236}">
                <a16:creationId xmlns:a16="http://schemas.microsoft.com/office/drawing/2014/main" id="{DBA7B615-BE40-4480-86A5-11E71EE225CF}"/>
              </a:ext>
            </a:extLst>
          </p:cNvPr>
          <p:cNvPicPr>
            <a:picLocks noChangeAspect="1"/>
          </p:cNvPicPr>
          <p:nvPr/>
        </p:nvPicPr>
        <p:blipFill>
          <a:blip r:embed="rId3"/>
          <a:stretch>
            <a:fillRect/>
          </a:stretch>
        </p:blipFill>
        <p:spPr>
          <a:xfrm>
            <a:off x="323047" y="2712720"/>
            <a:ext cx="3550542" cy="4129191"/>
          </a:xfrm>
          <a:prstGeom prst="rect">
            <a:avLst/>
          </a:prstGeom>
        </p:spPr>
      </p:pic>
      <p:pic>
        <p:nvPicPr>
          <p:cNvPr id="10" name="Immagine 9">
            <a:extLst>
              <a:ext uri="{FF2B5EF4-FFF2-40B4-BE49-F238E27FC236}">
                <a16:creationId xmlns:a16="http://schemas.microsoft.com/office/drawing/2014/main" id="{CAEA374C-5F2A-4162-8EF9-5A57DFA82F43}"/>
              </a:ext>
            </a:extLst>
          </p:cNvPr>
          <p:cNvPicPr>
            <a:picLocks noChangeAspect="1"/>
          </p:cNvPicPr>
          <p:nvPr/>
        </p:nvPicPr>
        <p:blipFill>
          <a:blip r:embed="rId4"/>
          <a:stretch>
            <a:fillRect/>
          </a:stretch>
        </p:blipFill>
        <p:spPr>
          <a:xfrm>
            <a:off x="4139629" y="2627676"/>
            <a:ext cx="4658931" cy="4195477"/>
          </a:xfrm>
          <a:prstGeom prst="rect">
            <a:avLst/>
          </a:prstGeom>
        </p:spPr>
      </p:pic>
      <p:sp>
        <p:nvSpPr>
          <p:cNvPr id="11" name="CasellaDiTesto 10">
            <a:extLst>
              <a:ext uri="{FF2B5EF4-FFF2-40B4-BE49-F238E27FC236}">
                <a16:creationId xmlns:a16="http://schemas.microsoft.com/office/drawing/2014/main" id="{ABE21137-875F-4993-8A38-AA0095C4CCE9}"/>
              </a:ext>
            </a:extLst>
          </p:cNvPr>
          <p:cNvSpPr txBox="1"/>
          <p:nvPr/>
        </p:nvSpPr>
        <p:spPr>
          <a:xfrm>
            <a:off x="2550169" y="2696256"/>
            <a:ext cx="970960" cy="369332"/>
          </a:xfrm>
          <a:prstGeom prst="rect">
            <a:avLst/>
          </a:prstGeom>
          <a:noFill/>
        </p:spPr>
        <p:txBody>
          <a:bodyPr wrap="square" rtlCol="0">
            <a:spAutoFit/>
          </a:bodyPr>
          <a:lstStyle/>
          <a:p>
            <a:r>
              <a:rPr lang="it-IT" dirty="0">
                <a:highlight>
                  <a:srgbClr val="FFFF00"/>
                </a:highlight>
              </a:rPr>
              <a:t>CSS</a:t>
            </a:r>
            <a:endParaRPr lang="it-IT" dirty="0"/>
          </a:p>
        </p:txBody>
      </p:sp>
      <p:sp>
        <p:nvSpPr>
          <p:cNvPr id="12" name="CasellaDiTesto 11">
            <a:extLst>
              <a:ext uri="{FF2B5EF4-FFF2-40B4-BE49-F238E27FC236}">
                <a16:creationId xmlns:a16="http://schemas.microsoft.com/office/drawing/2014/main" id="{EC32A137-1571-4817-A844-00A61E978A4D}"/>
              </a:ext>
            </a:extLst>
          </p:cNvPr>
          <p:cNvSpPr txBox="1"/>
          <p:nvPr/>
        </p:nvSpPr>
        <p:spPr>
          <a:xfrm>
            <a:off x="7062674" y="2799834"/>
            <a:ext cx="970960" cy="369332"/>
          </a:xfrm>
          <a:prstGeom prst="rect">
            <a:avLst/>
          </a:prstGeom>
          <a:noFill/>
        </p:spPr>
        <p:txBody>
          <a:bodyPr wrap="square" rtlCol="0">
            <a:spAutoFit/>
          </a:bodyPr>
          <a:lstStyle/>
          <a:p>
            <a:r>
              <a:rPr lang="it-IT" dirty="0">
                <a:highlight>
                  <a:srgbClr val="FFFF00"/>
                </a:highlight>
              </a:rPr>
              <a:t>CSS</a:t>
            </a:r>
            <a:endParaRPr lang="it-IT" dirty="0"/>
          </a:p>
        </p:txBody>
      </p:sp>
      <p:sp>
        <p:nvSpPr>
          <p:cNvPr id="13" name="CasellaDiTesto 12">
            <a:extLst>
              <a:ext uri="{FF2B5EF4-FFF2-40B4-BE49-F238E27FC236}">
                <a16:creationId xmlns:a16="http://schemas.microsoft.com/office/drawing/2014/main" id="{7DBDC4ED-ACB0-476F-AA07-B5E3DF321592}"/>
              </a:ext>
            </a:extLst>
          </p:cNvPr>
          <p:cNvSpPr txBox="1"/>
          <p:nvPr/>
        </p:nvSpPr>
        <p:spPr>
          <a:xfrm>
            <a:off x="8323870" y="3873501"/>
            <a:ext cx="3714766" cy="738664"/>
          </a:xfrm>
          <a:prstGeom prst="rect">
            <a:avLst/>
          </a:prstGeom>
          <a:noFill/>
        </p:spPr>
        <p:txBody>
          <a:bodyPr wrap="square" rtlCol="0">
            <a:spAutoFit/>
          </a:bodyPr>
          <a:lstStyle/>
          <a:p>
            <a:r>
              <a:rPr lang="it-IT" sz="1400" dirty="0"/>
              <a:t>Il background particolare nel CSS è stato preso dalle gamme di colori nel link: </a:t>
            </a:r>
            <a:r>
              <a:rPr lang="it-IT" sz="1400" dirty="0">
                <a:solidFill>
                  <a:srgbClr val="0070C0"/>
                </a:solidFill>
              </a:rPr>
              <a:t>https://uigradients.com</a:t>
            </a:r>
          </a:p>
        </p:txBody>
      </p:sp>
    </p:spTree>
    <p:extLst>
      <p:ext uri="{BB962C8B-B14F-4D97-AF65-F5344CB8AC3E}">
        <p14:creationId xmlns:p14="http://schemas.microsoft.com/office/powerpoint/2010/main" val="3775020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7956B4-FCAD-4D81-9126-5A111BEFF329}"/>
              </a:ext>
            </a:extLst>
          </p:cNvPr>
          <p:cNvSpPr>
            <a:spLocks noGrp="1"/>
          </p:cNvSpPr>
          <p:nvPr>
            <p:ph type="title"/>
          </p:nvPr>
        </p:nvSpPr>
        <p:spPr/>
        <p:txBody>
          <a:bodyPr/>
          <a:lstStyle/>
          <a:p>
            <a:r>
              <a:rPr lang="it-IT" dirty="0"/>
              <a:t>Le API coinvolte</a:t>
            </a:r>
          </a:p>
        </p:txBody>
      </p:sp>
      <p:pic>
        <p:nvPicPr>
          <p:cNvPr id="5" name="Immagine 4">
            <a:extLst>
              <a:ext uri="{FF2B5EF4-FFF2-40B4-BE49-F238E27FC236}">
                <a16:creationId xmlns:a16="http://schemas.microsoft.com/office/drawing/2014/main" id="{8C643B07-4B7C-4AB8-82FA-F65EDD276D11}"/>
              </a:ext>
            </a:extLst>
          </p:cNvPr>
          <p:cNvPicPr>
            <a:picLocks noChangeAspect="1"/>
          </p:cNvPicPr>
          <p:nvPr/>
        </p:nvPicPr>
        <p:blipFill>
          <a:blip r:embed="rId2"/>
          <a:stretch>
            <a:fillRect/>
          </a:stretch>
        </p:blipFill>
        <p:spPr>
          <a:xfrm>
            <a:off x="212407" y="2067859"/>
            <a:ext cx="5883593" cy="2554623"/>
          </a:xfrm>
          <a:prstGeom prst="rect">
            <a:avLst/>
          </a:prstGeom>
        </p:spPr>
      </p:pic>
      <p:pic>
        <p:nvPicPr>
          <p:cNvPr id="7" name="Immagine 6">
            <a:extLst>
              <a:ext uri="{FF2B5EF4-FFF2-40B4-BE49-F238E27FC236}">
                <a16:creationId xmlns:a16="http://schemas.microsoft.com/office/drawing/2014/main" id="{1FA9A355-D8F1-4859-93C7-45CDECEDD62D}"/>
              </a:ext>
            </a:extLst>
          </p:cNvPr>
          <p:cNvPicPr>
            <a:picLocks noChangeAspect="1"/>
          </p:cNvPicPr>
          <p:nvPr/>
        </p:nvPicPr>
        <p:blipFill>
          <a:blip r:embed="rId3"/>
          <a:stretch>
            <a:fillRect/>
          </a:stretch>
        </p:blipFill>
        <p:spPr>
          <a:xfrm>
            <a:off x="6199633" y="1916420"/>
            <a:ext cx="5992368" cy="1428750"/>
          </a:xfrm>
          <a:prstGeom prst="rect">
            <a:avLst/>
          </a:prstGeom>
        </p:spPr>
      </p:pic>
      <p:sp>
        <p:nvSpPr>
          <p:cNvPr id="8" name="CasellaDiTesto 7">
            <a:extLst>
              <a:ext uri="{FF2B5EF4-FFF2-40B4-BE49-F238E27FC236}">
                <a16:creationId xmlns:a16="http://schemas.microsoft.com/office/drawing/2014/main" id="{E5AA8ECF-2051-4B49-8074-697D767EFA73}"/>
              </a:ext>
            </a:extLst>
          </p:cNvPr>
          <p:cNvSpPr txBox="1"/>
          <p:nvPr/>
        </p:nvSpPr>
        <p:spPr>
          <a:xfrm>
            <a:off x="4949394" y="1731754"/>
            <a:ext cx="970960" cy="369332"/>
          </a:xfrm>
          <a:prstGeom prst="rect">
            <a:avLst/>
          </a:prstGeom>
          <a:noFill/>
        </p:spPr>
        <p:txBody>
          <a:bodyPr wrap="square" rtlCol="0">
            <a:spAutoFit/>
          </a:bodyPr>
          <a:lstStyle/>
          <a:p>
            <a:r>
              <a:rPr lang="it-IT" dirty="0">
                <a:highlight>
                  <a:srgbClr val="FFFF00"/>
                </a:highlight>
              </a:rPr>
              <a:t>JS</a:t>
            </a:r>
            <a:endParaRPr lang="it-IT" dirty="0"/>
          </a:p>
        </p:txBody>
      </p:sp>
      <p:sp>
        <p:nvSpPr>
          <p:cNvPr id="9" name="CasellaDiTesto 8">
            <a:extLst>
              <a:ext uri="{FF2B5EF4-FFF2-40B4-BE49-F238E27FC236}">
                <a16:creationId xmlns:a16="http://schemas.microsoft.com/office/drawing/2014/main" id="{57D57F30-6F63-4804-9045-AA6846882C0F}"/>
              </a:ext>
            </a:extLst>
          </p:cNvPr>
          <p:cNvSpPr txBox="1"/>
          <p:nvPr/>
        </p:nvSpPr>
        <p:spPr>
          <a:xfrm>
            <a:off x="11104880" y="1547088"/>
            <a:ext cx="970960" cy="369332"/>
          </a:xfrm>
          <a:prstGeom prst="rect">
            <a:avLst/>
          </a:prstGeom>
          <a:noFill/>
        </p:spPr>
        <p:txBody>
          <a:bodyPr wrap="square" rtlCol="0">
            <a:spAutoFit/>
          </a:bodyPr>
          <a:lstStyle/>
          <a:p>
            <a:r>
              <a:rPr lang="it-IT" dirty="0">
                <a:highlight>
                  <a:srgbClr val="FFFF00"/>
                </a:highlight>
              </a:rPr>
              <a:t>JS</a:t>
            </a:r>
            <a:endParaRPr lang="it-IT" dirty="0"/>
          </a:p>
        </p:txBody>
      </p:sp>
      <p:sp>
        <p:nvSpPr>
          <p:cNvPr id="10" name="CasellaDiTesto 9">
            <a:extLst>
              <a:ext uri="{FF2B5EF4-FFF2-40B4-BE49-F238E27FC236}">
                <a16:creationId xmlns:a16="http://schemas.microsoft.com/office/drawing/2014/main" id="{E352C9ED-20D8-4B7B-9EC6-52255F987206}"/>
              </a:ext>
            </a:extLst>
          </p:cNvPr>
          <p:cNvSpPr txBox="1"/>
          <p:nvPr/>
        </p:nvSpPr>
        <p:spPr>
          <a:xfrm>
            <a:off x="105508" y="4877005"/>
            <a:ext cx="6094125" cy="1815882"/>
          </a:xfrm>
          <a:prstGeom prst="rect">
            <a:avLst/>
          </a:prstGeom>
          <a:noFill/>
          <a:ln>
            <a:solidFill>
              <a:srgbClr val="FF0000"/>
            </a:solidFill>
          </a:ln>
        </p:spPr>
        <p:txBody>
          <a:bodyPr wrap="square" rtlCol="0">
            <a:spAutoFit/>
          </a:bodyPr>
          <a:lstStyle/>
          <a:p>
            <a:r>
              <a:rPr lang="it-IT" sz="1200" dirty="0">
                <a:latin typeface="+mj-lt"/>
              </a:rPr>
              <a:t>Documentazione: </a:t>
            </a:r>
            <a:r>
              <a:rPr lang="it-IT" altLang="it-IT" sz="1200" dirty="0">
                <a:solidFill>
                  <a:srgbClr val="386BF3"/>
                </a:solidFill>
                <a:latin typeface="+mj-lt"/>
                <a:ea typeface="SFMono-Regular"/>
                <a:hlinkClick r:id="rId4"/>
              </a:rPr>
              <a:t>https://picsum.photos</a:t>
            </a:r>
            <a:endParaRPr lang="it-IT" altLang="it-IT" sz="1200" dirty="0">
              <a:solidFill>
                <a:srgbClr val="386BF3"/>
              </a:solidFill>
              <a:latin typeface="+mj-lt"/>
              <a:ea typeface="SFMono-Regular"/>
            </a:endParaRPr>
          </a:p>
          <a:p>
            <a:endParaRPr lang="it-IT" altLang="it-IT" sz="1200" dirty="0">
              <a:solidFill>
                <a:srgbClr val="386BF3"/>
              </a:solidFill>
              <a:latin typeface="+mj-lt"/>
            </a:endParaRPr>
          </a:p>
          <a:p>
            <a:r>
              <a:rPr lang="it-IT" altLang="it-IT" sz="1200" dirty="0">
                <a:latin typeface="+mj-lt"/>
              </a:rPr>
              <a:t>La fetch restituisce un </a:t>
            </a:r>
            <a:r>
              <a:rPr lang="it-IT" altLang="it-IT" sz="1200" b="1" dirty="0" err="1">
                <a:latin typeface="+mj-lt"/>
              </a:rPr>
              <a:t>response</a:t>
            </a:r>
            <a:r>
              <a:rPr lang="it-IT" altLang="it-IT" sz="1200" dirty="0">
                <a:latin typeface="+mj-lt"/>
              </a:rPr>
              <a:t> da cui estrapolo </a:t>
            </a:r>
            <a:r>
              <a:rPr lang="it-IT" altLang="it-IT" sz="1200" dirty="0" err="1">
                <a:latin typeface="+mj-lt"/>
              </a:rPr>
              <a:t>l’</a:t>
            </a:r>
            <a:r>
              <a:rPr lang="it-IT" altLang="it-IT" sz="1200" b="1" dirty="0" err="1">
                <a:latin typeface="+mj-lt"/>
              </a:rPr>
              <a:t>url</a:t>
            </a:r>
            <a:r>
              <a:rPr lang="it-IT" altLang="it-IT" sz="1200" b="1" dirty="0">
                <a:latin typeface="+mj-lt"/>
              </a:rPr>
              <a:t> </a:t>
            </a:r>
            <a:r>
              <a:rPr lang="it-IT" altLang="it-IT" sz="1200" dirty="0">
                <a:latin typeface="+mj-lt"/>
              </a:rPr>
              <a:t>dell’immagine da impostare come sfondo dell’</a:t>
            </a:r>
            <a:r>
              <a:rPr lang="it-IT" altLang="it-IT" sz="1200" b="1" dirty="0" err="1">
                <a:latin typeface="+mj-lt"/>
              </a:rPr>
              <a:t>header</a:t>
            </a:r>
            <a:r>
              <a:rPr lang="it-IT" altLang="it-IT" sz="1200" dirty="0">
                <a:latin typeface="+mj-lt"/>
              </a:rPr>
              <a:t> (in caso di errore per mancanza di connessione compare l’immagine presente in cartella). I numeri ‘</a:t>
            </a:r>
            <a:r>
              <a:rPr lang="it-IT" altLang="it-IT" sz="1200" b="1" i="1" dirty="0">
                <a:latin typeface="+mj-lt"/>
              </a:rPr>
              <a:t>2000</a:t>
            </a:r>
            <a:r>
              <a:rPr lang="it-IT" altLang="it-IT" sz="1200" dirty="0">
                <a:latin typeface="+mj-lt"/>
              </a:rPr>
              <a:t>’ e ‘</a:t>
            </a:r>
            <a:r>
              <a:rPr lang="it-IT" altLang="it-IT" sz="1200" b="1" i="1" dirty="0">
                <a:latin typeface="+mj-lt"/>
              </a:rPr>
              <a:t>400</a:t>
            </a:r>
            <a:r>
              <a:rPr lang="it-IT" altLang="it-IT" sz="1200" dirty="0">
                <a:latin typeface="+mj-lt"/>
              </a:rPr>
              <a:t>’ sono rispettivamente larghezza e altezza in </a:t>
            </a:r>
            <a:r>
              <a:rPr lang="it-IT" altLang="it-IT" sz="1200" dirty="0" err="1">
                <a:latin typeface="+mj-lt"/>
              </a:rPr>
              <a:t>px</a:t>
            </a:r>
            <a:r>
              <a:rPr lang="it-IT" altLang="it-IT" sz="1200" dirty="0">
                <a:latin typeface="+mj-lt"/>
              </a:rPr>
              <a:t> della immagine randomica richiesta (per semplicità ho messo questo valore intermedio che garantisce comunque una buona risoluzione di sfondo).</a:t>
            </a:r>
          </a:p>
          <a:p>
            <a:r>
              <a:rPr lang="it-IT" sz="1600" dirty="0">
                <a:latin typeface="+mj-lt"/>
              </a:rPr>
              <a:t>  </a:t>
            </a:r>
          </a:p>
        </p:txBody>
      </p:sp>
      <p:sp>
        <p:nvSpPr>
          <p:cNvPr id="11" name="Rectangle 1">
            <a:extLst>
              <a:ext uri="{FF2B5EF4-FFF2-40B4-BE49-F238E27FC236}">
                <a16:creationId xmlns:a16="http://schemas.microsoft.com/office/drawing/2014/main" id="{F1BF54DC-DB6E-42CF-84BC-E0B622E7AC69}"/>
              </a:ext>
            </a:extLst>
          </p:cNvPr>
          <p:cNvSpPr>
            <a:spLocks noChangeArrowheads="1"/>
          </p:cNvSpPr>
          <p:nvPr/>
        </p:nvSpPr>
        <p:spPr bwMode="auto">
          <a:xfrm>
            <a:off x="6050313" y="-150274"/>
            <a:ext cx="45719" cy="9833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31740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D02A5554-4167-47F2-A392-F51B26CA7186}"/>
              </a:ext>
            </a:extLst>
          </p:cNvPr>
          <p:cNvSpPr>
            <a:spLocks noChangeArrowheads="1"/>
          </p:cNvSpPr>
          <p:nvPr/>
        </p:nvSpPr>
        <p:spPr bwMode="auto">
          <a:xfrm>
            <a:off x="6095967" y="-150274"/>
            <a:ext cx="65" cy="7577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31740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cxnSp>
        <p:nvCxnSpPr>
          <p:cNvPr id="14" name="Connettore 2 13">
            <a:extLst>
              <a:ext uri="{FF2B5EF4-FFF2-40B4-BE49-F238E27FC236}">
                <a16:creationId xmlns:a16="http://schemas.microsoft.com/office/drawing/2014/main" id="{C3DE49A7-1DFB-49B6-BEE4-F78C1784CC29}"/>
              </a:ext>
            </a:extLst>
          </p:cNvPr>
          <p:cNvCxnSpPr>
            <a:cxnSpLocks/>
            <a:stCxn id="5" idx="2"/>
            <a:endCxn id="10" idx="0"/>
          </p:cNvCxnSpPr>
          <p:nvPr/>
        </p:nvCxnSpPr>
        <p:spPr>
          <a:xfrm flipH="1">
            <a:off x="3152571" y="4622482"/>
            <a:ext cx="1633" cy="2545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CasellaDiTesto 17">
            <a:extLst>
              <a:ext uri="{FF2B5EF4-FFF2-40B4-BE49-F238E27FC236}">
                <a16:creationId xmlns:a16="http://schemas.microsoft.com/office/drawing/2014/main" id="{E9A2CA5A-0652-404E-94C1-A2A343B40638}"/>
              </a:ext>
            </a:extLst>
          </p:cNvPr>
          <p:cNvSpPr txBox="1"/>
          <p:nvPr/>
        </p:nvSpPr>
        <p:spPr>
          <a:xfrm>
            <a:off x="6287025" y="3941306"/>
            <a:ext cx="5799468" cy="2739211"/>
          </a:xfrm>
          <a:prstGeom prst="rect">
            <a:avLst/>
          </a:prstGeom>
          <a:noFill/>
          <a:ln>
            <a:solidFill>
              <a:srgbClr val="FF0000"/>
            </a:solidFill>
          </a:ln>
        </p:spPr>
        <p:txBody>
          <a:bodyPr wrap="square" rtlCol="0">
            <a:spAutoFit/>
          </a:bodyPr>
          <a:lstStyle/>
          <a:p>
            <a:r>
              <a:rPr lang="it-IT" sz="1200" dirty="0"/>
              <a:t>Documentazione: https://app.abstractapi.com/api/avatars/documentation</a:t>
            </a:r>
          </a:p>
          <a:p>
            <a:r>
              <a:rPr lang="it-IT" altLang="it-IT" sz="1200" i="1" dirty="0">
                <a:solidFill>
                  <a:srgbClr val="386BF3"/>
                </a:solidFill>
                <a:latin typeface="+mj-lt"/>
              </a:rPr>
              <a:t>Nota: l’API usa un’api-key personale disponibile tramite registrazione con mail e password all’indirizzo segnalato</a:t>
            </a:r>
          </a:p>
          <a:p>
            <a:r>
              <a:rPr lang="it-IT" altLang="it-IT" sz="1200" dirty="0">
                <a:latin typeface="+mj-lt"/>
              </a:rPr>
              <a:t>Non si usa la fetch, la sorgente dell’immagine del logo corrisponde di fatto all’URL dell’API che utilizza una </a:t>
            </a:r>
            <a:r>
              <a:rPr lang="it-IT" altLang="it-IT" sz="1200" dirty="0" err="1">
                <a:latin typeface="+mj-lt"/>
              </a:rPr>
              <a:t>apikey</a:t>
            </a:r>
            <a:r>
              <a:rPr lang="it-IT" altLang="it-IT" sz="1200" dirty="0">
                <a:latin typeface="+mj-lt"/>
              </a:rPr>
              <a:t> specifica</a:t>
            </a:r>
          </a:p>
          <a:p>
            <a:endParaRPr lang="it-IT" altLang="it-IT" sz="1200" dirty="0">
              <a:latin typeface="+mj-lt"/>
            </a:endParaRPr>
          </a:p>
          <a:p>
            <a:r>
              <a:rPr lang="en-US" altLang="it-IT" sz="1200" i="1" dirty="0">
                <a:solidFill>
                  <a:srgbClr val="FF0000"/>
                </a:solidFill>
                <a:latin typeface="+mj-lt"/>
              </a:rPr>
              <a:t>‘’&amp;name=Catania%20Francesco</a:t>
            </a:r>
            <a:r>
              <a:rPr lang="en-US" altLang="it-IT" sz="1200" i="1" dirty="0">
                <a:solidFill>
                  <a:srgbClr val="FFC000"/>
                </a:solidFill>
                <a:latin typeface="+mj-lt"/>
              </a:rPr>
              <a:t>&amp;char_limit=2</a:t>
            </a:r>
            <a:r>
              <a:rPr lang="en-US" altLang="it-IT" sz="1200" i="1" dirty="0">
                <a:solidFill>
                  <a:srgbClr val="0070C0"/>
                </a:solidFill>
                <a:latin typeface="+mj-lt"/>
              </a:rPr>
              <a:t>&amp;background_color=800000</a:t>
            </a:r>
            <a:r>
              <a:rPr lang="en-US" altLang="it-IT" sz="1200" i="1" dirty="0">
                <a:solidFill>
                  <a:srgbClr val="00B050"/>
                </a:solidFill>
                <a:latin typeface="+mj-lt"/>
              </a:rPr>
              <a:t>&amp;is_rounded=true</a:t>
            </a:r>
            <a:r>
              <a:rPr lang="en-US" altLang="it-IT" sz="1200" b="1" i="1" dirty="0">
                <a:solidFill>
                  <a:srgbClr val="00B050"/>
                </a:solidFill>
                <a:latin typeface="+mj-lt"/>
              </a:rPr>
              <a:t>’’</a:t>
            </a:r>
          </a:p>
          <a:p>
            <a:endParaRPr lang="en-US" altLang="it-IT" sz="1200" dirty="0">
              <a:latin typeface="+mj-lt"/>
            </a:endParaRPr>
          </a:p>
          <a:p>
            <a:r>
              <a:rPr lang="en-US" altLang="it-IT" sz="1200" dirty="0">
                <a:latin typeface="+mj-lt"/>
              </a:rPr>
              <a:t>La </a:t>
            </a:r>
            <a:r>
              <a:rPr lang="en-US" altLang="it-IT" sz="1200" dirty="0" err="1">
                <a:latin typeface="+mj-lt"/>
              </a:rPr>
              <a:t>parte</a:t>
            </a:r>
            <a:r>
              <a:rPr lang="en-US" altLang="it-IT" sz="1200" dirty="0">
                <a:latin typeface="+mj-lt"/>
              </a:rPr>
              <a:t> di URL qui </a:t>
            </a:r>
            <a:r>
              <a:rPr lang="en-US" altLang="it-IT" sz="1200" dirty="0" err="1">
                <a:latin typeface="+mj-lt"/>
              </a:rPr>
              <a:t>riportata</a:t>
            </a:r>
            <a:r>
              <a:rPr lang="en-US" altLang="it-IT" sz="1200" dirty="0">
                <a:latin typeface="+mj-lt"/>
              </a:rPr>
              <a:t> (non visible </a:t>
            </a:r>
            <a:r>
              <a:rPr lang="en-US" altLang="it-IT" sz="1200" dirty="0" err="1">
                <a:latin typeface="+mj-lt"/>
              </a:rPr>
              <a:t>nello</a:t>
            </a:r>
            <a:r>
              <a:rPr lang="en-US" altLang="it-IT" sz="1200" dirty="0">
                <a:latin typeface="+mj-lt"/>
              </a:rPr>
              <a:t> </a:t>
            </a:r>
            <a:r>
              <a:rPr lang="en-US" altLang="it-IT" sz="1200" dirty="0" err="1">
                <a:latin typeface="+mj-lt"/>
              </a:rPr>
              <a:t>screenshoot</a:t>
            </a:r>
            <a:r>
              <a:rPr lang="en-US" altLang="it-IT" sz="1200" dirty="0">
                <a:latin typeface="+mj-lt"/>
              </a:rPr>
              <a:t>) </a:t>
            </a:r>
            <a:r>
              <a:rPr lang="en-US" altLang="it-IT" sz="1200" dirty="0" err="1">
                <a:latin typeface="+mj-lt"/>
              </a:rPr>
              <a:t>mostra</a:t>
            </a:r>
            <a:r>
              <a:rPr lang="en-US" altLang="it-IT" sz="1200" dirty="0">
                <a:latin typeface="+mj-lt"/>
              </a:rPr>
              <a:t> </a:t>
            </a:r>
            <a:r>
              <a:rPr lang="en-US" altLang="it-IT" sz="1200" dirty="0" err="1">
                <a:latin typeface="+mj-lt"/>
              </a:rPr>
              <a:t>che</a:t>
            </a:r>
            <a:r>
              <a:rPr lang="en-US" altLang="it-IT" sz="1200" dirty="0">
                <a:latin typeface="+mj-lt"/>
              </a:rPr>
              <a:t> le </a:t>
            </a:r>
            <a:r>
              <a:rPr lang="en-US" altLang="it-IT" sz="1200" b="1" dirty="0" err="1">
                <a:solidFill>
                  <a:srgbClr val="FF0000"/>
                </a:solidFill>
                <a:latin typeface="+mj-lt"/>
              </a:rPr>
              <a:t>iniziali</a:t>
            </a:r>
            <a:r>
              <a:rPr lang="en-US" altLang="it-IT" sz="1200" b="1" dirty="0">
                <a:solidFill>
                  <a:srgbClr val="FF0000"/>
                </a:solidFill>
                <a:latin typeface="+mj-lt"/>
              </a:rPr>
              <a:t> da </a:t>
            </a:r>
            <a:r>
              <a:rPr lang="en-US" altLang="it-IT" sz="1200" b="1" dirty="0" err="1">
                <a:solidFill>
                  <a:srgbClr val="FF0000"/>
                </a:solidFill>
                <a:latin typeface="+mj-lt"/>
              </a:rPr>
              <a:t>inserire</a:t>
            </a:r>
            <a:r>
              <a:rPr lang="en-US" altLang="it-IT" sz="1200" b="1" dirty="0">
                <a:solidFill>
                  <a:srgbClr val="FF0000"/>
                </a:solidFill>
                <a:latin typeface="+mj-lt"/>
              </a:rPr>
              <a:t> </a:t>
            </a:r>
            <a:r>
              <a:rPr lang="en-US" altLang="it-IT" sz="1200" b="1" dirty="0" err="1">
                <a:solidFill>
                  <a:srgbClr val="FF0000"/>
                </a:solidFill>
                <a:latin typeface="+mj-lt"/>
              </a:rPr>
              <a:t>nel</a:t>
            </a:r>
            <a:r>
              <a:rPr lang="en-US" altLang="it-IT" sz="1200" b="1" dirty="0">
                <a:solidFill>
                  <a:srgbClr val="FF0000"/>
                </a:solidFill>
                <a:latin typeface="+mj-lt"/>
              </a:rPr>
              <a:t> logo </a:t>
            </a:r>
            <a:r>
              <a:rPr lang="en-US" altLang="it-IT" sz="1200" dirty="0" err="1">
                <a:latin typeface="+mj-lt"/>
              </a:rPr>
              <a:t>sono</a:t>
            </a:r>
            <a:r>
              <a:rPr lang="en-US" altLang="it-IT" sz="1200" dirty="0">
                <a:latin typeface="+mj-lt"/>
              </a:rPr>
              <a:t> quelle </a:t>
            </a:r>
            <a:r>
              <a:rPr lang="en-US" altLang="it-IT" sz="1200" b="1" dirty="0">
                <a:solidFill>
                  <a:srgbClr val="FF0000"/>
                </a:solidFill>
                <a:latin typeface="+mj-lt"/>
              </a:rPr>
              <a:t>di Catania Francesco</a:t>
            </a:r>
            <a:r>
              <a:rPr lang="en-US" altLang="it-IT" sz="1200" dirty="0">
                <a:latin typeface="+mj-lt"/>
              </a:rPr>
              <a:t>, il </a:t>
            </a:r>
            <a:r>
              <a:rPr lang="en-US" altLang="it-IT" sz="1200" b="1" dirty="0" err="1">
                <a:solidFill>
                  <a:srgbClr val="FFC000"/>
                </a:solidFill>
                <a:latin typeface="+mj-lt"/>
              </a:rPr>
              <a:t>limite</a:t>
            </a:r>
            <a:r>
              <a:rPr lang="en-US" altLang="it-IT" sz="1200" b="1" dirty="0">
                <a:solidFill>
                  <a:srgbClr val="FFC000"/>
                </a:solidFill>
                <a:latin typeface="+mj-lt"/>
              </a:rPr>
              <a:t> di </a:t>
            </a:r>
            <a:r>
              <a:rPr lang="en-US" altLang="it-IT" sz="1200" b="1" dirty="0" err="1">
                <a:solidFill>
                  <a:srgbClr val="FFC000"/>
                </a:solidFill>
                <a:latin typeface="+mj-lt"/>
              </a:rPr>
              <a:t>caratteri</a:t>
            </a:r>
            <a:r>
              <a:rPr lang="en-US" altLang="it-IT" sz="1200" b="1" dirty="0">
                <a:solidFill>
                  <a:srgbClr val="FFC000"/>
                </a:solidFill>
                <a:latin typeface="+mj-lt"/>
              </a:rPr>
              <a:t> è 2</a:t>
            </a:r>
            <a:r>
              <a:rPr lang="en-US" altLang="it-IT" sz="1200" dirty="0">
                <a:latin typeface="+mj-lt"/>
              </a:rPr>
              <a:t> (</a:t>
            </a:r>
            <a:r>
              <a:rPr lang="en-US" altLang="it-IT" sz="1200" dirty="0" err="1">
                <a:latin typeface="+mj-lt"/>
              </a:rPr>
              <a:t>limite</a:t>
            </a:r>
            <a:r>
              <a:rPr lang="en-US" altLang="it-IT" sz="1200" dirty="0">
                <a:latin typeface="+mj-lt"/>
              </a:rPr>
              <a:t> </a:t>
            </a:r>
            <a:r>
              <a:rPr lang="en-US" altLang="it-IT" sz="1200" dirty="0" err="1">
                <a:latin typeface="+mj-lt"/>
              </a:rPr>
              <a:t>massimo</a:t>
            </a:r>
            <a:r>
              <a:rPr lang="en-US" altLang="it-IT" sz="1200" dirty="0">
                <a:latin typeface="+mj-lt"/>
              </a:rPr>
              <a:t>, </a:t>
            </a:r>
            <a:r>
              <a:rPr lang="en-US" altLang="it-IT" sz="1200" dirty="0" err="1">
                <a:latin typeface="+mj-lt"/>
              </a:rPr>
              <a:t>può</a:t>
            </a:r>
            <a:r>
              <a:rPr lang="en-US" altLang="it-IT" sz="1200" dirty="0">
                <a:latin typeface="+mj-lt"/>
              </a:rPr>
              <a:t> </a:t>
            </a:r>
            <a:r>
              <a:rPr lang="en-US" altLang="it-IT" sz="1200" dirty="0" err="1">
                <a:latin typeface="+mj-lt"/>
              </a:rPr>
              <a:t>anche</a:t>
            </a:r>
            <a:r>
              <a:rPr lang="en-US" altLang="it-IT" sz="1200" dirty="0">
                <a:latin typeface="+mj-lt"/>
              </a:rPr>
              <a:t> </a:t>
            </a:r>
            <a:r>
              <a:rPr lang="en-US" altLang="it-IT" sz="1200" dirty="0" err="1">
                <a:latin typeface="+mj-lt"/>
              </a:rPr>
              <a:t>essere</a:t>
            </a:r>
            <a:r>
              <a:rPr lang="en-US" altLang="it-IT" sz="1200" dirty="0">
                <a:latin typeface="+mj-lt"/>
              </a:rPr>
              <a:t> solo 1 il carattere), il </a:t>
            </a:r>
            <a:r>
              <a:rPr lang="en-US" altLang="it-IT" sz="1200" b="1" dirty="0" err="1">
                <a:solidFill>
                  <a:srgbClr val="0070C0"/>
                </a:solidFill>
                <a:latin typeface="+mj-lt"/>
              </a:rPr>
              <a:t>colore</a:t>
            </a:r>
            <a:r>
              <a:rPr lang="en-US" altLang="it-IT" sz="1200" b="1" dirty="0">
                <a:solidFill>
                  <a:srgbClr val="0070C0"/>
                </a:solidFill>
                <a:latin typeface="+mj-lt"/>
              </a:rPr>
              <a:t> di </a:t>
            </a:r>
            <a:r>
              <a:rPr lang="en-US" altLang="it-IT" sz="1200" b="1" dirty="0" err="1">
                <a:solidFill>
                  <a:srgbClr val="0070C0"/>
                </a:solidFill>
                <a:latin typeface="+mj-lt"/>
              </a:rPr>
              <a:t>sfondo</a:t>
            </a:r>
            <a:r>
              <a:rPr lang="en-US" altLang="it-IT" sz="1200" b="1" dirty="0">
                <a:solidFill>
                  <a:srgbClr val="0070C0"/>
                </a:solidFill>
                <a:latin typeface="+mj-lt"/>
              </a:rPr>
              <a:t> </a:t>
            </a:r>
            <a:r>
              <a:rPr lang="en-US" altLang="it-IT" sz="1200" dirty="0" err="1">
                <a:latin typeface="+mj-lt"/>
              </a:rPr>
              <a:t>deve</a:t>
            </a:r>
            <a:r>
              <a:rPr lang="en-US" altLang="it-IT" sz="1200" dirty="0">
                <a:latin typeface="+mj-lt"/>
              </a:rPr>
              <a:t> </a:t>
            </a:r>
            <a:r>
              <a:rPr lang="en-US" altLang="it-IT" sz="1200" dirty="0" err="1">
                <a:latin typeface="+mj-lt"/>
              </a:rPr>
              <a:t>essere</a:t>
            </a:r>
            <a:r>
              <a:rPr lang="en-US" altLang="it-IT" sz="1200" dirty="0">
                <a:latin typeface="+mj-lt"/>
              </a:rPr>
              <a:t> rosso (espresso in hex) e  la forma </a:t>
            </a:r>
            <a:r>
              <a:rPr lang="en-US" altLang="it-IT" sz="1200" dirty="0" err="1">
                <a:latin typeface="+mj-lt"/>
              </a:rPr>
              <a:t>deve</a:t>
            </a:r>
            <a:r>
              <a:rPr lang="en-US" altLang="it-IT" sz="1200" dirty="0">
                <a:latin typeface="+mj-lt"/>
              </a:rPr>
              <a:t> </a:t>
            </a:r>
            <a:r>
              <a:rPr lang="en-US" altLang="it-IT" sz="1200" dirty="0" err="1">
                <a:latin typeface="+mj-lt"/>
              </a:rPr>
              <a:t>essere</a:t>
            </a:r>
            <a:r>
              <a:rPr lang="en-US" altLang="it-IT" sz="1200" dirty="0">
                <a:latin typeface="+mj-lt"/>
              </a:rPr>
              <a:t> </a:t>
            </a:r>
            <a:r>
              <a:rPr lang="en-US" altLang="it-IT" sz="1200" b="1" dirty="0" err="1">
                <a:solidFill>
                  <a:srgbClr val="00B050"/>
                </a:solidFill>
                <a:latin typeface="+mj-lt"/>
              </a:rPr>
              <a:t>circolare</a:t>
            </a:r>
            <a:r>
              <a:rPr lang="en-US" altLang="it-IT" sz="1200" b="1" dirty="0">
                <a:solidFill>
                  <a:srgbClr val="00B050"/>
                </a:solidFill>
                <a:latin typeface="+mj-lt"/>
              </a:rPr>
              <a:t>.</a:t>
            </a:r>
            <a:endParaRPr lang="it-IT" altLang="it-IT" sz="1200" b="1" dirty="0">
              <a:solidFill>
                <a:srgbClr val="00B050"/>
              </a:solidFill>
              <a:latin typeface="+mj-lt"/>
            </a:endParaRPr>
          </a:p>
          <a:p>
            <a:r>
              <a:rPr lang="it-IT" sz="1600" dirty="0">
                <a:latin typeface="+mj-lt"/>
              </a:rPr>
              <a:t>  </a:t>
            </a:r>
          </a:p>
        </p:txBody>
      </p:sp>
      <p:cxnSp>
        <p:nvCxnSpPr>
          <p:cNvPr id="19" name="Connettore 2 18">
            <a:extLst>
              <a:ext uri="{FF2B5EF4-FFF2-40B4-BE49-F238E27FC236}">
                <a16:creationId xmlns:a16="http://schemas.microsoft.com/office/drawing/2014/main" id="{4C011B79-7F92-46FA-8DA4-7515C388CAA0}"/>
              </a:ext>
            </a:extLst>
          </p:cNvPr>
          <p:cNvCxnSpPr>
            <a:cxnSpLocks/>
            <a:stCxn id="7" idx="2"/>
            <a:endCxn id="18" idx="0"/>
          </p:cNvCxnSpPr>
          <p:nvPr/>
        </p:nvCxnSpPr>
        <p:spPr>
          <a:xfrm flipH="1">
            <a:off x="9186759" y="3345170"/>
            <a:ext cx="9058" cy="596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6898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B064A6-8027-41BE-9F7B-04C761F9F5A6}"/>
              </a:ext>
            </a:extLst>
          </p:cNvPr>
          <p:cNvSpPr>
            <a:spLocks noGrp="1"/>
          </p:cNvSpPr>
          <p:nvPr>
            <p:ph type="title"/>
          </p:nvPr>
        </p:nvSpPr>
        <p:spPr/>
        <p:txBody>
          <a:bodyPr/>
          <a:lstStyle/>
          <a:p>
            <a:r>
              <a:rPr lang="it-IT" dirty="0"/>
              <a:t>Gli </a:t>
            </a:r>
            <a:r>
              <a:rPr lang="it-IT" dirty="0" err="1"/>
              <a:t>articles</a:t>
            </a:r>
            <a:endParaRPr lang="it-IT" dirty="0"/>
          </a:p>
        </p:txBody>
      </p:sp>
      <p:pic>
        <p:nvPicPr>
          <p:cNvPr id="5" name="Immagine 4">
            <a:extLst>
              <a:ext uri="{FF2B5EF4-FFF2-40B4-BE49-F238E27FC236}">
                <a16:creationId xmlns:a16="http://schemas.microsoft.com/office/drawing/2014/main" id="{69273830-E40D-4864-AFCB-15E8E5A44B54}"/>
              </a:ext>
            </a:extLst>
          </p:cNvPr>
          <p:cNvPicPr>
            <a:picLocks noChangeAspect="1"/>
          </p:cNvPicPr>
          <p:nvPr/>
        </p:nvPicPr>
        <p:blipFill>
          <a:blip r:embed="rId2"/>
          <a:stretch>
            <a:fillRect/>
          </a:stretch>
        </p:blipFill>
        <p:spPr>
          <a:xfrm>
            <a:off x="2428203" y="1874008"/>
            <a:ext cx="7542857" cy="4882392"/>
          </a:xfrm>
          <a:prstGeom prst="rect">
            <a:avLst/>
          </a:prstGeom>
        </p:spPr>
      </p:pic>
      <p:sp>
        <p:nvSpPr>
          <p:cNvPr id="4" name="CasellaDiTesto 3">
            <a:extLst>
              <a:ext uri="{FF2B5EF4-FFF2-40B4-BE49-F238E27FC236}">
                <a16:creationId xmlns:a16="http://schemas.microsoft.com/office/drawing/2014/main" id="{83A47D0D-DD05-4CCA-AC52-1E998EFC042A}"/>
              </a:ext>
            </a:extLst>
          </p:cNvPr>
          <p:cNvSpPr txBox="1"/>
          <p:nvPr/>
        </p:nvSpPr>
        <p:spPr>
          <a:xfrm>
            <a:off x="8526544" y="652553"/>
            <a:ext cx="970960" cy="369332"/>
          </a:xfrm>
          <a:prstGeom prst="rect">
            <a:avLst/>
          </a:prstGeom>
          <a:noFill/>
        </p:spPr>
        <p:txBody>
          <a:bodyPr wrap="square" rtlCol="0">
            <a:spAutoFit/>
          </a:bodyPr>
          <a:lstStyle/>
          <a:p>
            <a:r>
              <a:rPr lang="it-IT" dirty="0" err="1">
                <a:highlight>
                  <a:srgbClr val="FFFF00"/>
                </a:highlight>
              </a:rPr>
              <a:t>Article</a:t>
            </a:r>
            <a:endParaRPr lang="it-IT" dirty="0"/>
          </a:p>
        </p:txBody>
      </p:sp>
      <p:cxnSp>
        <p:nvCxnSpPr>
          <p:cNvPr id="6" name="Connettore 2 5">
            <a:extLst>
              <a:ext uri="{FF2B5EF4-FFF2-40B4-BE49-F238E27FC236}">
                <a16:creationId xmlns:a16="http://schemas.microsoft.com/office/drawing/2014/main" id="{786BD3DA-7231-43BE-BEE5-D893C5C51ECE}"/>
              </a:ext>
            </a:extLst>
          </p:cNvPr>
          <p:cNvCxnSpPr>
            <a:stCxn id="4" idx="2"/>
          </p:cNvCxnSpPr>
          <p:nvPr/>
        </p:nvCxnSpPr>
        <p:spPr>
          <a:xfrm>
            <a:off x="9012024" y="1021885"/>
            <a:ext cx="0" cy="1023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CasellaDiTesto 6">
            <a:extLst>
              <a:ext uri="{FF2B5EF4-FFF2-40B4-BE49-F238E27FC236}">
                <a16:creationId xmlns:a16="http://schemas.microsoft.com/office/drawing/2014/main" id="{B2E03B77-973B-494B-A50F-E1B8970202FF}"/>
              </a:ext>
            </a:extLst>
          </p:cNvPr>
          <p:cNvSpPr txBox="1"/>
          <p:nvPr/>
        </p:nvSpPr>
        <p:spPr>
          <a:xfrm>
            <a:off x="829559" y="2252456"/>
            <a:ext cx="1256969" cy="369332"/>
          </a:xfrm>
          <a:prstGeom prst="rect">
            <a:avLst/>
          </a:prstGeom>
          <a:noFill/>
        </p:spPr>
        <p:txBody>
          <a:bodyPr wrap="square" rtlCol="0">
            <a:spAutoFit/>
          </a:bodyPr>
          <a:lstStyle/>
          <a:p>
            <a:r>
              <a:rPr lang="it-IT" dirty="0" err="1">
                <a:highlight>
                  <a:srgbClr val="FFFF00"/>
                </a:highlight>
              </a:rPr>
              <a:t>Article</a:t>
            </a:r>
            <a:r>
              <a:rPr lang="it-IT" dirty="0">
                <a:highlight>
                  <a:srgbClr val="FFFF00"/>
                </a:highlight>
              </a:rPr>
              <a:t> h2</a:t>
            </a:r>
            <a:endParaRPr lang="it-IT" dirty="0"/>
          </a:p>
        </p:txBody>
      </p:sp>
      <p:cxnSp>
        <p:nvCxnSpPr>
          <p:cNvPr id="8" name="Connettore 2 7">
            <a:extLst>
              <a:ext uri="{FF2B5EF4-FFF2-40B4-BE49-F238E27FC236}">
                <a16:creationId xmlns:a16="http://schemas.microsoft.com/office/drawing/2014/main" id="{00D485EC-C011-4B72-A4CE-783ECC7FA93A}"/>
              </a:ext>
            </a:extLst>
          </p:cNvPr>
          <p:cNvCxnSpPr>
            <a:cxnSpLocks/>
            <a:stCxn id="7" idx="3"/>
          </p:cNvCxnSpPr>
          <p:nvPr/>
        </p:nvCxnSpPr>
        <p:spPr>
          <a:xfrm>
            <a:off x="2086528" y="2437122"/>
            <a:ext cx="6025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CasellaDiTesto 10">
            <a:extLst>
              <a:ext uri="{FF2B5EF4-FFF2-40B4-BE49-F238E27FC236}">
                <a16:creationId xmlns:a16="http://schemas.microsoft.com/office/drawing/2014/main" id="{AD52FE55-BD34-48D2-B864-F02D8B4584E2}"/>
              </a:ext>
            </a:extLst>
          </p:cNvPr>
          <p:cNvSpPr txBox="1"/>
          <p:nvPr/>
        </p:nvSpPr>
        <p:spPr>
          <a:xfrm>
            <a:off x="1432072" y="4205054"/>
            <a:ext cx="1256969" cy="369332"/>
          </a:xfrm>
          <a:prstGeom prst="rect">
            <a:avLst/>
          </a:prstGeom>
          <a:noFill/>
        </p:spPr>
        <p:txBody>
          <a:bodyPr wrap="square" rtlCol="0">
            <a:spAutoFit/>
          </a:bodyPr>
          <a:lstStyle/>
          <a:p>
            <a:r>
              <a:rPr lang="it-IT" dirty="0" err="1">
                <a:highlight>
                  <a:srgbClr val="FFFF00"/>
                </a:highlight>
              </a:rPr>
              <a:t>Article</a:t>
            </a:r>
            <a:r>
              <a:rPr lang="it-IT" dirty="0">
                <a:highlight>
                  <a:srgbClr val="FFFF00"/>
                </a:highlight>
              </a:rPr>
              <a:t> p</a:t>
            </a:r>
            <a:endParaRPr lang="it-IT" dirty="0"/>
          </a:p>
        </p:txBody>
      </p:sp>
      <p:sp>
        <p:nvSpPr>
          <p:cNvPr id="12" name="Parentesi graffa aperta 11">
            <a:extLst>
              <a:ext uri="{FF2B5EF4-FFF2-40B4-BE49-F238E27FC236}">
                <a16:creationId xmlns:a16="http://schemas.microsoft.com/office/drawing/2014/main" id="{D58877BE-DEB8-4037-BBD2-C3D746420D09}"/>
              </a:ext>
            </a:extLst>
          </p:cNvPr>
          <p:cNvSpPr/>
          <p:nvPr/>
        </p:nvSpPr>
        <p:spPr>
          <a:xfrm>
            <a:off x="2527315" y="2742112"/>
            <a:ext cx="161726" cy="3357532"/>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3" name="Parentesi graffa aperta 12">
            <a:extLst>
              <a:ext uri="{FF2B5EF4-FFF2-40B4-BE49-F238E27FC236}">
                <a16:creationId xmlns:a16="http://schemas.microsoft.com/office/drawing/2014/main" id="{18493FBB-DD2C-4B0A-A02B-F871B367C063}"/>
              </a:ext>
            </a:extLst>
          </p:cNvPr>
          <p:cNvSpPr/>
          <p:nvPr/>
        </p:nvSpPr>
        <p:spPr>
          <a:xfrm rot="5400000">
            <a:off x="6168926" y="-1809482"/>
            <a:ext cx="87598" cy="7370822"/>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4" name="CasellaDiTesto 13">
            <a:extLst>
              <a:ext uri="{FF2B5EF4-FFF2-40B4-BE49-F238E27FC236}">
                <a16:creationId xmlns:a16="http://schemas.microsoft.com/office/drawing/2014/main" id="{D6EF5007-EFCF-418A-A88C-0A4B8B1A4C1D}"/>
              </a:ext>
            </a:extLst>
          </p:cNvPr>
          <p:cNvSpPr txBox="1"/>
          <p:nvPr/>
        </p:nvSpPr>
        <p:spPr>
          <a:xfrm>
            <a:off x="5789876" y="1451217"/>
            <a:ext cx="1018847" cy="276999"/>
          </a:xfrm>
          <a:prstGeom prst="rect">
            <a:avLst/>
          </a:prstGeom>
          <a:noFill/>
        </p:spPr>
        <p:txBody>
          <a:bodyPr wrap="square" rtlCol="0">
            <a:spAutoFit/>
          </a:bodyPr>
          <a:lstStyle/>
          <a:p>
            <a:r>
              <a:rPr lang="it-IT" sz="1200" dirty="0" err="1">
                <a:highlight>
                  <a:srgbClr val="FFFF00"/>
                </a:highlight>
              </a:rPr>
              <a:t>Width</a:t>
            </a:r>
            <a:r>
              <a:rPr lang="it-IT" sz="1200" dirty="0">
                <a:highlight>
                  <a:srgbClr val="FFFF00"/>
                </a:highlight>
              </a:rPr>
              <a:t> 80%</a:t>
            </a:r>
          </a:p>
        </p:txBody>
      </p:sp>
      <p:sp>
        <p:nvSpPr>
          <p:cNvPr id="15" name="Parentesi graffa aperta 14">
            <a:extLst>
              <a:ext uri="{FF2B5EF4-FFF2-40B4-BE49-F238E27FC236}">
                <a16:creationId xmlns:a16="http://schemas.microsoft.com/office/drawing/2014/main" id="{A1641DB4-A836-4A47-973D-1A7D010343EB}"/>
              </a:ext>
            </a:extLst>
          </p:cNvPr>
          <p:cNvSpPr/>
          <p:nvPr/>
        </p:nvSpPr>
        <p:spPr>
          <a:xfrm rot="5400000">
            <a:off x="10024548" y="1964271"/>
            <a:ext cx="161586" cy="414787"/>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6" name="CasellaDiTesto 15">
            <a:extLst>
              <a:ext uri="{FF2B5EF4-FFF2-40B4-BE49-F238E27FC236}">
                <a16:creationId xmlns:a16="http://schemas.microsoft.com/office/drawing/2014/main" id="{E0E5DC31-1DA4-4BAE-B109-B26C92A17775}"/>
              </a:ext>
            </a:extLst>
          </p:cNvPr>
          <p:cNvSpPr txBox="1"/>
          <p:nvPr/>
        </p:nvSpPr>
        <p:spPr>
          <a:xfrm>
            <a:off x="9862238" y="1832130"/>
            <a:ext cx="1244657" cy="276999"/>
          </a:xfrm>
          <a:prstGeom prst="rect">
            <a:avLst/>
          </a:prstGeom>
          <a:noFill/>
        </p:spPr>
        <p:txBody>
          <a:bodyPr wrap="square" rtlCol="0">
            <a:spAutoFit/>
          </a:bodyPr>
          <a:lstStyle/>
          <a:p>
            <a:r>
              <a:rPr lang="it-IT" sz="1200" dirty="0" err="1">
                <a:highlight>
                  <a:srgbClr val="FFFF00"/>
                </a:highlight>
              </a:rPr>
              <a:t>Margin</a:t>
            </a:r>
            <a:r>
              <a:rPr lang="it-IT" sz="1200" dirty="0">
                <a:highlight>
                  <a:srgbClr val="FFFF00"/>
                </a:highlight>
              </a:rPr>
              <a:t> 20px</a:t>
            </a:r>
          </a:p>
        </p:txBody>
      </p:sp>
      <p:sp>
        <p:nvSpPr>
          <p:cNvPr id="17" name="Parentesi graffa aperta 16">
            <a:extLst>
              <a:ext uri="{FF2B5EF4-FFF2-40B4-BE49-F238E27FC236}">
                <a16:creationId xmlns:a16="http://schemas.microsoft.com/office/drawing/2014/main" id="{140645BF-4B8E-42BF-8B08-18C8171F1073}"/>
              </a:ext>
            </a:extLst>
          </p:cNvPr>
          <p:cNvSpPr/>
          <p:nvPr/>
        </p:nvSpPr>
        <p:spPr>
          <a:xfrm rot="5400000">
            <a:off x="9679545" y="2998494"/>
            <a:ext cx="277000" cy="16172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8" name="CasellaDiTesto 17">
            <a:extLst>
              <a:ext uri="{FF2B5EF4-FFF2-40B4-BE49-F238E27FC236}">
                <a16:creationId xmlns:a16="http://schemas.microsoft.com/office/drawing/2014/main" id="{C46D8C0F-BE68-4276-A1C5-22D78F467DE2}"/>
              </a:ext>
            </a:extLst>
          </p:cNvPr>
          <p:cNvSpPr txBox="1"/>
          <p:nvPr/>
        </p:nvSpPr>
        <p:spPr>
          <a:xfrm>
            <a:off x="9348731" y="2749344"/>
            <a:ext cx="1244657" cy="276999"/>
          </a:xfrm>
          <a:prstGeom prst="rect">
            <a:avLst/>
          </a:prstGeom>
          <a:noFill/>
        </p:spPr>
        <p:txBody>
          <a:bodyPr wrap="square" rtlCol="0">
            <a:spAutoFit/>
          </a:bodyPr>
          <a:lstStyle/>
          <a:p>
            <a:r>
              <a:rPr lang="it-IT" sz="1200" dirty="0" err="1">
                <a:highlight>
                  <a:srgbClr val="FFFF00"/>
                </a:highlight>
              </a:rPr>
              <a:t>Padding</a:t>
            </a:r>
            <a:r>
              <a:rPr lang="it-IT" sz="1200" dirty="0">
                <a:highlight>
                  <a:srgbClr val="FFFF00"/>
                </a:highlight>
              </a:rPr>
              <a:t> 20px</a:t>
            </a:r>
          </a:p>
        </p:txBody>
      </p:sp>
      <p:cxnSp>
        <p:nvCxnSpPr>
          <p:cNvPr id="20" name="Connettore diritto 19">
            <a:extLst>
              <a:ext uri="{FF2B5EF4-FFF2-40B4-BE49-F238E27FC236}">
                <a16:creationId xmlns:a16="http://schemas.microsoft.com/office/drawing/2014/main" id="{2AD54256-12B0-4A95-AEB9-929A4DD9FC2B}"/>
              </a:ext>
            </a:extLst>
          </p:cNvPr>
          <p:cNvCxnSpPr>
            <a:stCxn id="15" idx="0"/>
          </p:cNvCxnSpPr>
          <p:nvPr/>
        </p:nvCxnSpPr>
        <p:spPr>
          <a:xfrm>
            <a:off x="10312735" y="2252458"/>
            <a:ext cx="0" cy="450394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Connettore diritto 20">
            <a:extLst>
              <a:ext uri="{FF2B5EF4-FFF2-40B4-BE49-F238E27FC236}">
                <a16:creationId xmlns:a16="http://schemas.microsoft.com/office/drawing/2014/main" id="{C46B9C47-2349-4E0F-8BC9-C0A638AD7363}"/>
              </a:ext>
            </a:extLst>
          </p:cNvPr>
          <p:cNvCxnSpPr>
            <a:cxnSpLocks/>
            <a:stCxn id="17" idx="2"/>
          </p:cNvCxnSpPr>
          <p:nvPr/>
        </p:nvCxnSpPr>
        <p:spPr>
          <a:xfrm flipH="1">
            <a:off x="9737182" y="3217857"/>
            <a:ext cx="1" cy="343746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22446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C57F8B82-F18D-4A54-8F06-98EA2C21839C}"/>
              </a:ext>
            </a:extLst>
          </p:cNvPr>
          <p:cNvPicPr>
            <a:picLocks noChangeAspect="1"/>
          </p:cNvPicPr>
          <p:nvPr/>
        </p:nvPicPr>
        <p:blipFill>
          <a:blip r:embed="rId2"/>
          <a:stretch>
            <a:fillRect/>
          </a:stretch>
        </p:blipFill>
        <p:spPr>
          <a:xfrm>
            <a:off x="369887" y="900732"/>
            <a:ext cx="4750753" cy="2386028"/>
          </a:xfrm>
          <a:prstGeom prst="rect">
            <a:avLst/>
          </a:prstGeom>
        </p:spPr>
      </p:pic>
      <p:pic>
        <p:nvPicPr>
          <p:cNvPr id="7" name="Immagine 6">
            <a:extLst>
              <a:ext uri="{FF2B5EF4-FFF2-40B4-BE49-F238E27FC236}">
                <a16:creationId xmlns:a16="http://schemas.microsoft.com/office/drawing/2014/main" id="{7F9A873E-149A-4326-9065-A9B8EBCA219A}"/>
              </a:ext>
            </a:extLst>
          </p:cNvPr>
          <p:cNvPicPr>
            <a:picLocks noChangeAspect="1"/>
          </p:cNvPicPr>
          <p:nvPr/>
        </p:nvPicPr>
        <p:blipFill>
          <a:blip r:embed="rId3"/>
          <a:stretch>
            <a:fillRect/>
          </a:stretch>
        </p:blipFill>
        <p:spPr>
          <a:xfrm>
            <a:off x="5750560" y="223519"/>
            <a:ext cx="6275375" cy="3342641"/>
          </a:xfrm>
          <a:prstGeom prst="rect">
            <a:avLst/>
          </a:prstGeom>
        </p:spPr>
      </p:pic>
      <p:cxnSp>
        <p:nvCxnSpPr>
          <p:cNvPr id="9" name="Connettore diritto 8">
            <a:extLst>
              <a:ext uri="{FF2B5EF4-FFF2-40B4-BE49-F238E27FC236}">
                <a16:creationId xmlns:a16="http://schemas.microsoft.com/office/drawing/2014/main" id="{241B3485-7D96-4D43-B6D9-ACF3314DD9C6}"/>
              </a:ext>
            </a:extLst>
          </p:cNvPr>
          <p:cNvCxnSpPr>
            <a:cxnSpLocks/>
          </p:cNvCxnSpPr>
          <p:nvPr/>
        </p:nvCxnSpPr>
        <p:spPr>
          <a:xfrm flipV="1">
            <a:off x="1656080" y="395926"/>
            <a:ext cx="4226246" cy="169782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Connettore diritto 11">
            <a:extLst>
              <a:ext uri="{FF2B5EF4-FFF2-40B4-BE49-F238E27FC236}">
                <a16:creationId xmlns:a16="http://schemas.microsoft.com/office/drawing/2014/main" id="{EBDA6656-296A-4FEC-94B1-F8530CABDD13}"/>
              </a:ext>
            </a:extLst>
          </p:cNvPr>
          <p:cNvCxnSpPr>
            <a:cxnSpLocks/>
          </p:cNvCxnSpPr>
          <p:nvPr/>
        </p:nvCxnSpPr>
        <p:spPr>
          <a:xfrm flipV="1">
            <a:off x="1590197" y="1046375"/>
            <a:ext cx="4292129" cy="121978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Connettore diritto 14">
            <a:extLst>
              <a:ext uri="{FF2B5EF4-FFF2-40B4-BE49-F238E27FC236}">
                <a16:creationId xmlns:a16="http://schemas.microsoft.com/office/drawing/2014/main" id="{989A3693-3AF0-4122-A302-E1F63573B138}"/>
              </a:ext>
            </a:extLst>
          </p:cNvPr>
          <p:cNvCxnSpPr>
            <a:cxnSpLocks/>
            <a:endCxn id="7" idx="1"/>
          </p:cNvCxnSpPr>
          <p:nvPr/>
        </p:nvCxnSpPr>
        <p:spPr>
          <a:xfrm flipV="1">
            <a:off x="1557256" y="1894840"/>
            <a:ext cx="4193304" cy="59383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Connettore diritto 17">
            <a:extLst>
              <a:ext uri="{FF2B5EF4-FFF2-40B4-BE49-F238E27FC236}">
                <a16:creationId xmlns:a16="http://schemas.microsoft.com/office/drawing/2014/main" id="{51393890-A3B3-4344-B9A5-9DD18CD9B782}"/>
              </a:ext>
            </a:extLst>
          </p:cNvPr>
          <p:cNvCxnSpPr>
            <a:cxnSpLocks/>
          </p:cNvCxnSpPr>
          <p:nvPr/>
        </p:nvCxnSpPr>
        <p:spPr>
          <a:xfrm>
            <a:off x="1606668" y="2619238"/>
            <a:ext cx="4275658" cy="12218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CasellaDiTesto 20">
            <a:extLst>
              <a:ext uri="{FF2B5EF4-FFF2-40B4-BE49-F238E27FC236}">
                <a16:creationId xmlns:a16="http://schemas.microsoft.com/office/drawing/2014/main" id="{6656C783-8700-4457-8567-C87BFDEB1C37}"/>
              </a:ext>
            </a:extLst>
          </p:cNvPr>
          <p:cNvSpPr txBox="1"/>
          <p:nvPr/>
        </p:nvSpPr>
        <p:spPr>
          <a:xfrm>
            <a:off x="2290714" y="316369"/>
            <a:ext cx="1256969" cy="369332"/>
          </a:xfrm>
          <a:prstGeom prst="rect">
            <a:avLst/>
          </a:prstGeom>
          <a:noFill/>
        </p:spPr>
        <p:txBody>
          <a:bodyPr wrap="square" rtlCol="0">
            <a:spAutoFit/>
          </a:bodyPr>
          <a:lstStyle/>
          <a:p>
            <a:r>
              <a:rPr lang="it-IT" dirty="0">
                <a:highlight>
                  <a:srgbClr val="FFFF00"/>
                </a:highlight>
              </a:rPr>
              <a:t>HTML</a:t>
            </a:r>
            <a:endParaRPr lang="it-IT" dirty="0"/>
          </a:p>
        </p:txBody>
      </p:sp>
      <p:pic>
        <p:nvPicPr>
          <p:cNvPr id="23" name="Immagine 22">
            <a:extLst>
              <a:ext uri="{FF2B5EF4-FFF2-40B4-BE49-F238E27FC236}">
                <a16:creationId xmlns:a16="http://schemas.microsoft.com/office/drawing/2014/main" id="{50C5FA49-3648-4630-A31C-639E0F5DBEB2}"/>
              </a:ext>
            </a:extLst>
          </p:cNvPr>
          <p:cNvPicPr>
            <a:picLocks noChangeAspect="1"/>
          </p:cNvPicPr>
          <p:nvPr/>
        </p:nvPicPr>
        <p:blipFill>
          <a:blip r:embed="rId4"/>
          <a:stretch>
            <a:fillRect/>
          </a:stretch>
        </p:blipFill>
        <p:spPr>
          <a:xfrm>
            <a:off x="200541" y="3791566"/>
            <a:ext cx="5089444" cy="3045280"/>
          </a:xfrm>
          <a:prstGeom prst="rect">
            <a:avLst/>
          </a:prstGeom>
        </p:spPr>
      </p:pic>
      <p:sp>
        <p:nvSpPr>
          <p:cNvPr id="24" name="CasellaDiTesto 23">
            <a:extLst>
              <a:ext uri="{FF2B5EF4-FFF2-40B4-BE49-F238E27FC236}">
                <a16:creationId xmlns:a16="http://schemas.microsoft.com/office/drawing/2014/main" id="{FCD5F986-856B-40C4-9164-93BD7C5EB817}"/>
              </a:ext>
            </a:extLst>
          </p:cNvPr>
          <p:cNvSpPr txBox="1"/>
          <p:nvPr/>
        </p:nvSpPr>
        <p:spPr>
          <a:xfrm>
            <a:off x="3941976" y="3911536"/>
            <a:ext cx="1256969" cy="369332"/>
          </a:xfrm>
          <a:prstGeom prst="rect">
            <a:avLst/>
          </a:prstGeom>
          <a:noFill/>
        </p:spPr>
        <p:txBody>
          <a:bodyPr wrap="square" rtlCol="0">
            <a:spAutoFit/>
          </a:bodyPr>
          <a:lstStyle/>
          <a:p>
            <a:r>
              <a:rPr lang="it-IT" dirty="0">
                <a:highlight>
                  <a:srgbClr val="FFFF00"/>
                </a:highlight>
              </a:rPr>
              <a:t>CSS</a:t>
            </a:r>
            <a:endParaRPr lang="it-IT" dirty="0"/>
          </a:p>
        </p:txBody>
      </p:sp>
      <p:sp>
        <p:nvSpPr>
          <p:cNvPr id="25" name="CasellaDiTesto 24">
            <a:extLst>
              <a:ext uri="{FF2B5EF4-FFF2-40B4-BE49-F238E27FC236}">
                <a16:creationId xmlns:a16="http://schemas.microsoft.com/office/drawing/2014/main" id="{4B6EF8F3-8EFB-4A1F-BEA5-4F990949A611}"/>
              </a:ext>
            </a:extLst>
          </p:cNvPr>
          <p:cNvSpPr txBox="1"/>
          <p:nvPr/>
        </p:nvSpPr>
        <p:spPr>
          <a:xfrm>
            <a:off x="6504497" y="4439110"/>
            <a:ext cx="3714766" cy="1384995"/>
          </a:xfrm>
          <a:prstGeom prst="rect">
            <a:avLst/>
          </a:prstGeom>
          <a:noFill/>
          <a:ln>
            <a:solidFill>
              <a:srgbClr val="FF0000"/>
            </a:solidFill>
          </a:ln>
        </p:spPr>
        <p:txBody>
          <a:bodyPr wrap="square" rtlCol="0">
            <a:spAutoFit/>
          </a:bodyPr>
          <a:lstStyle/>
          <a:p>
            <a:r>
              <a:rPr lang="it-IT" sz="1400" dirty="0"/>
              <a:t>Il background particolare nel CSS è stato preso dalle gamme di colori nel link: </a:t>
            </a:r>
            <a:r>
              <a:rPr lang="it-IT" sz="1400" dirty="0">
                <a:solidFill>
                  <a:srgbClr val="0070C0"/>
                </a:solidFill>
                <a:hlinkClick r:id="rId5"/>
              </a:rPr>
              <a:t>https://uigradients.com</a:t>
            </a:r>
            <a:endParaRPr lang="it-IT" sz="1400" dirty="0">
              <a:solidFill>
                <a:srgbClr val="0070C0"/>
              </a:solidFill>
            </a:endParaRPr>
          </a:p>
          <a:p>
            <a:endParaRPr lang="it-IT" sz="1400" dirty="0">
              <a:solidFill>
                <a:srgbClr val="0070C0"/>
              </a:solidFill>
            </a:endParaRPr>
          </a:p>
          <a:p>
            <a:r>
              <a:rPr lang="it-IT" sz="1400" i="1" dirty="0"/>
              <a:t>Nota: negli </a:t>
            </a:r>
            <a:r>
              <a:rPr lang="it-IT" sz="1400" i="1" dirty="0" err="1"/>
              <a:t>articles</a:t>
            </a:r>
            <a:r>
              <a:rPr lang="it-IT" sz="1400" i="1" dirty="0"/>
              <a:t> non sono presenti elementi </a:t>
            </a:r>
            <a:r>
              <a:rPr lang="it-IT" sz="1400" i="1" dirty="0" err="1"/>
              <a:t>javascript</a:t>
            </a:r>
            <a:r>
              <a:rPr lang="it-IT" sz="1400" i="1" dirty="0"/>
              <a:t> o API in generale</a:t>
            </a:r>
          </a:p>
        </p:txBody>
      </p:sp>
    </p:spTree>
    <p:extLst>
      <p:ext uri="{BB962C8B-B14F-4D97-AF65-F5344CB8AC3E}">
        <p14:creationId xmlns:p14="http://schemas.microsoft.com/office/powerpoint/2010/main" val="1679745833"/>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378</TotalTime>
  <Words>1189</Words>
  <Application>Microsoft Office PowerPoint</Application>
  <PresentationFormat>Widescreen</PresentationFormat>
  <Paragraphs>116</Paragraphs>
  <Slides>16</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16</vt:i4>
      </vt:variant>
    </vt:vector>
  </HeadingPairs>
  <TitlesOfParts>
    <vt:vector size="20" baseType="lpstr">
      <vt:lpstr>Arial</vt:lpstr>
      <vt:lpstr>Calibri</vt:lpstr>
      <vt:lpstr>Neue Haas Grotesk Text Pro</vt:lpstr>
      <vt:lpstr>AccentBoxVTI</vt:lpstr>
      <vt:lpstr>Sogno Italiano   Pagina Concept Aziendale</vt:lpstr>
      <vt:lpstr>Obiettivo della pagina</vt:lpstr>
      <vt:lpstr>Le specifiche</vt:lpstr>
      <vt:lpstr>Le API JavaScript: aspetti generali</vt:lpstr>
      <vt:lpstr>Header e Nav bar</vt:lpstr>
      <vt:lpstr>Presentazione standard di PowerPoint</vt:lpstr>
      <vt:lpstr>Le API coinvolte</vt:lpstr>
      <vt:lpstr>Gli articles</vt:lpstr>
      <vt:lpstr>Presentazione standard di PowerPoint</vt:lpstr>
      <vt:lpstr>Section + blockquotes</vt:lpstr>
      <vt:lpstr>Presentazione standard di PowerPoint</vt:lpstr>
      <vt:lpstr>Le API coinvolte</vt:lpstr>
      <vt:lpstr>Div id = «saluti» e footer</vt:lpstr>
      <vt:lpstr>Presentazione standard di PowerPoint</vt:lpstr>
      <vt:lpstr>Le API coinvolte</vt:lpstr>
      <vt:lpstr>Note: Cookie 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Sogno Italiano  Pagina Concept Aziendale</dc:title>
  <dc:creator>francesco ct</dc:creator>
  <cp:lastModifiedBy>francesco ct</cp:lastModifiedBy>
  <cp:revision>44</cp:revision>
  <dcterms:created xsi:type="dcterms:W3CDTF">2021-04-19T20:52:04Z</dcterms:created>
  <dcterms:modified xsi:type="dcterms:W3CDTF">2021-04-22T09:27:13Z</dcterms:modified>
</cp:coreProperties>
</file>