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1" r:id="rId8"/>
    <p:sldId id="260" r:id="rId9"/>
    <p:sldId id="262" r:id="rId10"/>
    <p:sldId id="263" r:id="rId11"/>
    <p:sldId id="266" r:id="rId12"/>
    <p:sldId id="269" r:id="rId13"/>
    <p:sldId id="265" r:id="rId14"/>
    <p:sldId id="268" r:id="rId15"/>
    <p:sldId id="264" r:id="rId16"/>
    <p:sldId id="270" r:id="rId17"/>
    <p:sldId id="271" r:id="rId18"/>
    <p:sldId id="267" r:id="rId19"/>
    <p:sldId id="257" r:id="rId20"/>
    <p:sldId id="272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Coppola" initials="GC" lastIdx="1" clrIdx="0">
    <p:extLst>
      <p:ext uri="{19B8F6BF-5375-455C-9EA6-DF929625EA0E}">
        <p15:presenceInfo xmlns:p15="http://schemas.microsoft.com/office/powerpoint/2012/main" userId="7838d7b6c5c36c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125"/>
    <a:srgbClr val="EB3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51FA5-D80D-4CA9-A62B-ACFC301EAA8F}" v="220" dt="2020-11-12T10:49:01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33" autoAdjust="0"/>
  </p:normalViewPr>
  <p:slideViewPr>
    <p:cSldViewPr snapToGrid="0" snapToObjects="1"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Coppola" userId="7838d7b6c5c36cc1" providerId="LiveId" clId="{55351FA5-D80D-4CA9-A62B-ACFC301EAA8F}"/>
    <pc:docChg chg="undo custSel addSld delSld modSld">
      <pc:chgData name="Giovanni Coppola" userId="7838d7b6c5c36cc1" providerId="LiveId" clId="{55351FA5-D80D-4CA9-A62B-ACFC301EAA8F}" dt="2020-11-12T10:49:07.973" v="431" actId="1076"/>
      <pc:docMkLst>
        <pc:docMk/>
      </pc:docMkLst>
      <pc:sldChg chg="addSp delSp modSp mod">
        <pc:chgData name="Giovanni Coppola" userId="7838d7b6c5c36cc1" providerId="LiveId" clId="{55351FA5-D80D-4CA9-A62B-ACFC301EAA8F}" dt="2020-11-12T10:29:48.695" v="181" actId="14100"/>
        <pc:sldMkLst>
          <pc:docMk/>
          <pc:sldMk cId="3703422025" sldId="256"/>
        </pc:sldMkLst>
        <pc:spChg chg="mod">
          <ac:chgData name="Giovanni Coppola" userId="7838d7b6c5c36cc1" providerId="LiveId" clId="{55351FA5-D80D-4CA9-A62B-ACFC301EAA8F}" dt="2020-11-12T10:29:48.695" v="181" actId="14100"/>
          <ac:spMkLst>
            <pc:docMk/>
            <pc:sldMk cId="3703422025" sldId="256"/>
            <ac:spMk id="3" creationId="{00000000-0000-0000-0000-000000000000}"/>
          </ac:spMkLst>
        </pc:spChg>
        <pc:spChg chg="del">
          <ac:chgData name="Giovanni Coppola" userId="7838d7b6c5c36cc1" providerId="LiveId" clId="{55351FA5-D80D-4CA9-A62B-ACFC301EAA8F}" dt="2020-11-12T10:28:07.594" v="171" actId="478"/>
          <ac:spMkLst>
            <pc:docMk/>
            <pc:sldMk cId="3703422025" sldId="256"/>
            <ac:spMk id="4" creationId="{00000000-0000-0000-0000-000000000000}"/>
          </ac:spMkLst>
        </pc:spChg>
        <pc:picChg chg="add mod modCrop">
          <ac:chgData name="Giovanni Coppola" userId="7838d7b6c5c36cc1" providerId="LiveId" clId="{55351FA5-D80D-4CA9-A62B-ACFC301EAA8F}" dt="2020-11-12T10:28:18.486" v="172" actId="732"/>
          <ac:picMkLst>
            <pc:docMk/>
            <pc:sldMk cId="3703422025" sldId="256"/>
            <ac:picMk id="5" creationId="{02703C05-962C-4D04-8BE1-B9BCA77CB8CC}"/>
          </ac:picMkLst>
        </pc:picChg>
        <pc:picChg chg="del mod modCrop">
          <ac:chgData name="Giovanni Coppola" userId="7838d7b6c5c36cc1" providerId="LiveId" clId="{55351FA5-D80D-4CA9-A62B-ACFC301EAA8F}" dt="2020-11-12T10:27:44.387" v="166" actId="478"/>
          <ac:picMkLst>
            <pc:docMk/>
            <pc:sldMk cId="3703422025" sldId="256"/>
            <ac:picMk id="8" creationId="{A3DE54C2-438A-49C1-ABA5-CBBDAF8EB425}"/>
          </ac:picMkLst>
        </pc:picChg>
      </pc:sldChg>
      <pc:sldChg chg="addSp delSp modSp mod">
        <pc:chgData name="Giovanni Coppola" userId="7838d7b6c5c36cc1" providerId="LiveId" clId="{55351FA5-D80D-4CA9-A62B-ACFC301EAA8F}" dt="2020-11-12T10:28:40.388" v="176" actId="478"/>
        <pc:sldMkLst>
          <pc:docMk/>
          <pc:sldMk cId="503915034" sldId="257"/>
        </pc:sldMkLst>
        <pc:spChg chg="mod">
          <ac:chgData name="Giovanni Coppola" userId="7838d7b6c5c36cc1" providerId="LiveId" clId="{55351FA5-D80D-4CA9-A62B-ACFC301EAA8F}" dt="2020-11-11T21:30:33.376" v="158" actId="20577"/>
          <ac:spMkLst>
            <pc:docMk/>
            <pc:sldMk cId="503915034" sldId="257"/>
            <ac:spMk id="8" creationId="{00000000-0000-0000-0000-000000000000}"/>
          </ac:spMkLst>
        </pc:spChg>
        <pc:spChg chg="mod">
          <ac:chgData name="Giovanni Coppola" userId="7838d7b6c5c36cc1" providerId="LiveId" clId="{55351FA5-D80D-4CA9-A62B-ACFC301EAA8F}" dt="2020-11-11T21:30:15.637" v="156" actId="20577"/>
          <ac:spMkLst>
            <pc:docMk/>
            <pc:sldMk cId="503915034" sldId="257"/>
            <ac:spMk id="9" creationId="{00000000-0000-0000-0000-000000000000}"/>
          </ac:spMkLst>
        </pc:spChg>
        <pc:spChg chg="del">
          <ac:chgData name="Giovanni Coppola" userId="7838d7b6c5c36cc1" providerId="LiveId" clId="{55351FA5-D80D-4CA9-A62B-ACFC301EAA8F}" dt="2020-11-12T10:28:40.388" v="176" actId="478"/>
          <ac:spMkLst>
            <pc:docMk/>
            <pc:sldMk cId="503915034" sldId="257"/>
            <ac:spMk id="10" creationId="{00000000-0000-0000-0000-000000000000}"/>
          </ac:spMkLst>
        </pc:spChg>
        <pc:picChg chg="add del mod modCrop">
          <ac:chgData name="Giovanni Coppola" userId="7838d7b6c5c36cc1" providerId="LiveId" clId="{55351FA5-D80D-4CA9-A62B-ACFC301EAA8F}" dt="2020-11-12T10:28:29.100" v="173" actId="478"/>
          <ac:picMkLst>
            <pc:docMk/>
            <pc:sldMk cId="503915034" sldId="257"/>
            <ac:picMk id="2" creationId="{C8D885F4-FC1B-43D7-AB3D-5F55C47ED349}"/>
          </ac:picMkLst>
        </pc:picChg>
        <pc:picChg chg="add mod">
          <ac:chgData name="Giovanni Coppola" userId="7838d7b6c5c36cc1" providerId="LiveId" clId="{55351FA5-D80D-4CA9-A62B-ACFC301EAA8F}" dt="2020-11-12T10:28:35.999" v="175" actId="14100"/>
          <ac:picMkLst>
            <pc:docMk/>
            <pc:sldMk cId="503915034" sldId="257"/>
            <ac:picMk id="3" creationId="{A2884FF7-AF7B-4BDF-B108-9BA635C1005D}"/>
          </ac:picMkLst>
        </pc:picChg>
      </pc:sldChg>
      <pc:sldChg chg="modSp mod">
        <pc:chgData name="Giovanni Coppola" userId="7838d7b6c5c36cc1" providerId="LiveId" clId="{55351FA5-D80D-4CA9-A62B-ACFC301EAA8F}" dt="2020-11-12T10:30:48.860" v="187" actId="2711"/>
        <pc:sldMkLst>
          <pc:docMk/>
          <pc:sldMk cId="775770459" sldId="258"/>
        </pc:sldMkLst>
        <pc:spChg chg="mod">
          <ac:chgData name="Giovanni Coppola" userId="7838d7b6c5c36cc1" providerId="LiveId" clId="{55351FA5-D80D-4CA9-A62B-ACFC301EAA8F}" dt="2020-11-12T10:30:48.860" v="187" actId="2711"/>
          <ac:spMkLst>
            <pc:docMk/>
            <pc:sldMk cId="775770459" sldId="258"/>
            <ac:spMk id="2" creationId="{00000000-0000-0000-0000-000000000000}"/>
          </ac:spMkLst>
        </pc:spChg>
      </pc:sldChg>
      <pc:sldChg chg="modSp mod">
        <pc:chgData name="Giovanni Coppola" userId="7838d7b6c5c36cc1" providerId="LiveId" clId="{55351FA5-D80D-4CA9-A62B-ACFC301EAA8F}" dt="2020-11-12T10:33:40.724" v="243" actId="20577"/>
        <pc:sldMkLst>
          <pc:docMk/>
          <pc:sldMk cId="577949128" sldId="259"/>
        </pc:sldMkLst>
        <pc:spChg chg="mod">
          <ac:chgData name="Giovanni Coppola" userId="7838d7b6c5c36cc1" providerId="LiveId" clId="{55351FA5-D80D-4CA9-A62B-ACFC301EAA8F}" dt="2020-11-12T10:32:34.738" v="209" actId="1076"/>
          <ac:spMkLst>
            <pc:docMk/>
            <pc:sldMk cId="577949128" sldId="259"/>
            <ac:spMk id="2" creationId="{F744F76B-1CB8-4C94-BF59-5794F532901D}"/>
          </ac:spMkLst>
        </pc:spChg>
        <pc:spChg chg="mod">
          <ac:chgData name="Giovanni Coppola" userId="7838d7b6c5c36cc1" providerId="LiveId" clId="{55351FA5-D80D-4CA9-A62B-ACFC301EAA8F}" dt="2020-11-12T10:30:25.412" v="186"/>
          <ac:spMkLst>
            <pc:docMk/>
            <pc:sldMk cId="577949128" sldId="259"/>
            <ac:spMk id="8" creationId="{00000000-0000-0000-0000-000000000000}"/>
          </ac:spMkLst>
        </pc:spChg>
        <pc:spChg chg="mod">
          <ac:chgData name="Giovanni Coppola" userId="7838d7b6c5c36cc1" providerId="LiveId" clId="{55351FA5-D80D-4CA9-A62B-ACFC301EAA8F}" dt="2020-11-12T10:33:28.768" v="241" actId="20577"/>
          <ac:spMkLst>
            <pc:docMk/>
            <pc:sldMk cId="577949128" sldId="259"/>
            <ac:spMk id="9" creationId="{00000000-0000-0000-0000-000000000000}"/>
          </ac:spMkLst>
        </pc:spChg>
        <pc:spChg chg="mod">
          <ac:chgData name="Giovanni Coppola" userId="7838d7b6c5c36cc1" providerId="LiveId" clId="{55351FA5-D80D-4CA9-A62B-ACFC301EAA8F}" dt="2020-11-12T10:33:40.724" v="243" actId="20577"/>
          <ac:spMkLst>
            <pc:docMk/>
            <pc:sldMk cId="577949128" sldId="259"/>
            <ac:spMk id="10" creationId="{00000000-0000-0000-0000-000000000000}"/>
          </ac:spMkLst>
        </pc:spChg>
      </pc:sldChg>
      <pc:sldChg chg="modSp mod">
        <pc:chgData name="Giovanni Coppola" userId="7838d7b6c5c36cc1" providerId="LiveId" clId="{55351FA5-D80D-4CA9-A62B-ACFC301EAA8F}" dt="2020-11-12T10:43:25.594" v="359" actId="2711"/>
        <pc:sldMkLst>
          <pc:docMk/>
          <pc:sldMk cId="3169043342" sldId="260"/>
        </pc:sldMkLst>
        <pc:spChg chg="mod">
          <ac:chgData name="Giovanni Coppola" userId="7838d7b6c5c36cc1" providerId="LiveId" clId="{55351FA5-D80D-4CA9-A62B-ACFC301EAA8F}" dt="2020-11-12T10:43:25.594" v="359" actId="2711"/>
          <ac:spMkLst>
            <pc:docMk/>
            <pc:sldMk cId="3169043342" sldId="260"/>
            <ac:spMk id="2" creationId="{A1C1AA96-568A-48DD-9B07-BE00824D06EA}"/>
          </ac:spMkLst>
        </pc:spChg>
        <pc:spChg chg="mod">
          <ac:chgData name="Giovanni Coppola" userId="7838d7b6c5c36cc1" providerId="LiveId" clId="{55351FA5-D80D-4CA9-A62B-ACFC301EAA8F}" dt="2020-11-12T10:43:12.766" v="358"/>
          <ac:spMkLst>
            <pc:docMk/>
            <pc:sldMk cId="3169043342" sldId="260"/>
            <ac:spMk id="8" creationId="{00000000-0000-0000-0000-000000000000}"/>
          </ac:spMkLst>
        </pc:spChg>
      </pc:sldChg>
      <pc:sldChg chg="addSp modSp mod">
        <pc:chgData name="Giovanni Coppola" userId="7838d7b6c5c36cc1" providerId="LiveId" clId="{55351FA5-D80D-4CA9-A62B-ACFC301EAA8F}" dt="2020-11-12T10:43:00.558" v="357" actId="1076"/>
        <pc:sldMkLst>
          <pc:docMk/>
          <pc:sldMk cId="2906175343" sldId="261"/>
        </pc:sldMkLst>
        <pc:spChg chg="mod">
          <ac:chgData name="Giovanni Coppola" userId="7838d7b6c5c36cc1" providerId="LiveId" clId="{55351FA5-D80D-4CA9-A62B-ACFC301EAA8F}" dt="2020-11-12T10:43:00.558" v="357" actId="1076"/>
          <ac:spMkLst>
            <pc:docMk/>
            <pc:sldMk cId="2906175343" sldId="261"/>
            <ac:spMk id="3" creationId="{9AFE3506-3017-4931-AC3D-A8A9D24C0698}"/>
          </ac:spMkLst>
        </pc:spChg>
        <pc:spChg chg="add mod">
          <ac:chgData name="Giovanni Coppola" userId="7838d7b6c5c36cc1" providerId="LiveId" clId="{55351FA5-D80D-4CA9-A62B-ACFC301EAA8F}" dt="2020-11-12T10:41:42.205" v="342" actId="20577"/>
          <ac:spMkLst>
            <pc:docMk/>
            <pc:sldMk cId="2906175343" sldId="261"/>
            <ac:spMk id="4" creationId="{5B64D18E-E919-46F3-92C9-0854CC578454}"/>
          </ac:spMkLst>
        </pc:spChg>
        <pc:spChg chg="mod">
          <ac:chgData name="Giovanni Coppola" userId="7838d7b6c5c36cc1" providerId="LiveId" clId="{55351FA5-D80D-4CA9-A62B-ACFC301EAA8F}" dt="2020-11-12T10:34:55.179" v="251"/>
          <ac:spMkLst>
            <pc:docMk/>
            <pc:sldMk cId="2906175343" sldId="261"/>
            <ac:spMk id="8" creationId="{00000000-0000-0000-0000-000000000000}"/>
          </ac:spMkLst>
        </pc:spChg>
        <pc:spChg chg="add mod">
          <ac:chgData name="Giovanni Coppola" userId="7838d7b6c5c36cc1" providerId="LiveId" clId="{55351FA5-D80D-4CA9-A62B-ACFC301EAA8F}" dt="2020-11-12T10:41:54.244" v="349" actId="20577"/>
          <ac:spMkLst>
            <pc:docMk/>
            <pc:sldMk cId="2906175343" sldId="261"/>
            <ac:spMk id="9" creationId="{BA019381-C731-421A-83C0-7FE56880D5E3}"/>
          </ac:spMkLst>
        </pc:spChg>
      </pc:sldChg>
      <pc:sldChg chg="modSp mod">
        <pc:chgData name="Giovanni Coppola" userId="7838d7b6c5c36cc1" providerId="LiveId" clId="{55351FA5-D80D-4CA9-A62B-ACFC301EAA8F}" dt="2020-11-12T10:43:51.951" v="362" actId="1076"/>
        <pc:sldMkLst>
          <pc:docMk/>
          <pc:sldMk cId="757259574" sldId="262"/>
        </pc:sldMkLst>
        <pc:spChg chg="mod">
          <ac:chgData name="Giovanni Coppola" userId="7838d7b6c5c36cc1" providerId="LiveId" clId="{55351FA5-D80D-4CA9-A62B-ACFC301EAA8F}" dt="2020-11-12T10:43:51.951" v="362" actId="1076"/>
          <ac:spMkLst>
            <pc:docMk/>
            <pc:sldMk cId="757259574" sldId="262"/>
            <ac:spMk id="6" creationId="{19E1B278-C0B9-4F7E-BDA3-5FD9F0E737C4}"/>
          </ac:spMkLst>
        </pc:spChg>
      </pc:sldChg>
      <pc:sldChg chg="modSp mod">
        <pc:chgData name="Giovanni Coppola" userId="7838d7b6c5c36cc1" providerId="LiveId" clId="{55351FA5-D80D-4CA9-A62B-ACFC301EAA8F}" dt="2020-11-12T10:48:15.746" v="425" actId="2711"/>
        <pc:sldMkLst>
          <pc:docMk/>
          <pc:sldMk cId="2641363112" sldId="263"/>
        </pc:sldMkLst>
        <pc:spChg chg="mod">
          <ac:chgData name="Giovanni Coppola" userId="7838d7b6c5c36cc1" providerId="LiveId" clId="{55351FA5-D80D-4CA9-A62B-ACFC301EAA8F}" dt="2020-11-12T10:47:50.603" v="421"/>
          <ac:spMkLst>
            <pc:docMk/>
            <pc:sldMk cId="2641363112" sldId="263"/>
            <ac:spMk id="2" creationId="{80B3F938-58A4-4617-87A1-4AB731892201}"/>
          </ac:spMkLst>
        </pc:spChg>
        <pc:spChg chg="mod">
          <ac:chgData name="Giovanni Coppola" userId="7838d7b6c5c36cc1" providerId="LiveId" clId="{55351FA5-D80D-4CA9-A62B-ACFC301EAA8F}" dt="2020-11-12T10:48:15.746" v="425" actId="2711"/>
          <ac:spMkLst>
            <pc:docMk/>
            <pc:sldMk cId="2641363112" sldId="263"/>
            <ac:spMk id="6" creationId="{FE38A718-EA21-4697-AB5E-D1CCB0C3D294}"/>
          </ac:spMkLst>
        </pc:spChg>
        <pc:graphicFrameChg chg="mod modGraphic">
          <ac:chgData name="Giovanni Coppola" userId="7838d7b6c5c36cc1" providerId="LiveId" clId="{55351FA5-D80D-4CA9-A62B-ACFC301EAA8F}" dt="2020-11-12T10:48:05.756" v="424" actId="14100"/>
          <ac:graphicFrameMkLst>
            <pc:docMk/>
            <pc:sldMk cId="2641363112" sldId="263"/>
            <ac:graphicFrameMk id="7" creationId="{0AAE509C-9B05-4B88-B148-E6B5F017C507}"/>
          </ac:graphicFrameMkLst>
        </pc:graphicFrameChg>
      </pc:sldChg>
      <pc:sldChg chg="modSp">
        <pc:chgData name="Giovanni Coppola" userId="7838d7b6c5c36cc1" providerId="LiveId" clId="{55351FA5-D80D-4CA9-A62B-ACFC301EAA8F}" dt="2020-11-12T10:48:52.845" v="428"/>
        <pc:sldMkLst>
          <pc:docMk/>
          <pc:sldMk cId="541797731" sldId="264"/>
        </pc:sldMkLst>
        <pc:spChg chg="mod">
          <ac:chgData name="Giovanni Coppola" userId="7838d7b6c5c36cc1" providerId="LiveId" clId="{55351FA5-D80D-4CA9-A62B-ACFC301EAA8F}" dt="2020-11-12T10:48:52.845" v="428"/>
          <ac:spMkLst>
            <pc:docMk/>
            <pc:sldMk cId="541797731" sldId="264"/>
            <ac:spMk id="2" creationId="{7ADFE83E-328E-4B34-9E92-08C0D844E4A9}"/>
          </ac:spMkLst>
        </pc:spChg>
      </pc:sldChg>
      <pc:sldChg chg="modSp">
        <pc:chgData name="Giovanni Coppola" userId="7838d7b6c5c36cc1" providerId="LiveId" clId="{55351FA5-D80D-4CA9-A62B-ACFC301EAA8F}" dt="2020-11-12T10:48:42.276" v="427"/>
        <pc:sldMkLst>
          <pc:docMk/>
          <pc:sldMk cId="1737852807" sldId="265"/>
        </pc:sldMkLst>
        <pc:spChg chg="mod">
          <ac:chgData name="Giovanni Coppola" userId="7838d7b6c5c36cc1" providerId="LiveId" clId="{55351FA5-D80D-4CA9-A62B-ACFC301EAA8F}" dt="2020-11-12T10:48:42.276" v="427"/>
          <ac:spMkLst>
            <pc:docMk/>
            <pc:sldMk cId="1737852807" sldId="265"/>
            <ac:spMk id="2" creationId="{96C2E28C-D460-4798-AF34-A30BC8A8C085}"/>
          </ac:spMkLst>
        </pc:spChg>
      </pc:sldChg>
      <pc:sldChg chg="modSp">
        <pc:chgData name="Giovanni Coppola" userId="7838d7b6c5c36cc1" providerId="LiveId" clId="{55351FA5-D80D-4CA9-A62B-ACFC301EAA8F}" dt="2020-11-12T10:48:34.772" v="426"/>
        <pc:sldMkLst>
          <pc:docMk/>
          <pc:sldMk cId="926610262" sldId="266"/>
        </pc:sldMkLst>
        <pc:spChg chg="mod">
          <ac:chgData name="Giovanni Coppola" userId="7838d7b6c5c36cc1" providerId="LiveId" clId="{55351FA5-D80D-4CA9-A62B-ACFC301EAA8F}" dt="2020-11-12T10:48:34.772" v="426"/>
          <ac:spMkLst>
            <pc:docMk/>
            <pc:sldMk cId="926610262" sldId="266"/>
            <ac:spMk id="2" creationId="{91ACAE85-8397-47C1-AE8C-172F4C70A7F5}"/>
          </ac:spMkLst>
        </pc:spChg>
        <pc:spChg chg="mod">
          <ac:chgData name="Giovanni Coppola" userId="7838d7b6c5c36cc1" providerId="LiveId" clId="{55351FA5-D80D-4CA9-A62B-ACFC301EAA8F}" dt="2020-11-11T21:23:05.556" v="55" actId="20577"/>
          <ac:spMkLst>
            <pc:docMk/>
            <pc:sldMk cId="926610262" sldId="266"/>
            <ac:spMk id="6" creationId="{9AC88009-8F21-4295-A97E-473AA4260700}"/>
          </ac:spMkLst>
        </pc:spChg>
      </pc:sldChg>
      <pc:sldChg chg="modSp new mod">
        <pc:chgData name="Giovanni Coppola" userId="7838d7b6c5c36cc1" providerId="LiveId" clId="{55351FA5-D80D-4CA9-A62B-ACFC301EAA8F}" dt="2020-11-12T10:49:07.973" v="431" actId="1076"/>
        <pc:sldMkLst>
          <pc:docMk/>
          <pc:sldMk cId="1433718890" sldId="267"/>
        </pc:sldMkLst>
        <pc:spChg chg="mod">
          <ac:chgData name="Giovanni Coppola" userId="7838d7b6c5c36cc1" providerId="LiveId" clId="{55351FA5-D80D-4CA9-A62B-ACFC301EAA8F}" dt="2020-11-12T10:49:03.652" v="430" actId="14100"/>
          <ac:spMkLst>
            <pc:docMk/>
            <pc:sldMk cId="1433718890" sldId="267"/>
            <ac:spMk id="2" creationId="{2665106F-DDB1-4824-A290-272A54D72C40}"/>
          </ac:spMkLst>
        </pc:spChg>
        <pc:spChg chg="mod">
          <ac:chgData name="Giovanni Coppola" userId="7838d7b6c5c36cc1" providerId="LiveId" clId="{55351FA5-D80D-4CA9-A62B-ACFC301EAA8F}" dt="2020-11-12T10:49:07.973" v="431" actId="1076"/>
          <ac:spMkLst>
            <pc:docMk/>
            <pc:sldMk cId="1433718890" sldId="267"/>
            <ac:spMk id="6" creationId="{77F6A713-0A04-4F1D-9BB4-75B02BCD1750}"/>
          </ac:spMkLst>
        </pc:spChg>
      </pc:sldChg>
      <pc:sldChg chg="addSp modSp new del mod">
        <pc:chgData name="Giovanni Coppola" userId="7838d7b6c5c36cc1" providerId="LiveId" clId="{55351FA5-D80D-4CA9-A62B-ACFC301EAA8F}" dt="2020-11-12T10:28:51.637" v="177" actId="2696"/>
        <pc:sldMkLst>
          <pc:docMk/>
          <pc:sldMk cId="3717055865" sldId="268"/>
        </pc:sldMkLst>
        <pc:picChg chg="add mod modCrop">
          <ac:chgData name="Giovanni Coppola" userId="7838d7b6c5c36cc1" providerId="LiveId" clId="{55351FA5-D80D-4CA9-A62B-ACFC301EAA8F}" dt="2020-11-12T10:27:32.436" v="165" actId="732"/>
          <ac:picMkLst>
            <pc:docMk/>
            <pc:sldMk cId="3717055865" sldId="268"/>
            <ac:picMk id="9" creationId="{6EF9ECF2-8CC7-4C05-8479-B5ADA6C3B7A8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15:26:43.77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68A3-539B-614C-AEED-9F3672566120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7824B-A553-014E-91C5-21C7C50A6C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26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825F9-C3E2-E147-B6D3-335C60204E37}" type="datetimeFigureOut">
              <a:rPr lang="it-IT" smtClean="0"/>
              <a:t>15/11/2020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AB75-C383-C444-BAD8-6C37ACA01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AB75-C383-C444-BAD8-6C37ACA0136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72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474341" y="2493698"/>
            <a:ext cx="8231383" cy="4013942"/>
          </a:xfrm>
          <a:prstGeom prst="rect">
            <a:avLst/>
          </a:prstGeom>
          <a:solidFill>
            <a:srgbClr val="EF31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40000" y="2988000"/>
            <a:ext cx="64008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Gotham ExtraLight" panose="02000603030000020004" pitchFamily="2" charset="0"/>
                <a:cs typeface="Gotham ExtraLight" panose="02000603030000020004" pitchFamily="2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40000" y="439200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Gotham Medium" panose="0200060303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66" y="448012"/>
            <a:ext cx="2460358" cy="988604"/>
          </a:xfrm>
          <a:prstGeom prst="rect">
            <a:avLst/>
          </a:prstGeom>
        </p:spPr>
      </p:pic>
      <p:sp>
        <p:nvSpPr>
          <p:cNvPr id="7" name="CasellaDiTesto 6"/>
          <p:cNvSpPr txBox="1"/>
          <p:nvPr userDrawn="1"/>
        </p:nvSpPr>
        <p:spPr>
          <a:xfrm>
            <a:off x="474340" y="6515751"/>
            <a:ext cx="823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Gotham Light" panose="02000603030000020004" pitchFamily="2" charset="0"/>
              </a:rPr>
              <a:t>www.motorvehicleuniversity.com                                                            </a:t>
            </a:r>
            <a:r>
              <a:rPr lang="it-IT" sz="1400" b="1" baseline="0" dirty="0">
                <a:latin typeface="Gotham Light" panose="02000603030000020004" pitchFamily="2" charset="0"/>
              </a:rPr>
              <a:t>  </a:t>
            </a:r>
            <a:r>
              <a:rPr lang="it-IT" sz="1400" b="1" dirty="0">
                <a:latin typeface="Gotham Light" panose="02000603030000020004" pitchFamily="2" charset="0"/>
              </a:rPr>
              <a:t>www.aae.unimore.it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474341" y="1641991"/>
            <a:ext cx="823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Gotham Light" panose="02000603030000020004" pitchFamily="2" charset="0"/>
              </a:rPr>
              <a:t>Advanced</a:t>
            </a:r>
            <a:r>
              <a:rPr lang="it-IT" sz="3600" baseline="0" dirty="0">
                <a:latin typeface="Gotham Light" panose="02000603030000020004" pitchFamily="2" charset="0"/>
              </a:rPr>
              <a:t> Automotive Engineering</a:t>
            </a:r>
            <a:endParaRPr lang="it-IT" sz="3600" dirty="0">
              <a:latin typeface="Gotham Ligh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2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65628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solidFill>
                  <a:schemeClr val="tx1"/>
                </a:solidFill>
                <a:latin typeface="Gotham Light" panose="02000603030000020004" pitchFamily="2" charset="0"/>
                <a:ea typeface="FZLanTingHeiS-UL-GB" panose="02000000000000000000" pitchFamily="2" charset="-122"/>
                <a:cs typeface="Gotham Light" panose="02000603030000020004" pitchFamily="2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440000" y="2004090"/>
            <a:ext cx="65628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/>
                </a:solidFill>
                <a:latin typeface="Gotham Light" panose="02000603030000020004" pitchFamily="2" charset="0"/>
                <a:cs typeface="Gotham Light" panose="02000603030000020004" pitchFamily="2" charset="0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gg/mm/</a:t>
            </a:r>
            <a:r>
              <a:rPr lang="it-IT" dirty="0" err="1"/>
              <a:t>aaaa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Nome insegnamento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65628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chemeClr val="tx1"/>
                </a:solidFill>
                <a:latin typeface="Gotham Light" panose="02000603030000020004" pitchFamily="2" charset="0"/>
                <a:ea typeface="FZLanTingHeiS-UL-GB" panose="02000000000000000000" pitchFamily="2" charset="-122"/>
                <a:cs typeface="Gotham Light" panose="02000603030000020004" pitchFamily="2" charset="0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" y="6306345"/>
            <a:ext cx="828526" cy="3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65628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solidFill>
                  <a:schemeClr val="tx1"/>
                </a:solidFill>
                <a:latin typeface="Gotham Light" panose="02000603030000020004" pitchFamily="2" charset="0"/>
                <a:cs typeface="Gotham Light" panose="02000603030000020004" pitchFamily="2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65628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chemeClr val="tx1"/>
                </a:solidFill>
                <a:latin typeface="Gotham Light" panose="02000603030000020004" pitchFamily="2" charset="0"/>
                <a:cs typeface="Gotham Light" panose="02000603030000020004" pitchFamily="2" charset="0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gg/mm/</a:t>
            </a:r>
            <a:r>
              <a:rPr lang="it-IT" dirty="0" err="1"/>
              <a:t>aaaa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Nome insegnamento</a:t>
            </a:r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" y="6306345"/>
            <a:ext cx="828526" cy="332912"/>
          </a:xfrm>
          <a:prstGeom prst="rect">
            <a:avLst/>
          </a:prstGeom>
        </p:spPr>
      </p:pic>
      <p:sp>
        <p:nvSpPr>
          <p:cNvPr id="11" name="Segnaposto testo 4"/>
          <p:cNvSpPr>
            <a:spLocks noGrp="1"/>
          </p:cNvSpPr>
          <p:nvPr>
            <p:ph type="body" idx="1"/>
          </p:nvPr>
        </p:nvSpPr>
        <p:spPr>
          <a:xfrm>
            <a:off x="415545" y="1717326"/>
            <a:ext cx="3978902" cy="75158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Light" panose="02000603030000020004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2" name="Segnaposto contenuto 5"/>
          <p:cNvSpPr>
            <a:spLocks noGrp="1"/>
          </p:cNvSpPr>
          <p:nvPr>
            <p:ph sz="half" idx="2"/>
          </p:nvPr>
        </p:nvSpPr>
        <p:spPr>
          <a:xfrm>
            <a:off x="415545" y="2666800"/>
            <a:ext cx="3978902" cy="3361138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13" name="Segnaposto testo 6"/>
          <p:cNvSpPr>
            <a:spLocks noGrp="1"/>
          </p:cNvSpPr>
          <p:nvPr>
            <p:ph type="body" sz="quarter" idx="3"/>
          </p:nvPr>
        </p:nvSpPr>
        <p:spPr>
          <a:xfrm>
            <a:off x="4678532" y="1717326"/>
            <a:ext cx="4016293" cy="75158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14" name="Segnaposto contenuto 7"/>
          <p:cNvSpPr>
            <a:spLocks noGrp="1"/>
          </p:cNvSpPr>
          <p:nvPr>
            <p:ph sz="quarter" idx="4"/>
          </p:nvPr>
        </p:nvSpPr>
        <p:spPr>
          <a:xfrm>
            <a:off x="4678532" y="2666800"/>
            <a:ext cx="4016293" cy="336113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4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/>
          </p:nvPr>
        </p:nvSpPr>
        <p:spPr>
          <a:xfrm>
            <a:off x="692150" y="2068513"/>
            <a:ext cx="7823200" cy="3773487"/>
          </a:xfrm>
          <a:prstGeom prst="rect">
            <a:avLst/>
          </a:prstGeom>
        </p:spPr>
        <p:txBody>
          <a:bodyPr/>
          <a:lstStyle>
            <a:lvl1pPr>
              <a:defRPr>
                <a:latin typeface="Gotham Light" panose="02000603030000020004" pitchFamily="2" charset="0"/>
              </a:defRPr>
            </a:lvl1pPr>
            <a:lvl2pPr>
              <a:defRPr>
                <a:latin typeface="Gotham Light" panose="02000603030000020004" pitchFamily="2" charset="0"/>
              </a:defRPr>
            </a:lvl2pPr>
            <a:lvl3pPr>
              <a:defRPr>
                <a:latin typeface="Gotham Light" panose="02000603030000020004" pitchFamily="2" charset="0"/>
              </a:defRPr>
            </a:lvl3pPr>
            <a:lvl4pPr>
              <a:defRPr>
                <a:latin typeface="Gotham Light" panose="02000603030000020004" pitchFamily="2" charset="0"/>
              </a:defRPr>
            </a:lvl4pPr>
            <a:lvl5pPr>
              <a:defRPr>
                <a:latin typeface="Gotham Light" panose="02000603030000020004" pitchFamily="2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1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gg/mm/</a:t>
            </a:r>
            <a:r>
              <a:rPr lang="it-IT" dirty="0" err="1"/>
              <a:t>aaaa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2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Nome insegnamento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3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" y="6306345"/>
            <a:ext cx="828526" cy="3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un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" y="6306345"/>
            <a:ext cx="828526" cy="332912"/>
          </a:xfrm>
          <a:prstGeom prst="rect">
            <a:avLst/>
          </a:prstGeom>
        </p:spPr>
      </p:pic>
      <p:sp>
        <p:nvSpPr>
          <p:cNvPr id="6" name="Segnaposto data 3"/>
          <p:cNvSpPr>
            <a:spLocks noGrp="1"/>
          </p:cNvSpPr>
          <p:nvPr>
            <p:ph type="dt" sz="half" idx="12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gg/mm/</a:t>
            </a:r>
            <a:r>
              <a:rPr lang="it-IT" dirty="0" err="1"/>
              <a:t>aaaa</a:t>
            </a:r>
            <a:endParaRPr lang="it-IT" dirty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13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Nome insegnamento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14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5"/>
          </p:nvPr>
        </p:nvSpPr>
        <p:spPr>
          <a:xfrm>
            <a:off x="628650" y="2192338"/>
            <a:ext cx="7886700" cy="352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2803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xfrm>
            <a:off x="701676" y="2085975"/>
            <a:ext cx="3799304" cy="4057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1pPr>
            <a:lvl2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2pPr>
            <a:lvl3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3pPr>
            <a:lvl4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4pPr>
            <a:lvl5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11"/>
          </p:nvPr>
        </p:nvSpPr>
        <p:spPr>
          <a:xfrm>
            <a:off x="4669654" y="2085975"/>
            <a:ext cx="3977459" cy="3968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1pPr>
            <a:lvl2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2pPr>
            <a:lvl3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3pPr>
            <a:lvl4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4pPr>
            <a:lvl5pPr>
              <a:defRPr>
                <a:solidFill>
                  <a:schemeClr val="tx1"/>
                </a:solidFill>
                <a:latin typeface="Gotham Light" panose="02000603030000020004" pitchFamily="2" charset="0"/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" y="6306345"/>
            <a:ext cx="828526" cy="332912"/>
          </a:xfrm>
          <a:prstGeom prst="rect">
            <a:avLst/>
          </a:prstGeom>
        </p:spPr>
      </p:pic>
      <p:sp>
        <p:nvSpPr>
          <p:cNvPr id="8" name="Segnaposto data 3"/>
          <p:cNvSpPr>
            <a:spLocks noGrp="1"/>
          </p:cNvSpPr>
          <p:nvPr>
            <p:ph type="dt" sz="half" idx="12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gg/mm/</a:t>
            </a:r>
            <a:r>
              <a:rPr lang="it-IT" dirty="0" err="1"/>
              <a:t>aaaa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3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Nome insegnamento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4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196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gg/mm/</a:t>
            </a:r>
            <a:r>
              <a:rPr lang="it-IT" dirty="0" err="1"/>
              <a:t>aaaa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/>
              <a:t>Nome insegnamento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5" y="6306345"/>
            <a:ext cx="828526" cy="3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474341" y="2493698"/>
            <a:ext cx="8231383" cy="4013942"/>
          </a:xfrm>
          <a:prstGeom prst="rect">
            <a:avLst/>
          </a:prstGeom>
          <a:solidFill>
            <a:srgbClr val="EF31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366" y="448012"/>
            <a:ext cx="2460358" cy="988604"/>
          </a:xfrm>
          <a:prstGeom prst="rect">
            <a:avLst/>
          </a:prstGeom>
        </p:spPr>
      </p:pic>
      <p:sp>
        <p:nvSpPr>
          <p:cNvPr id="5" name="Titolo 1"/>
          <p:cNvSpPr>
            <a:spLocks noGrp="1"/>
          </p:cNvSpPr>
          <p:nvPr>
            <p:ph type="ctrTitle" hasCustomPrompt="1"/>
          </p:nvPr>
        </p:nvSpPr>
        <p:spPr>
          <a:xfrm>
            <a:off x="1440000" y="2988000"/>
            <a:ext cx="64008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 baseline="0">
                <a:solidFill>
                  <a:schemeClr val="bg1"/>
                </a:solidFill>
                <a:latin typeface="Gotham Light" panose="02000603030000020004" pitchFamily="2" charset="0"/>
                <a:cs typeface="Gotham Light" panose="02000603030000020004" pitchFamily="2" charset="0"/>
              </a:defRPr>
            </a:lvl1pPr>
          </a:lstStyle>
          <a:p>
            <a:r>
              <a:rPr lang="it-IT" dirty="0"/>
              <a:t>Any questions?</a:t>
            </a:r>
          </a:p>
        </p:txBody>
      </p:sp>
      <p:sp>
        <p:nvSpPr>
          <p:cNvPr id="7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440000" y="5556857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ts val="3120"/>
              </a:lnSpc>
              <a:buNone/>
              <a:defRPr sz="3000" baseline="0">
                <a:solidFill>
                  <a:srgbClr val="FFFFFF"/>
                </a:solidFill>
                <a:latin typeface="Gotham Light" panose="0200060303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Thank you.</a:t>
            </a: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474341" y="1641991"/>
            <a:ext cx="823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Advanced</a:t>
            </a:r>
            <a:r>
              <a:rPr lang="it-IT" sz="3600" baseline="0" dirty="0"/>
              <a:t> Automotive Engineering</a:t>
            </a:r>
            <a:endParaRPr lang="it-IT" sz="3600" dirty="0"/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474340" y="6515751"/>
            <a:ext cx="823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Gotham Light" panose="02000603030000020004" pitchFamily="2" charset="0"/>
              </a:rPr>
              <a:t>www.motorvehicleuniversity.com                                                            </a:t>
            </a:r>
            <a:r>
              <a:rPr lang="it-IT" sz="1400" b="1" baseline="0" dirty="0">
                <a:latin typeface="Gotham Light" panose="02000603030000020004" pitchFamily="2" charset="0"/>
              </a:rPr>
              <a:t>  </a:t>
            </a:r>
            <a:r>
              <a:rPr lang="it-IT" sz="1400" b="1" dirty="0">
                <a:latin typeface="Gotham Light" panose="02000603030000020004" pitchFamily="2" charset="0"/>
              </a:rPr>
              <a:t>www.aae.unimore.it</a:t>
            </a:r>
          </a:p>
        </p:txBody>
      </p:sp>
    </p:spTree>
    <p:extLst>
      <p:ext uri="{BB962C8B-B14F-4D97-AF65-F5344CB8AC3E}">
        <p14:creationId xmlns:p14="http://schemas.microsoft.com/office/powerpoint/2010/main" val="149812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4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6" r:id="rId4"/>
    <p:sldLayoutId id="2147483654" r:id="rId5"/>
    <p:sldLayoutId id="2147483653" r:id="rId6"/>
    <p:sldLayoutId id="2147483657" r:id="rId7"/>
    <p:sldLayoutId id="2147483655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2ki.com/forums/s2000-under-hood-22/stock-f20c-f22c-piston-rod-weights-776633/" TargetMode="External"/><Relationship Id="rId2" Type="http://schemas.openxmlformats.org/officeDocument/2006/relationships/hyperlink" Target="https://en.wikipedia.org/wiki/Honda_F20C_engin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2ki.com/forums/s2000-talk-1/how-much-does-f20c-weigh-6411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1600" y="2577378"/>
            <a:ext cx="6400800" cy="656016"/>
          </a:xfrm>
        </p:spPr>
        <p:txBody>
          <a:bodyPr/>
          <a:lstStyle/>
          <a:p>
            <a:r>
              <a:rPr lang="it-IT" dirty="0"/>
              <a:t>I.C.E. VIBRATIONS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40163" y="3192407"/>
            <a:ext cx="3881305" cy="27747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400" dirty="0" err="1">
                <a:latin typeface="Century Gothic" panose="020B0502020202020204" pitchFamily="34" charset="0"/>
              </a:rPr>
              <a:t>Mechanical</a:t>
            </a:r>
            <a:r>
              <a:rPr lang="it-IT" sz="2400" dirty="0">
                <a:latin typeface="Century Gothic" panose="020B0502020202020204" pitchFamily="34" charset="0"/>
              </a:rPr>
              <a:t> </a:t>
            </a:r>
            <a:r>
              <a:rPr lang="it-IT" sz="2400" dirty="0" err="1">
                <a:latin typeface="Century Gothic" panose="020B0502020202020204" pitchFamily="34" charset="0"/>
              </a:rPr>
              <a:t>Vibration</a:t>
            </a:r>
            <a:endParaRPr lang="it-IT" sz="2400" dirty="0"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bg1"/>
                </a:solidFill>
              </a:rPr>
              <a:t>Academic </a:t>
            </a:r>
            <a:r>
              <a:rPr lang="it-IT" sz="2400" dirty="0" err="1">
                <a:solidFill>
                  <a:schemeClr val="bg1"/>
                </a:solidFill>
              </a:rPr>
              <a:t>Year</a:t>
            </a:r>
            <a:r>
              <a:rPr lang="it-IT" sz="2400" dirty="0">
                <a:solidFill>
                  <a:schemeClr val="bg1"/>
                </a:solidFill>
              </a:rPr>
              <a:t>: 2020/2021</a:t>
            </a:r>
          </a:p>
          <a:p>
            <a:pPr>
              <a:lnSpc>
                <a:spcPct val="100000"/>
              </a:lnSpc>
            </a:pPr>
            <a:endParaRPr lang="it-IT" sz="1400" dirty="0">
              <a:latin typeface="Century Gothic" panose="020B0502020202020204" pitchFamily="34" charset="0"/>
            </a:endParaRPr>
          </a:p>
          <a:p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Prof.   F. Pellicano</a:t>
            </a:r>
          </a:p>
          <a:p>
            <a:r>
              <a:rPr lang="it-IT" dirty="0">
                <a:solidFill>
                  <a:schemeClr val="bg1"/>
                </a:solidFill>
              </a:rPr>
              <a:t> Prof.   A. Zippo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Ass</a:t>
            </a:r>
            <a:r>
              <a:rPr lang="it-IT" dirty="0">
                <a:solidFill>
                  <a:schemeClr val="bg1"/>
                </a:solidFill>
              </a:rPr>
              <a:t>.    G. </a:t>
            </a:r>
            <a:r>
              <a:rPr lang="it-IT" dirty="0" err="1">
                <a:solidFill>
                  <a:schemeClr val="bg1"/>
                </a:solidFill>
              </a:rPr>
              <a:t>Iarriccio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703C05-962C-4D04-8BE1-B9BCA77CB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1" t="21282" r="68350" b="63334"/>
          <a:stretch/>
        </p:blipFill>
        <p:spPr>
          <a:xfrm>
            <a:off x="546755" y="499621"/>
            <a:ext cx="2554794" cy="9488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231D4B-6E79-46B0-A849-A3EF6C9DC5C7}"/>
              </a:ext>
            </a:extLst>
          </p:cNvPr>
          <p:cNvSpPr txBox="1"/>
          <p:nvPr/>
        </p:nvSpPr>
        <p:spPr>
          <a:xfrm>
            <a:off x="5370466" y="3192407"/>
            <a:ext cx="3134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Group D: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Juan Sebastian Cepeda </a:t>
            </a:r>
            <a:r>
              <a:rPr lang="it-IT" sz="1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Munevar</a:t>
            </a: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Giacomo Chinni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Giovanni Coppola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Francesco </a:t>
            </a:r>
            <a:r>
              <a:rPr lang="it-IT" sz="1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Cuius</a:t>
            </a: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 Iuculano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Marco </a:t>
            </a:r>
            <a:r>
              <a:rPr lang="it-IT" sz="1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Cunaccia</a:t>
            </a:r>
            <a:endParaRPr lang="it-IT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Giacomo Davanzo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Edoardo d’Amicis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Denis Tonini</a:t>
            </a:r>
          </a:p>
        </p:txBody>
      </p:sp>
    </p:spTree>
    <p:extLst>
      <p:ext uri="{BB962C8B-B14F-4D97-AF65-F5344CB8AC3E}">
        <p14:creationId xmlns:p14="http://schemas.microsoft.com/office/powerpoint/2010/main" val="370342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96C2E28C-D460-4798-AF34-A30BC8A8C0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5"/>
                <a:ext cx="7886700" cy="610235"/>
              </a:xfrm>
            </p:spPr>
            <p:txBody>
              <a:bodyPr/>
              <a:lstStyle/>
              <a:p>
                <a:pPr algn="ctr"/>
                <a:r>
                  <a:rPr lang="it-IT" b="0" dirty="0">
                    <a:latin typeface="Gotham ExtraLight" panose="02000603030000020004"/>
                  </a:rPr>
                  <a:t>TEST 1 RESULTS: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0" dirty="0">
                  <a:latin typeface="Gotham ExtraLight" panose="02000603030000020004"/>
                </a:endParaRP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96C2E28C-D460-4798-AF34-A30BC8A8C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5"/>
                <a:ext cx="7886700" cy="610235"/>
              </a:xfrm>
              <a:blipFill>
                <a:blip r:embed="rId2"/>
                <a:stretch>
                  <a:fillRect t="-16000" b="-4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349F07C9-A0DD-4C24-8321-14053C1B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62"/>
            <a:ext cx="9144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5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96C2E28C-D460-4798-AF34-A30BC8A8C0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5"/>
                <a:ext cx="7886700" cy="610235"/>
              </a:xfrm>
            </p:spPr>
            <p:txBody>
              <a:bodyPr/>
              <a:lstStyle/>
              <a:p>
                <a:pPr algn="ctr"/>
                <a:r>
                  <a:rPr lang="it-IT" b="0" dirty="0">
                    <a:latin typeface="Gotham ExtraLight" panose="02000603030000020004"/>
                  </a:rPr>
                  <a:t>TEST 1 RESULTS: 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b="0" dirty="0">
                  <a:latin typeface="Gotham ExtraLight" panose="02000603030000020004"/>
                </a:endParaRP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96C2E28C-D460-4798-AF34-A30BC8A8C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5"/>
                <a:ext cx="7886700" cy="610235"/>
              </a:xfrm>
              <a:blipFill>
                <a:blip r:embed="rId2"/>
                <a:stretch>
                  <a:fillRect t="-16000" b="-43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D3B5CF1-7520-4654-AA42-B886678D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62"/>
            <a:ext cx="9144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5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ADFE83E-328E-4B34-9E92-08C0D844E4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645990"/>
              </a:xfrm>
            </p:spPr>
            <p:txBody>
              <a:bodyPr/>
              <a:lstStyle/>
              <a:p>
                <a:pPr algn="ctr"/>
                <a:r>
                  <a:rPr lang="it-IT" b="0" dirty="0">
                    <a:latin typeface="Gotham ExtraLight" panose="02000603030000020004"/>
                  </a:rPr>
                  <a:t>TEST 2 RESULTS: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0" dirty="0">
                  <a:latin typeface="Gotham ExtraLight" panose="02000603030000020004"/>
                </a:endParaRP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ADFE83E-328E-4B34-9E92-08C0D844E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645990"/>
              </a:xfr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4A790E39-44C0-43CB-9525-18B09499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62"/>
            <a:ext cx="9144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9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ADFE83E-328E-4B34-9E92-08C0D844E4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645990"/>
              </a:xfrm>
            </p:spPr>
            <p:txBody>
              <a:bodyPr/>
              <a:lstStyle/>
              <a:p>
                <a:pPr algn="ctr"/>
                <a:r>
                  <a:rPr lang="it-IT" b="0" dirty="0">
                    <a:latin typeface="Gotham ExtraLight" panose="02000603030000020004"/>
                  </a:rPr>
                  <a:t>TEST 2 RESULTS: 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b="0" dirty="0">
                  <a:latin typeface="Gotham ExtraLight" panose="02000603030000020004"/>
                </a:endParaRP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ADFE83E-328E-4B34-9E92-08C0D844E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645990"/>
              </a:xfr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5F3E484-3E95-447F-8F34-842D34269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1562"/>
            <a:ext cx="9144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2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ADFE83E-328E-4B34-9E92-08C0D844E4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645990"/>
              </a:xfrm>
            </p:spPr>
            <p:txBody>
              <a:bodyPr/>
              <a:lstStyle/>
              <a:p>
                <a:pPr algn="ctr"/>
                <a:r>
                  <a:rPr lang="it-IT" b="0" dirty="0">
                    <a:latin typeface="Gotham ExtraLight" panose="02000603030000020004"/>
                  </a:rPr>
                  <a:t>TEST 2 RESULTS: 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it-IT" b="0" dirty="0">
                  <a:latin typeface="Gotham ExtraLight" panose="02000603030000020004"/>
                </a:endParaRPr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7ADFE83E-328E-4B34-9E92-08C0D844E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645990"/>
              </a:xfr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30CE25A-0E87-4D20-8656-6DD9F7C1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79538"/>
            <a:ext cx="8229600" cy="22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5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65106F-DDB1-4824-A290-272A54D7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62" y="235597"/>
            <a:ext cx="8911276" cy="611964"/>
          </a:xfrm>
        </p:spPr>
        <p:txBody>
          <a:bodyPr/>
          <a:lstStyle/>
          <a:p>
            <a:pPr algn="ctr"/>
            <a:r>
              <a:rPr lang="it-IT" b="0" dirty="0">
                <a:latin typeface="Gotham ExtraLight" panose="02000603030000020004"/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7F6A713-0A04-4F1D-9BB4-75B02BCD175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1813" y="1824692"/>
                <a:ext cx="7886700" cy="2493308"/>
              </a:xfrm>
            </p:spPr>
            <p:txBody>
              <a:bodyPr/>
              <a:lstStyle/>
              <a:p>
                <a:r>
                  <a:rPr lang="it-IT" sz="2000" dirty="0">
                    <a:effectLst/>
                    <a:ea typeface="Times New Roman" panose="02020603050405020304" pitchFamily="18" charset="0"/>
                    <a:cs typeface="Segoe UI" panose="020B0502040204020203" pitchFamily="34" charset="0"/>
                  </a:rPr>
                  <a:t>EOM,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  <m:sub>
                        <m: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it-IT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𝑐𝑟𝑖𝑡𝑖𝑐𝑎𝑙</m:t>
                        </m:r>
                      </m:sub>
                    </m:sSub>
                  </m:oMath>
                </a14:m>
                <a:r>
                  <a:rPr lang="it-IT" sz="2000" dirty="0">
                    <a:effectLst/>
                    <a:ea typeface="Times New Roman" panose="02020603050405020304" pitchFamily="18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  <m:sub>
                        <m:r>
                          <a:rPr lang="it-IT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it-IT" sz="2000" dirty="0">
                    <a:effectLst/>
                    <a:ea typeface="Times New Roman" panose="02020603050405020304" pitchFamily="18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it-IT" sz="2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sz="20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it-IT" sz="20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it-IT" sz="2000" kern="12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  <a:r>
                  <a:rPr lang="it-IT" sz="20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kern="12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been</a:t>
                </a:r>
                <a:r>
                  <a:rPr lang="it-IT" sz="20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000" kern="120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calculated</a:t>
                </a:r>
                <a:r>
                  <a:rPr lang="it-IT" sz="2000" kern="12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it-IT" sz="2000" dirty="0">
                    <a:effectLst/>
                    <a:ea typeface="Times New Roman" panose="02020603050405020304" pitchFamily="18" charset="0"/>
                  </a:rPr>
                  <a:t>Test 1: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it-IT" sz="2000" dirty="0">
                    <a:effectLst/>
                    <a:ea typeface="Times New Roman" panose="02020603050405020304" pitchFamily="18" charset="0"/>
                  </a:rPr>
                  <a:t>with </a:t>
                </a:r>
                <a:r>
                  <a:rPr lang="it-IT" sz="2000" dirty="0" err="1">
                    <a:effectLst/>
                    <a:ea typeface="Times New Roman" panose="02020603050405020304" pitchFamily="18" charset="0"/>
                  </a:rPr>
                  <a:t>convolution</a:t>
                </a:r>
                <a:r>
                  <a:rPr lang="it-IT" sz="2000" dirty="0">
                    <a:effectLst/>
                    <a:ea typeface="Times New Roman" panose="02020603050405020304" pitchFamily="18" charset="0"/>
                  </a:rPr>
                  <a:t> and </a:t>
                </a:r>
                <a:r>
                  <a:rPr lang="it-IT" sz="2000" dirty="0" err="1">
                    <a:effectLst/>
                    <a:ea typeface="Times New Roman" panose="02020603050405020304" pitchFamily="18" charset="0"/>
                  </a:rPr>
                  <a:t>symbolic</a:t>
                </a:r>
                <a:r>
                  <a:rPr lang="it-IT" sz="20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2000" dirty="0" err="1">
                    <a:effectLst/>
                    <a:ea typeface="Times New Roman" panose="02020603050405020304" pitchFamily="18" charset="0"/>
                  </a:rPr>
                  <a:t>approach</a:t>
                </a:r>
                <a:r>
                  <a:rPr lang="it-IT" sz="2000" dirty="0">
                    <a:effectLst/>
                    <a:ea typeface="Times New Roman" panose="02020603050405020304" pitchFamily="18" charset="0"/>
                  </a:rPr>
                  <a:t> coincide.</a:t>
                </a:r>
              </a:p>
              <a:p>
                <a:r>
                  <a:rPr lang="it-IT" sz="2000" dirty="0">
                    <a:ea typeface="Times New Roman" panose="02020603050405020304" pitchFamily="18" charset="0"/>
                  </a:rPr>
                  <a:t>Test 2: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it-IT" sz="20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it-IT" sz="2000" dirty="0">
                    <a:effectLst/>
                    <a:ea typeface="Times New Roman" panose="02020603050405020304" pitchFamily="18" charset="0"/>
                  </a:rPr>
                  <a:t>with </a:t>
                </a:r>
                <a:r>
                  <a:rPr lang="it-IT" sz="2000" dirty="0" err="1">
                    <a:effectLst/>
                    <a:ea typeface="Times New Roman" panose="02020603050405020304" pitchFamily="18" charset="0"/>
                  </a:rPr>
                  <a:t>convolution</a:t>
                </a:r>
                <a:r>
                  <a:rPr lang="it-IT" sz="2000" dirty="0">
                    <a:effectLst/>
                    <a:ea typeface="Times New Roman" panose="02020603050405020304" pitchFamily="18" charset="0"/>
                  </a:rPr>
                  <a:t> </a:t>
                </a:r>
                <a:endParaRPr lang="it-IT" sz="2000" dirty="0">
                  <a:ea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ea typeface="Times New Roman" panose="02020603050405020304" pitchFamily="18" charset="0"/>
                    <a:cs typeface="Segoe UI" panose="020B0502040204020203" pitchFamily="34" charset="0"/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Ω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𝑖𝑑𝑙𝑒</m:t>
                        </m:r>
                      </m:sub>
                    </m:sSub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𝑟𝑒𝑠𝑜𝑛𝑎𝑛𝑐𝑒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,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problem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during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starting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even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if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not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detrimental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because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is not </a:t>
                </a:r>
                <a:r>
                  <a:rPr lang="it-IT" sz="1800" dirty="0" err="1">
                    <a:effectLst/>
                    <a:ea typeface="Times New Roman" panose="02020603050405020304" pitchFamily="18" charset="0"/>
                  </a:rPr>
                  <a:t>too</a:t>
                </a:r>
                <a:r>
                  <a:rPr lang="it-IT" sz="1800" dirty="0">
                    <a:effectLst/>
                    <a:ea typeface="Times New Roman" panose="02020603050405020304" pitchFamily="18" charset="0"/>
                  </a:rPr>
                  <a:t> low.</a:t>
                </a:r>
              </a:p>
              <a:p>
                <a:r>
                  <a:rPr lang="it-IT" sz="2000" dirty="0" err="1"/>
                  <a:t>Further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developments</a:t>
                </a:r>
                <a:r>
                  <a:rPr lang="it-IT" sz="2000" dirty="0"/>
                  <a:t>: more DOF and test with running car.</a:t>
                </a:r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77F6A713-0A04-4F1D-9BB4-75B02BCD1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1813" y="1824692"/>
                <a:ext cx="7886700" cy="2493308"/>
              </a:xfrm>
              <a:blipFill>
                <a:blip r:embed="rId2"/>
                <a:stretch>
                  <a:fillRect l="-696" t="-1222" b="-7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1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118730" y="2968849"/>
            <a:ext cx="6400800" cy="1080000"/>
          </a:xfrm>
        </p:spPr>
        <p:txBody>
          <a:bodyPr/>
          <a:lstStyle/>
          <a:p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/>
              <a:t>?</a:t>
            </a:r>
            <a:endParaRPr lang="it-IT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26882" y="480278"/>
            <a:ext cx="251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Inserire qui il logo dell’Ateneo/azienda di appartenenza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884FF7-AF7B-4BDF-B108-9BA635C10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1" t="21282" r="68350" b="63334"/>
          <a:stretch/>
        </p:blipFill>
        <p:spPr>
          <a:xfrm>
            <a:off x="546755" y="435376"/>
            <a:ext cx="2727768" cy="10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1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19F06-DD1E-4BC1-8A0B-792C1579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0" dirty="0">
                <a:latin typeface="Gotham ExtraLight"/>
              </a:rPr>
              <a:t>REFERENCES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72280-83A7-4D20-A302-0B1E2B5E0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112363"/>
            <a:ext cx="7950200" cy="4729637"/>
          </a:xfrm>
        </p:spPr>
        <p:txBody>
          <a:bodyPr/>
          <a:lstStyle/>
          <a:p>
            <a:pPr algn="just" rtl="0" fontAlgn="base"/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[1] Francesco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Pellicano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“Mechanical Vibrations”, 2020 </a:t>
            </a:r>
          </a:p>
          <a:p>
            <a:pPr algn="just" rtl="0" fontAlgn="base"/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[2] M.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Callegari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P.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Fanghella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F.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Pellicano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“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Meccanica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applicata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alle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macchine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”, UTET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Università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2017 </a:t>
            </a:r>
          </a:p>
          <a:p>
            <a:pPr algn="just" rtl="0" fontAlgn="base"/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[3] Wikipedia.org, “</a:t>
            </a:r>
            <a:r>
              <a:rPr lang="en-US" sz="1700" b="0" i="0" u="sng" strike="noStrike" dirty="0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Honda F20c engine</a:t>
            </a:r>
            <a:r>
              <a:rPr lang="en-US" sz="17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” </a:t>
            </a:r>
          </a:p>
          <a:p>
            <a:pPr algn="just" rtl="0" fontAlgn="base"/>
            <a:r>
              <a:rPr lang="en-US" sz="17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[4] www.s2ki.com, “</a:t>
            </a:r>
            <a:r>
              <a:rPr lang="en-US" sz="1700" b="0" i="0" u="sng" strike="noStrike" dirty="0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 F20c and F22c piston and rod weights</a:t>
            </a:r>
            <a:r>
              <a:rPr lang="en-US" sz="17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” </a:t>
            </a:r>
          </a:p>
          <a:p>
            <a:pPr algn="just" rtl="0" fontAlgn="base"/>
            <a:r>
              <a:rPr lang="en-US" sz="17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[5] www.s2ki.com, “</a:t>
            </a:r>
            <a:r>
              <a:rPr lang="en-US" sz="1700" b="0" i="0" u="sng" strike="noStrike" dirty="0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much does the F20c weigh?</a:t>
            </a:r>
            <a:r>
              <a:rPr lang="en-US" sz="17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” </a:t>
            </a:r>
          </a:p>
          <a:p>
            <a:pPr algn="just" rtl="0" fontAlgn="base"/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[6] Z. M. 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Ripin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O. L. </a:t>
            </a:r>
            <a:r>
              <a:rPr lang="en-US" sz="1700" b="0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Ean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“Dynamic characterization of engine mount at different orientation using sine swept” frequency test, Regional Conference on Mechanical and Aerospace Technology, Bali, February 9 – 10, 2010 </a:t>
            </a:r>
          </a:p>
          <a:p>
            <a:pPr algn="just" rtl="0" fontAlgn="base"/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[7] Influence of damping coefficient into engine rubber mounting system on vehicle ride comfort”; Hoang Anh Tan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Le Van Quynh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Nguyen Van Liem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Bui Van Cuong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Le Xuan Long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Vu The Truyen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1, 2, 3, 4, 5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Faculty of Automotive and Power Machinery Engineering, Thai Nguyen University of Technology, Thai Nguyen, Vietnam; </a:t>
            </a:r>
            <a:r>
              <a:rPr lang="en-US" sz="1700" b="0" i="0" baseline="300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 of Basic Studies, Thai Nguyen Training Facility, University of Transport Technology, Hanoi, Vietnam, 2019 </a:t>
            </a:r>
          </a:p>
          <a:p>
            <a:endParaRPr lang="it-IT" sz="170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F4FB7-AFCE-48FE-AB13-507741D7DC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58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55400" y="427023"/>
            <a:ext cx="3132000" cy="514800"/>
          </a:xfrm>
        </p:spPr>
        <p:txBody>
          <a:bodyPr/>
          <a:lstStyle/>
          <a:p>
            <a:r>
              <a:rPr lang="it-IT" b="0" dirty="0">
                <a:solidFill>
                  <a:schemeClr val="tx1"/>
                </a:solidFill>
                <a:latin typeface="Gotham ExtraLight" panose="02000603030000020004"/>
              </a:rPr>
              <a:t>INTRODUCTION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1440000" y="4473875"/>
            <a:ext cx="6562800" cy="1557648"/>
          </a:xfrm>
          <a:prstGeom prst="rect">
            <a:avLst/>
          </a:prstGeom>
        </p:spPr>
        <p:txBody>
          <a:bodyPr/>
          <a:lstStyle/>
          <a:p>
            <a:r>
              <a:rPr lang="it-IT" sz="2400" dirty="0">
                <a:solidFill>
                  <a:schemeClr val="tx1"/>
                </a:solidFill>
              </a:rPr>
              <a:t>L4 </a:t>
            </a:r>
            <a:r>
              <a:rPr lang="it-IT" sz="2400" dirty="0" err="1">
                <a:solidFill>
                  <a:schemeClr val="tx1"/>
                </a:solidFill>
              </a:rPr>
              <a:t>engine</a:t>
            </a:r>
            <a:r>
              <a:rPr lang="it-IT" sz="2400" dirty="0">
                <a:solidFill>
                  <a:schemeClr val="tx1"/>
                </a:solidFill>
              </a:rPr>
              <a:t>, no balance </a:t>
            </a:r>
            <a:r>
              <a:rPr lang="it-IT" sz="2400" dirty="0" err="1">
                <a:solidFill>
                  <a:schemeClr val="tx1"/>
                </a:solidFill>
              </a:rPr>
              <a:t>shafts</a:t>
            </a:r>
            <a:endParaRPr lang="it-IT" sz="2400" dirty="0">
              <a:solidFill>
                <a:schemeClr val="tx1"/>
              </a:solidFill>
            </a:endParaRPr>
          </a:p>
          <a:p>
            <a:r>
              <a:rPr lang="it-IT" sz="2400" dirty="0"/>
              <a:t>1 DOF model, </a:t>
            </a:r>
            <a:r>
              <a:rPr lang="it-IT" sz="2400" dirty="0" err="1"/>
              <a:t>only</a:t>
            </a:r>
            <a:r>
              <a:rPr lang="it-IT" sz="2400" dirty="0"/>
              <a:t> </a:t>
            </a:r>
            <a:r>
              <a:rPr lang="it-IT" sz="2400" dirty="0" err="1"/>
              <a:t>vertical</a:t>
            </a:r>
            <a:r>
              <a:rPr lang="it-IT" sz="2400" dirty="0"/>
              <a:t> </a:t>
            </a:r>
            <a:r>
              <a:rPr lang="it-IT" sz="2400" dirty="0" err="1"/>
              <a:t>oscillations</a:t>
            </a:r>
            <a:endParaRPr lang="it-IT" sz="2400" dirty="0"/>
          </a:p>
          <a:p>
            <a:r>
              <a:rPr lang="it-IT" sz="2400" dirty="0"/>
              <a:t>Force </a:t>
            </a:r>
            <a:r>
              <a:rPr lang="it-IT" sz="2400" dirty="0" err="1"/>
              <a:t>transferred</a:t>
            </a:r>
            <a:r>
              <a:rPr lang="it-IT" sz="2400" dirty="0"/>
              <a:t> to the chassis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E991740-DF77-4DC2-88C4-DA33159BD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3" t="27129" r="15311" b="31810"/>
          <a:stretch/>
        </p:blipFill>
        <p:spPr>
          <a:xfrm>
            <a:off x="1236798" y="1365712"/>
            <a:ext cx="6662307" cy="2498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9A0C4A-33E2-4928-B1BE-2EB2A978D73F}"/>
                  </a:ext>
                </a:extLst>
              </p:cNvPr>
              <p:cNvSpPr txBox="1"/>
              <p:nvPr/>
            </p:nvSpPr>
            <p:spPr>
              <a:xfrm>
                <a:off x="5000919" y="3863898"/>
                <a:ext cx="2185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it-IT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9A0C4A-33E2-4928-B1BE-2EB2A978D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919" y="3863898"/>
                <a:ext cx="2185342" cy="276999"/>
              </a:xfrm>
              <a:prstGeom prst="rect">
                <a:avLst/>
              </a:prstGeom>
              <a:blipFill>
                <a:blip r:embed="rId3"/>
                <a:stretch>
                  <a:fillRect l="-836" r="-3064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7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3204496" y="268173"/>
            <a:ext cx="1940174" cy="672367"/>
          </a:xfrm>
        </p:spPr>
        <p:txBody>
          <a:bodyPr/>
          <a:lstStyle/>
          <a:p>
            <a:r>
              <a:rPr lang="it-IT" b="0" dirty="0">
                <a:latin typeface="Gotham ExtraLight" panose="02000603030000020004"/>
              </a:rPr>
              <a:t>TARGETS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8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5279" y="3688227"/>
                <a:ext cx="3799304" cy="2073324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800" dirty="0">
                    <a:latin typeface="+mj-lt"/>
                  </a:rPr>
                  <a:t>Test 1: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b="0" i="0" dirty="0" err="1">
                    <a:latin typeface="+mj-lt"/>
                  </a:rPr>
                  <a:t>constant</a:t>
                </a:r>
                <a:r>
                  <a:rPr lang="it-IT" sz="1800" b="0" i="0" dirty="0">
                    <a:latin typeface="+mj-lt"/>
                  </a:rPr>
                  <a:t> </a:t>
                </a:r>
                <a:r>
                  <a:rPr lang="it-IT" sz="1800" b="0" i="0" dirty="0" err="1">
                    <a:latin typeface="+mj-lt"/>
                  </a:rPr>
                  <a:t>angular</a:t>
                </a:r>
                <a:r>
                  <a:rPr lang="it-IT" sz="1800" b="0" i="0" dirty="0">
                    <a:latin typeface="+mj-lt"/>
                  </a:rPr>
                  <a:t> </a:t>
                </a:r>
                <a:r>
                  <a:rPr lang="it-IT" sz="1800" b="0" i="0" dirty="0" err="1">
                    <a:latin typeface="+mj-lt"/>
                  </a:rPr>
                  <a:t>velocity</a:t>
                </a:r>
                <a:endParaRPr lang="it-IT" sz="1800" b="0" i="0" dirty="0">
                  <a:latin typeface="+mj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18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80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800" i="1">
                              <a:latin typeface="Cambria Math" panose="02040503050406030204" pitchFamily="18" charset="0"/>
                            </a:rPr>
                            <m:t>𝑖𝑑𝑙𝑒</m:t>
                          </m:r>
                        </m:sub>
                      </m:sSub>
                    </m:oMath>
                  </m:oMathPara>
                </a14:m>
                <a:endParaRPr lang="it-IT" sz="1800" dirty="0">
                  <a:latin typeface="+mj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1800" dirty="0">
                  <a:latin typeface="+mj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sz="1800" b="0" dirty="0">
                    <a:latin typeface="+mj-lt"/>
                  </a:rPr>
                  <a:t> from </a:t>
                </a:r>
                <a:r>
                  <a:rPr lang="it-IT" sz="1800" b="0" dirty="0" err="1">
                    <a:latin typeface="+mj-lt"/>
                  </a:rPr>
                  <a:t>symbolic</a:t>
                </a:r>
                <a:r>
                  <a:rPr lang="it-IT" sz="1800" b="0" dirty="0">
                    <a:latin typeface="+mj-lt"/>
                  </a:rPr>
                  <a:t> </a:t>
                </a:r>
                <a:r>
                  <a:rPr lang="it-IT" sz="1800" b="0" dirty="0" err="1">
                    <a:latin typeface="+mj-lt"/>
                  </a:rPr>
                  <a:t>approach</a:t>
                </a:r>
                <a:endParaRPr lang="it-IT" sz="18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sz="1800" b="0" dirty="0">
                    <a:latin typeface="+mj-lt"/>
                  </a:rPr>
                  <a:t> from </a:t>
                </a:r>
                <a:r>
                  <a:rPr lang="it-IT" sz="1800" b="0" dirty="0" err="1">
                    <a:latin typeface="+mj-lt"/>
                  </a:rPr>
                  <a:t>convolution</a:t>
                </a:r>
                <a:r>
                  <a:rPr lang="it-IT" sz="1800" b="0" dirty="0">
                    <a:latin typeface="+mj-lt"/>
                  </a:rPr>
                  <a:t> </a:t>
                </a:r>
                <a:r>
                  <a:rPr lang="it-IT" sz="1800" b="0" dirty="0" err="1">
                    <a:latin typeface="+mj-lt"/>
                  </a:rPr>
                  <a:t>integral</a:t>
                </a:r>
                <a:r>
                  <a:rPr lang="it-IT" sz="1800" b="0" dirty="0">
                    <a:latin typeface="+mj-lt"/>
                  </a:rPr>
                  <a:t> 	(</a:t>
                </a:r>
                <a:r>
                  <a:rPr lang="it-IT" sz="1800" b="0" dirty="0" err="1">
                    <a:latin typeface="+mj-lt"/>
                  </a:rPr>
                  <a:t>numerical</a:t>
                </a:r>
                <a:r>
                  <a:rPr lang="it-IT" sz="1800" b="0" dirty="0">
                    <a:latin typeface="+mj-lt"/>
                  </a:rPr>
                  <a:t> </a:t>
                </a:r>
                <a:r>
                  <a:rPr lang="it-IT" sz="1800" b="0" dirty="0" err="1">
                    <a:latin typeface="+mj-lt"/>
                  </a:rPr>
                  <a:t>approach</a:t>
                </a:r>
                <a:r>
                  <a:rPr lang="it-IT" sz="1800" b="0" dirty="0">
                    <a:latin typeface="+mj-lt"/>
                  </a:rPr>
                  <a:t>)</a:t>
                </a:r>
              </a:p>
              <a:p>
                <a:pPr marL="514350" indent="-514350">
                  <a:buAutoNum type="arabicPeriod"/>
                </a:pPr>
                <a:endParaRPr lang="it-IT" dirty="0"/>
              </a:p>
            </p:txBody>
          </p:sp>
        </mc:Choice>
        <mc:Fallback xmlns="">
          <p:sp>
            <p:nvSpPr>
              <p:cNvPr id="9" name="Segnaposto contenuto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5279" y="3688227"/>
                <a:ext cx="3799304" cy="2073324"/>
              </a:xfrm>
              <a:blipFill>
                <a:blip r:embed="rId3"/>
                <a:stretch>
                  <a:fillRect l="-1280" t="-1170" b="-4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9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587057" y="1109231"/>
                <a:ext cx="3303789" cy="170955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800" dirty="0">
                    <a:latin typeface="+mj-lt"/>
                  </a:rPr>
                  <a:t>Preliminary </a:t>
                </a:r>
                <a:r>
                  <a:rPr lang="it-IT" sz="1800" dirty="0" err="1">
                    <a:latin typeface="+mj-lt"/>
                  </a:rPr>
                  <a:t>calculations</a:t>
                </a:r>
                <a:r>
                  <a:rPr lang="it-IT" sz="180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endParaRPr lang="it-IT" sz="18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it-IT" sz="1800" dirty="0">
                    <a:latin typeface="+mj-lt"/>
                  </a:rPr>
                  <a:t>1. Inertial </a:t>
                </a:r>
                <a:r>
                  <a:rPr lang="it-IT" sz="1800" dirty="0" err="1">
                    <a:latin typeface="+mj-lt"/>
                  </a:rPr>
                  <a:t>forces</a:t>
                </a:r>
                <a:r>
                  <a:rPr lang="it-IT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it-IT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it-IT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 sz="1800" dirty="0">
                    <a:latin typeface="+mj-lt"/>
                  </a:rPr>
                  <a:t> EOM.</a:t>
                </a:r>
              </a:p>
              <a:p>
                <a:pPr marL="0" indent="0">
                  <a:buNone/>
                </a:pPr>
                <a:r>
                  <a:rPr lang="it-IT" sz="1800" dirty="0">
                    <a:latin typeface="+mj-lt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𝑟𝑖𝑡𝑖𝑐𝑎𝑙</m:t>
                        </m:r>
                      </m:sub>
                    </m:sSub>
                  </m:oMath>
                </a14:m>
                <a:r>
                  <a:rPr lang="it-IT" sz="1800" dirty="0">
                    <a:latin typeface="+mj-lt"/>
                  </a:rPr>
                  <a:t>,</a:t>
                </a:r>
                <a:r>
                  <a:rPr lang="it-IT" sz="1800" dirty="0">
                    <a:solidFill>
                      <a:srgbClr val="836967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it-IT" sz="1800" dirty="0">
                    <a:latin typeface="+mj-lt"/>
                  </a:rPr>
                  <a:t>;</a:t>
                </a:r>
              </a:p>
              <a:p>
                <a:pPr marL="0" indent="0">
                  <a:buNone/>
                </a:pPr>
                <a:r>
                  <a:rPr lang="it-IT" sz="1800" dirty="0">
                    <a:latin typeface="+mj-lt"/>
                  </a:rPr>
                  <a:t>3.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800" b="0" dirty="0">
                  <a:latin typeface="+mj-lt"/>
                </a:endParaRP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0" name="Segnaposto contenuto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587057" y="1109231"/>
                <a:ext cx="3303789" cy="1709550"/>
              </a:xfrm>
              <a:blipFill>
                <a:blip r:embed="rId4"/>
                <a:stretch>
                  <a:fillRect l="-1287" t="-1773" b="-39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44F76B-1CB8-4C94-BF59-5794F532901D}"/>
                  </a:ext>
                </a:extLst>
              </p:cNvPr>
              <p:cNvSpPr txBox="1"/>
              <p:nvPr/>
            </p:nvSpPr>
            <p:spPr>
              <a:xfrm>
                <a:off x="5278979" y="3688227"/>
                <a:ext cx="3657632" cy="2073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Test 2: </a:t>
                </a:r>
                <a:r>
                  <a:rPr lang="it-IT" dirty="0" err="1"/>
                  <a:t>constant</a:t>
                </a:r>
                <a:r>
                  <a:rPr lang="it-IT" dirty="0"/>
                  <a:t> </a:t>
                </a:r>
                <a:r>
                  <a:rPr lang="it-IT" dirty="0" err="1"/>
                  <a:t>acceleration</a:t>
                </a:r>
                <a:r>
                  <a:rPr lang="it-IT" dirty="0"/>
                  <a:t> 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/>
              </a:p>
              <a:p>
                <a:pPr marL="342900" indent="-342900">
                  <a:buAutoNum type="arabicPeriod"/>
                </a:pPr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/>
                  <a:t> from </a:t>
                </a:r>
                <a:r>
                  <a:rPr lang="it-IT" dirty="0" err="1"/>
                  <a:t>convolution</a:t>
                </a:r>
                <a:r>
                  <a:rPr lang="it-IT" dirty="0"/>
                  <a:t> </a:t>
                </a:r>
                <a:r>
                  <a:rPr lang="it-IT" dirty="0" err="1"/>
                  <a:t>integral</a:t>
                </a:r>
                <a:endParaRPr lang="it-IT" dirty="0"/>
              </a:p>
              <a:p>
                <a:r>
                  <a:rPr lang="it-IT" dirty="0"/>
                  <a:t>	(</a:t>
                </a:r>
                <a:r>
                  <a:rPr lang="it-IT" dirty="0" err="1"/>
                  <a:t>numerical</a:t>
                </a:r>
                <a:r>
                  <a:rPr lang="it-IT" dirty="0"/>
                  <a:t> </a:t>
                </a:r>
                <a:r>
                  <a:rPr lang="it-IT" dirty="0" err="1"/>
                  <a:t>approach</a:t>
                </a:r>
                <a:r>
                  <a:rPr lang="it-IT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using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44F76B-1CB8-4C94-BF59-5794F5329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79" y="3688227"/>
                <a:ext cx="3657632" cy="2073324"/>
              </a:xfrm>
              <a:prstGeom prst="rect">
                <a:avLst/>
              </a:prstGeom>
              <a:blipFill>
                <a:blip r:embed="rId5"/>
                <a:stretch>
                  <a:fillRect l="-1329" t="-1170" b="-32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94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817887" y="74125"/>
            <a:ext cx="5813024" cy="561968"/>
          </a:xfrm>
        </p:spPr>
        <p:txBody>
          <a:bodyPr/>
          <a:lstStyle/>
          <a:p>
            <a:r>
              <a:rPr lang="it-IT" b="0" dirty="0">
                <a:latin typeface="Gotham ExtraLight" panose="02000603030000020004"/>
              </a:rPr>
              <a:t>PRELIMINARY CALCULATIONS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12A0EA-E055-45A5-A400-3272196F2E3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763647" y="4896929"/>
            <a:ext cx="20998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</a:b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thJax_Math-italic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E3506-3017-4931-AC3D-A8A9D24C0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41" y="694405"/>
                <a:ext cx="4936823" cy="38143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/>
                <a:r>
                  <a:rPr kumimoji="0" lang="it-IT" altLang="it-IT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Segoe UI" panose="020B0502040204020203" pitchFamily="34" charset="0"/>
                  </a:rPr>
                  <a:t>1. </a:t>
                </a:r>
                <a:r>
                  <a:rPr kumimoji="0" lang="it-IT" altLang="it-IT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Segoe UI" panose="020B0502040204020203" pitchFamily="34" charset="0"/>
                  </a:rPr>
                  <a:t>Inertial</a:t>
                </a:r>
                <a:r>
                  <a:rPr kumimoji="0" lang="it-IT" altLang="it-IT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kumimoji="0" lang="it-IT" altLang="it-IT" b="0" i="0" u="none" strike="noStrike" cap="none" normalizeH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Segoe UI" panose="020B0502040204020203" pitchFamily="34" charset="0"/>
                  </a:rPr>
                  <a:t>forces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 for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each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cylinder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:</a:t>
                </a:r>
              </a:p>
              <a:p>
                <a:pPr lvl="0" algn="ctr" defTabSz="914400"/>
                <a:br>
                  <a:rPr kumimoji="0" lang="it-IT" altLang="it-IT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Segoe UI" panose="020B0502040204020203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𝑠𝑡</m:t>
                              </m:r>
                            </m:sup>
                          </m:sSup>
                        </m:e>
                        <m:sub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𝑟𝑒𝑐</m:t>
                          </m:r>
                        </m:sub>
                      </m:sSub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𝑟𝑒𝑐</m:t>
                          </m:r>
                        </m:sub>
                      </m:sSub>
                      <m:r>
                        <a:rPr lang="it-IT" altLang="it-IT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</m:t>
                      </m:r>
                      <m:sSup>
                        <m:sSupPr>
                          <m:ctrlP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altLang="it-IT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Ω</m:t>
                          </m:r>
                        </m:e>
                        <m:sup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alt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altLang="it-IT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Ω</m:t>
                              </m:r>
                              <m:r>
                                <a:rPr lang="it-IT" altLang="it-IT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altLang="it-IT" dirty="0">
                  <a:solidFill>
                    <a:srgbClr val="00000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𝑛𝑑</m:t>
                              </m:r>
                            </m:sup>
                          </m:sSup>
                        </m:e>
                        <m:sub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𝑟𝑒𝑐</m:t>
                          </m:r>
                        </m:sub>
                      </m:sSub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𝑟𝑒𝑐</m:t>
                          </m:r>
                        </m:sub>
                      </m:sSub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sSup>
                        <m:sSupPr>
                          <m:ctrlP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alt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Ω</m:t>
                          </m:r>
                        </m:e>
                        <m:sup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altLang="it-IT" i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altLang="it-IT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Ω</m:t>
                              </m:r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altLang="it-IT" dirty="0">
                  <a:solidFill>
                    <a:srgbClr val="00000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algn="ctr" defTabSz="914400"/>
                <a:endParaRPr lang="it-IT" altLang="it-IT" dirty="0">
                  <a:solidFill>
                    <a:srgbClr val="00000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algn="ctr" defTabSz="914400"/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𝑝𝑖𝑠𝑡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alt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𝑝𝑖𝑛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it-IT" alt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𝑐𝑜𝑛𝑟𝑜𝑑</m:t>
                        </m:r>
                        <m: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altLang="it-IT" dirty="0">
                  <a:solidFill>
                    <a:srgbClr val="00000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algn="ctr" defTabSz="914400"/>
                <a:endParaRPr lang="en-US" altLang="it-IT" dirty="0">
                  <a:solidFill>
                    <a:srgbClr val="000000"/>
                  </a:solidFill>
                  <a:latin typeface="+mj-lt"/>
                </a:endParaRPr>
              </a:p>
              <a:p>
                <a:pPr algn="ctr" defTabSz="914400"/>
                <a:r>
                  <a:rPr lang="en-US" altLang="it-IT" dirty="0">
                    <a:solidFill>
                      <a:srgbClr val="000000"/>
                    </a:solidFill>
                    <a:latin typeface="+mj-lt"/>
                  </a:rPr>
                  <a:t>1</a:t>
                </a:r>
                <a:r>
                  <a:rPr lang="en-US" altLang="it-IT" baseline="30000" dirty="0">
                    <a:solidFill>
                      <a:srgbClr val="000000"/>
                    </a:solidFill>
                    <a:latin typeface="+mj-lt"/>
                  </a:rPr>
                  <a:t>st</a:t>
                </a:r>
                <a:r>
                  <a:rPr lang="en-US" altLang="it-IT" dirty="0">
                    <a:solidFill>
                      <a:srgbClr val="000000"/>
                    </a:solidFill>
                    <a:latin typeface="+mj-lt"/>
                  </a:rPr>
                  <a:t> order Forces are intrinsically balanced</a:t>
                </a:r>
              </a:p>
              <a:p>
                <a:pPr algn="ctr" defTabSz="914400"/>
                <a:r>
                  <a:rPr lang="en-US" altLang="it-IT" dirty="0">
                    <a:solidFill>
                      <a:srgbClr val="000000"/>
                    </a:solidFill>
                    <a:latin typeface="+mj-lt"/>
                  </a:rPr>
                  <a:t>2</a:t>
                </a:r>
                <a:r>
                  <a:rPr lang="en-US" altLang="it-IT" baseline="30000" dirty="0">
                    <a:solidFill>
                      <a:srgbClr val="000000"/>
                    </a:solidFill>
                    <a:latin typeface="+mj-lt"/>
                  </a:rPr>
                  <a:t>nd</a:t>
                </a:r>
                <a:r>
                  <a:rPr lang="en-US" altLang="it-IT" dirty="0">
                    <a:solidFill>
                      <a:srgbClr val="000000"/>
                    </a:solidFill>
                    <a:latin typeface="+mj-lt"/>
                  </a:rPr>
                  <a:t> order Forces are in phase, hence:</a:t>
                </a:r>
              </a:p>
              <a:p>
                <a:pPr algn="ctr" defTabSz="914400"/>
                <a:endParaRPr lang="en-US" altLang="it-IT" dirty="0">
                  <a:solidFill>
                    <a:srgbClr val="000000"/>
                  </a:solidFill>
                  <a:latin typeface="+mj-lt"/>
                </a:endParaRPr>
              </a:p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𝐹</m:t>
                      </m:r>
                      <m:r>
                        <a:rPr lang="it-IT" altLang="it-IT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sSub>
                        <m:sSub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cos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⁡(2</m:t>
                      </m:r>
                      <m:r>
                        <m:rPr>
                          <m:sty m:val="p"/>
                        </m:rPr>
                        <a:rPr lang="it-IT" altLang="it-IT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Ω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    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𝑤𝑖𝑡h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   </m:t>
                      </m:r>
                      <m:sSub>
                        <m:sSub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  <m:sSub>
                        <m:sSub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𝑟𝑒𝑐</m:t>
                          </m:r>
                        </m:sub>
                      </m:sSub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</m:t>
                      </m:r>
                      <m:r>
                        <a:rPr lang="it-IT" altLang="it-IT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𝜆</m:t>
                      </m:r>
                      <m:sSup>
                        <m:sSup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altLang="it-IT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Ω</m:t>
                          </m:r>
                        </m:e>
                        <m:sup>
                          <m: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it-IT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mbria" panose="02040503050406030204" pitchFamily="18" charset="0"/>
                </a:endParaRPr>
              </a:p>
              <a:p>
                <a:pPr algn="ctr" defTabSz="914400"/>
                <a:br>
                  <a:rPr kumimoji="0" lang="en-US" altLang="it-IT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</a:br>
                <a:r>
                  <a:rPr kumimoji="0" lang="en-US" altLang="it-IT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mbria" panose="02040503050406030204" pitchFamily="18" charset="0"/>
                  </a:rPr>
                  <a:t>EOM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it-I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̇"/>
                        <m:ctrlPr>
                          <a:rPr lang="it-I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E3506-3017-4931-AC3D-A8A9D24C0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41" y="694405"/>
                <a:ext cx="4936823" cy="3814378"/>
              </a:xfrm>
              <a:prstGeom prst="rect">
                <a:avLst/>
              </a:prstGeom>
              <a:blipFill>
                <a:blip r:embed="rId2"/>
                <a:stretch>
                  <a:fillRect t="-318" b="-175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>
            <a:extLst>
              <a:ext uri="{FF2B5EF4-FFF2-40B4-BE49-F238E27FC236}">
                <a16:creationId xmlns:a16="http://schemas.microsoft.com/office/drawing/2014/main" id="{7C4D6763-ED9E-4B8B-B41C-B81AE805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034" y="-286181"/>
            <a:ext cx="1847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th-italic"/>
                <a:cs typeface="Segoe UI" panose="020B0502040204020203" pitchFamily="34" charset="0"/>
              </a:rPr>
            </a:br>
            <a:endParaRPr kumimoji="0" lang="en-US" altLang="it-IT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endParaRPr kumimoji="0" lang="en-US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64D18E-E919-46F3-92C9-0854CC578454}"/>
                  </a:ext>
                </a:extLst>
              </p:cNvPr>
              <p:cNvSpPr txBox="1"/>
              <p:nvPr/>
            </p:nvSpPr>
            <p:spPr>
              <a:xfrm>
                <a:off x="5078752" y="699203"/>
                <a:ext cx="4019096" cy="21375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2. Natural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</a:rPr>
                  <a:t>circular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 frequency,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</a:rPr>
                  <a:t>critical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</a:rPr>
                  <a:t>damping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,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</a:rPr>
                  <a:t>resonance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</a:rPr>
                  <a:t>natural</a:t>
                </a:r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 frequency</a:t>
                </a:r>
              </a:p>
              <a:p>
                <a:pPr algn="ctr" defTabSz="914400"/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altLang="it-IT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alt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altLang="it-IT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alt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alt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alt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it-IT" altLang="it-IT" b="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 defTabSz="9144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𝑐𝑟𝑖𝑡𝑖𝑐𝑎𝑙</m:t>
                          </m:r>
                        </m:sub>
                      </m:sSub>
                      <m:r>
                        <a:rPr lang="it-IT" altLang="it-IT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it-IT" alt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alt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</m:rad>
                      <m:r>
                        <a:rPr lang="it-IT" alt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altLang="it-IT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t-IT" alt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alt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it-IT" altLang="it-IT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it-IT" altLang="it-IT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altLang="it-IT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B64D18E-E919-46F3-92C9-0854CC578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52" y="699203"/>
                <a:ext cx="4019096" cy="2137573"/>
              </a:xfrm>
              <a:prstGeom prst="rect">
                <a:avLst/>
              </a:prstGeom>
              <a:blipFill>
                <a:blip r:embed="rId3"/>
                <a:stretch>
                  <a:fillRect t="-1420" b="-14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A019381-C731-421A-83C0-7FE56880D5E3}"/>
                  </a:ext>
                </a:extLst>
              </p:cNvPr>
              <p:cNvSpPr txBox="1"/>
              <p:nvPr/>
            </p:nvSpPr>
            <p:spPr>
              <a:xfrm>
                <a:off x="906826" y="4674784"/>
                <a:ext cx="5324396" cy="1983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it-IT" altLang="it-IT" dirty="0">
                    <a:solidFill>
                      <a:srgbClr val="000000"/>
                    </a:solidFill>
                    <a:latin typeface="+mj-lt"/>
                  </a:rPr>
                  <a:t>3. </a:t>
                </a:r>
                <a:r>
                  <a:rPr lang="it-IT" altLang="it-IT" dirty="0" err="1">
                    <a:solidFill>
                      <a:srgbClr val="000000"/>
                    </a:solidFill>
                    <a:latin typeface="+mj-lt"/>
                  </a:rPr>
                  <a:t>Transmissibility</a:t>
                </a:r>
                <a:endParaRPr lang="it-IT" altLang="it-IT" dirty="0">
                  <a:solidFill>
                    <a:srgbClr val="000000"/>
                  </a:solidFill>
                  <a:latin typeface="+mj-lt"/>
                </a:endParaRPr>
              </a:p>
              <a:p>
                <a:pPr algn="ctr" defTabSz="914400"/>
                <a:endParaRPr lang="it-IT" altLang="it-IT" dirty="0">
                  <a:solidFill>
                    <a:srgbClr val="000000"/>
                  </a:solidFill>
                  <a:latin typeface="+mj-lt"/>
                </a:endParaRPr>
              </a:p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𝜏</m:t>
                      </m:r>
                      <m:r>
                        <a:rPr lang="it-IT" alt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it-IT" alt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𝜔</m:t>
                      </m:r>
                      <m:r>
                        <a:rPr lang="it-IT" alt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f>
                        <m:f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it-IT" altLang="it-IT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altLang="it-IT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alt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it-IT" altLang="it-IT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𝑟𝑒𝑐</m:t>
                              </m:r>
                            </m:sub>
                          </m:sSub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𝑟</m:t>
                          </m:r>
                          <m:r>
                            <a:rPr lang="it-IT" altLang="it-IT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altLang="it-IT" b="0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it-IT" altLang="it-IT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altLang="it-IT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altLang="it-IT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altLang="it-IT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altLang="it-IT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altLang="it-IT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altLang="it-IT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  <m:r>
                                        <a:rPr lang="it-IT" altLang="it-IT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  <m:f>
                                        <m:fPr>
                                          <m:ctrlPr>
                                            <a:rPr lang="it-IT" altLang="it-IT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altLang="it-IT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it-IT" altLang="it-IT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altLang="it-IT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it-IT" altLang="it-IT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altLang="it-IT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it-IT" altLang="it-IT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altLang="it-IT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altLang="it-IT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it-IT" altLang="it-IT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altLang="it-IT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it-IT" altLang="it-IT" b="0" i="1" dirty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it-IT" altLang="it-IT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altLang="it-IT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altLang="it-IT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altLang="it-IT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  <m:r>
                                        <a:rPr lang="it-IT" altLang="it-IT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  <m:f>
                                        <m:fPr>
                                          <m:ctrlPr>
                                            <a:rPr lang="it-IT" altLang="it-IT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altLang="it-IT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altLang="it-IT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it-IT" altLang="it-IT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A019381-C731-421A-83C0-7FE56880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26" y="4674784"/>
                <a:ext cx="5324396" cy="1983172"/>
              </a:xfrm>
              <a:prstGeom prst="rect">
                <a:avLst/>
              </a:prstGeom>
              <a:blipFill>
                <a:blip r:embed="rId4"/>
                <a:stretch>
                  <a:fillRect t="-1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8DFA11-925F-48C7-8EAB-D1E6FAB5ACC2}"/>
                  </a:ext>
                </a:extLst>
              </p:cNvPr>
              <p:cNvSpPr txBox="1"/>
              <p:nvPr/>
            </p:nvSpPr>
            <p:spPr>
              <a:xfrm>
                <a:off x="5510080" y="3805050"/>
                <a:ext cx="3156439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REMEMBER! The frequency of the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double </a:t>
                </a:r>
                <a:r>
                  <a:rPr lang="it-IT" dirty="0" err="1"/>
                  <a:t>respect</a:t>
                </a:r>
                <a:r>
                  <a:rPr lang="it-IT" dirty="0"/>
                  <a:t> to the </a:t>
                </a:r>
                <a:r>
                  <a:rPr lang="it-IT" dirty="0" err="1"/>
                  <a:t>engine’s</a:t>
                </a:r>
                <a:r>
                  <a:rPr lang="it-IT" dirty="0"/>
                  <a:t> one. </a:t>
                </a:r>
              </a:p>
              <a:p>
                <a:r>
                  <a:rPr lang="it-IT" b="0" dirty="0"/>
                  <a:t>		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08DFA11-925F-48C7-8EAB-D1E6FAB5A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080" y="3805050"/>
                <a:ext cx="3156439" cy="1200329"/>
              </a:xfrm>
              <a:prstGeom prst="rect">
                <a:avLst/>
              </a:prstGeom>
              <a:blipFill>
                <a:blip r:embed="rId5"/>
                <a:stretch>
                  <a:fillRect l="-1538" t="-2010" r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17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3870813" y="360973"/>
            <a:ext cx="1402373" cy="593237"/>
          </a:xfrm>
        </p:spPr>
        <p:txBody>
          <a:bodyPr/>
          <a:lstStyle/>
          <a:p>
            <a:pPr algn="ctr"/>
            <a:r>
              <a:rPr lang="it-IT" b="0" dirty="0">
                <a:latin typeface="Gotham ExtraLight" panose="02000603030000020004"/>
              </a:rPr>
              <a:t>TEST 1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gg/mm/aaaa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Nome insegnamento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C1AA96-568A-48DD-9B07-BE00824D0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35" y="1124563"/>
                <a:ext cx="8221930" cy="38786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ctr" defTabSz="914400">
                  <a:lnSpc>
                    <a:spcPct val="200000"/>
                  </a:lnSpc>
                </a:pPr>
                <a:r>
                  <a:rPr lang="it-IT" altLang="it-IT" sz="2000" dirty="0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Symbolic </a:t>
                </a:r>
                <a:r>
                  <a:rPr lang="it-IT" altLang="it-IT" sz="2000" dirty="0" err="1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resolution</a:t>
                </a:r>
                <a:r>
                  <a:rPr lang="it-IT" altLang="it-IT" sz="2000" dirty="0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 (</a:t>
                </a:r>
                <a:r>
                  <a:rPr lang="it-IT" altLang="it-IT" sz="2000" dirty="0" err="1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Cauchy</a:t>
                </a:r>
                <a:r>
                  <a:rPr lang="it-IT" altLang="it-IT" sz="2000" dirty="0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 system)</a:t>
                </a:r>
              </a:p>
              <a:p>
                <a:pPr lvl="0"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it-IT" altLang="it-IT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acc>
                              <m:accPr>
                                <m:chr m:val="̈"/>
                                <m:ctrlPr>
                                  <a:rPr lang="it-IT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acc>
                              <m:accPr>
                                <m:chr m:val="̇"/>
                                <m:ctrlPr>
                                  <a:rPr lang="it-IT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𝑐𝑥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it-IT" alt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it-IT" alt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=0</m:t>
                            </m:r>
                            <m:r>
                              <a:rPr lang="it-IT" alt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it-IT" alt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it-IT" altLang="it-IT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it-IT" alt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=0</m:t>
                            </m:r>
                            <m:r>
                              <a:rPr lang="it-IT" altLang="it-IT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it-IT" altLang="it-IT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it-IT" altLang="it-IT" sz="2000" dirty="0">
                  <a:solidFill>
                    <a:srgbClr val="00000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lvl="0" algn="ctr" defTabSz="914400"/>
                <a:endParaRPr lang="it-IT" altLang="it-IT" sz="2000" dirty="0">
                  <a:solidFill>
                    <a:srgbClr val="00000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lvl="0" algn="ctr" defTabSz="914400"/>
                <a:r>
                  <a:rPr lang="it-IT" altLang="it-IT" sz="2000" dirty="0" err="1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Convolution</a:t>
                </a:r>
                <a:r>
                  <a:rPr lang="it-IT" altLang="it-IT" sz="2000" dirty="0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it-IT" altLang="it-IT" sz="2000" dirty="0" err="1">
                    <a:solidFill>
                      <a:srgbClr val="000000"/>
                    </a:solidFill>
                    <a:latin typeface="+mj-lt"/>
                    <a:cs typeface="Segoe UI" panose="020B0502040204020203" pitchFamily="34" charset="0"/>
                  </a:rPr>
                  <a:t>Integral</a:t>
                </a:r>
                <a:endParaRPr lang="it-IT" altLang="it-IT" sz="2000" dirty="0">
                  <a:solidFill>
                    <a:srgbClr val="000000"/>
                  </a:solidFill>
                  <a:latin typeface="+mj-lt"/>
                  <a:cs typeface="Segoe UI" panose="020B0502040204020203" pitchFamily="34" charset="0"/>
                </a:endParaRPr>
              </a:p>
              <a:p>
                <a:pPr lvl="0"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d>
                        <m:dPr>
                          <m:ctrlPr>
                            <a:rPr lang="it-IT" altLang="it-IT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it-IT" altLang="it-IT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it-IT" altLang="it-IT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altLang="it-IT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𝑜</m:t>
                          </m:r>
                        </m:sub>
                        <m:sup>
                          <m:r>
                            <a:rPr lang="it-IT" altLang="it-IT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p>
                        <m:e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it-IT" altLang="it-IT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altLang="it-IT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altLang="it-IT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it-IT" altLang="it-IT" sz="2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altLang="it-IT" sz="200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altLang="it-IT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altLang="it-IT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altLang="it-IT" sz="2000" b="0" i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Ω</m:t>
                                  </m:r>
                                  <m:r>
                                    <a:rPr lang="it-IT" altLang="it-IT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alt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  <m:r>
                                <a:rPr lang="it-IT" alt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it-IT" alt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it-IT" altLang="it-IT" sz="20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  <m:r>
                            <a:rPr lang="it-IT" altLang="it-IT" sz="20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</m:e>
                      </m:nary>
                      <m:r>
                        <a:rPr lang="it-IT" altLang="it-IT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it-IT" altLang="it-IT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𝑤𝑖𝑡h</m:t>
                      </m:r>
                      <m:r>
                        <a:rPr lang="it-IT" altLang="it-IT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   </m:t>
                      </m:r>
                      <m:r>
                        <a:rPr lang="it-IT" altLang="it-IT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h</m:t>
                      </m:r>
                      <m:d>
                        <m:dPr>
                          <m:ctrlP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it-IT" altLang="it-IT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it-IT" altLang="it-IT" sz="20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it-IT" altLang="it-IT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altLang="it-IT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it-IT" altLang="it-IT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altLang="it-IT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it-IT" altLang="it-IT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it-IT" alt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altLang="it-IT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altLang="it-IT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sup>
                      </m:sSup>
                      <m:r>
                        <a:rPr lang="it-IT" altLang="it-IT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</m:t>
                      </m:r>
                      <m:d>
                        <m:dPr>
                          <m:ctrlPr>
                            <a:rPr lang="it-IT" altLang="it-IT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alt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altLang="it-IT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altLang="it-IT" sz="20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it-IT" altLang="it-IT" sz="2000" dirty="0">
                  <a:solidFill>
                    <a:srgbClr val="000000"/>
                  </a:solidFill>
                  <a:latin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 algn="ctr" defTabSz="914400"/>
                <a:r>
                  <a:rPr lang="it-IT" altLang="it-IT" sz="2000" dirty="0" err="1">
                    <a:solidFill>
                      <a:srgbClr val="000000"/>
                    </a:solidFill>
                    <a:latin typeface="Cambria" panose="02040503050406030204" pitchFamily="18" charset="0"/>
                    <a:cs typeface="Segoe UI" panose="020B0502040204020203" pitchFamily="34" charset="0"/>
                  </a:rPr>
                  <a:t>where</a:t>
                </a:r>
                <a:r>
                  <a:rPr lang="it-IT" altLang="it-IT" sz="2000" dirty="0">
                    <a:solidFill>
                      <a:srgbClr val="000000"/>
                    </a:solidFill>
                    <a:latin typeface="Cambria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altLang="it-IT" sz="20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Ω</m:t>
                    </m:r>
                    <m:r>
                      <a:rPr lang="it-IT" altLang="it-IT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it-IT" alt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altLang="it-IT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Ω</m:t>
                        </m:r>
                      </m:e>
                      <m:sub>
                        <m:r>
                          <a:rPr lang="it-IT" altLang="it-IT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𝑖𝑑𝑙𝑒</m:t>
                        </m:r>
                      </m:sub>
                    </m:sSub>
                  </m:oMath>
                </a14:m>
                <a:endParaRPr lang="it-IT" altLang="it-IT" sz="2000" dirty="0">
                  <a:solidFill>
                    <a:srgbClr val="000000"/>
                  </a:solidFill>
                  <a:latin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 algn="ctr" defTabSz="914400"/>
                <a:endParaRPr lang="en-US" altLang="it-IT" sz="2000" dirty="0">
                  <a:solidFill>
                    <a:srgbClr val="00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1C1AA96-568A-48DD-9B07-BE00824D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035" y="1124563"/>
                <a:ext cx="8221930" cy="3878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04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C5944-5368-4BF0-BE27-E7BCD0FF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5652"/>
          </a:xfrm>
        </p:spPr>
        <p:txBody>
          <a:bodyPr/>
          <a:lstStyle/>
          <a:p>
            <a:pPr algn="ctr"/>
            <a:r>
              <a:rPr lang="it-IT" b="0" dirty="0">
                <a:latin typeface="Gotham ExtraLight" panose="02000603030000020004"/>
              </a:rPr>
              <a:t>TEST 2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2172ED-0AA0-46B1-A626-1C3E8B1F82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gg/mm/aaaa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75DB50F-45C7-45FD-861B-2D8A4180CF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Nome insegnamento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4B4A43-65A5-46D2-AEF1-B90B637065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9E1B278-C0B9-4F7E-BDA3-5FD9F0E737C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28650" y="1620157"/>
                <a:ext cx="7886700" cy="352425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it-IT" sz="1800" dirty="0">
                    <a:latin typeface="+mj-lt"/>
                  </a:rPr>
                  <a:t>Constant </a:t>
                </a:r>
                <a:r>
                  <a:rPr lang="it-IT" sz="1800" dirty="0" err="1">
                    <a:latin typeface="+mj-lt"/>
                  </a:rPr>
                  <a:t>angular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acceleration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hence</a:t>
                </a:r>
                <a:r>
                  <a:rPr lang="it-IT" sz="180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80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it-IT" sz="1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sz="1800" b="0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it-IT" sz="1800" dirty="0" err="1">
                    <a:latin typeface="+mj-lt"/>
                  </a:rPr>
                  <a:t>We</a:t>
                </a:r>
                <a:r>
                  <a:rPr lang="it-IT" sz="1800" dirty="0">
                    <a:latin typeface="+mj-lt"/>
                  </a:rPr>
                  <a:t> can </a:t>
                </a:r>
                <a:r>
                  <a:rPr lang="it-IT" sz="1800" dirty="0" err="1">
                    <a:latin typeface="+mj-lt"/>
                  </a:rPr>
                  <a:t>calculate</a:t>
                </a:r>
                <a:r>
                  <a:rPr lang="it-IT" sz="1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800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sz="1800" dirty="0">
                    <a:latin typeface="+mj-lt"/>
                  </a:rPr>
                  <a:t>from </a:t>
                </a:r>
                <a:r>
                  <a:rPr lang="it-IT" sz="1800" dirty="0" err="1">
                    <a:latin typeface="+mj-lt"/>
                  </a:rPr>
                  <a:t>convolution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integral</a:t>
                </a:r>
                <a:r>
                  <a:rPr lang="it-IT" sz="1800" dirty="0">
                    <a:latin typeface="+mj-lt"/>
                  </a:rPr>
                  <a:t> </a:t>
                </a:r>
                <a:r>
                  <a:rPr lang="it-IT" sz="1800" dirty="0" err="1">
                    <a:latin typeface="+mj-lt"/>
                  </a:rPr>
                  <a:t>as</a:t>
                </a:r>
                <a:r>
                  <a:rPr lang="it-IT" sz="1800" dirty="0">
                    <a:latin typeface="+mj-lt"/>
                  </a:rPr>
                  <a:t> in test 1</a:t>
                </a:r>
              </a:p>
              <a:p>
                <a:pPr marL="0" indent="0" algn="ctr">
                  <a:buNone/>
                </a:pPr>
                <a:endParaRPr lang="it-IT" sz="1800" b="0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it-IT" sz="1800" dirty="0">
                    <a:latin typeface="+mj-lt"/>
                  </a:rPr>
                  <a:t>Force to the chassis:</a:t>
                </a:r>
                <a:endParaRPr lang="it-IT" sz="1800" b="0" dirty="0"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sz="1800" b="0" dirty="0">
                    <a:latin typeface="+mj-lt"/>
                  </a:rPr>
                  <a:t> hence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b="0" dirty="0">
                    <a:latin typeface="+mj-lt"/>
                  </a:rPr>
                  <a:t> 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IT" sz="1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800" b="0" dirty="0">
                  <a:latin typeface="+mj-lt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19E1B278-C0B9-4F7E-BDA3-5FD9F0E73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28650" y="1620157"/>
                <a:ext cx="7886700" cy="3524250"/>
              </a:xfrm>
              <a:blipFill>
                <a:blip r:embed="rId2"/>
                <a:stretch>
                  <a:fillRect t="-10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5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3F938-58A4-4617-87A1-4AB73189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321" y="365053"/>
            <a:ext cx="3477358" cy="628406"/>
          </a:xfrm>
        </p:spPr>
        <p:txBody>
          <a:bodyPr/>
          <a:lstStyle/>
          <a:p>
            <a:pPr algn="ctr"/>
            <a:r>
              <a:rPr lang="it-IT" b="0" dirty="0">
                <a:latin typeface="Gotham ExtraLight" panose="02000603030000020004"/>
              </a:rPr>
              <a:t>ENGINE DATASET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E38A718-EA21-4697-AB5E-D1CCB0C3D2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1813" y="1225869"/>
            <a:ext cx="7886700" cy="3524250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Honda’s F20c engine,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+mj-lt"/>
              </a:rPr>
              <a:t>4 cylinders inline engine, 1,997cc displacement</a:t>
            </a:r>
            <a:endParaRPr lang="it-IT" sz="1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0AAE509C-9B05-4B88-B148-E6B5F017C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578585"/>
                  </p:ext>
                </p:extLst>
              </p:nvPr>
            </p:nvGraphicFramePr>
            <p:xfrm>
              <a:off x="628650" y="1690689"/>
              <a:ext cx="7525536" cy="4076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62768">
                      <a:extLst>
                        <a:ext uri="{9D8B030D-6E8A-4147-A177-3AD203B41FA5}">
                          <a16:colId xmlns:a16="http://schemas.microsoft.com/office/drawing/2014/main" val="3087699448"/>
                        </a:ext>
                      </a:extLst>
                    </a:gridCol>
                    <a:gridCol w="3762768">
                      <a:extLst>
                        <a:ext uri="{9D8B030D-6E8A-4147-A177-3AD203B41FA5}">
                          <a16:colId xmlns:a16="http://schemas.microsoft.com/office/drawing/2014/main" val="3665391239"/>
                        </a:ext>
                      </a:extLst>
                    </a:gridCol>
                  </a:tblGrid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Engine mass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148 kg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2994750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Piston mass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𝑝𝑖𝑠𝑡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0,355 kg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2191360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Wrist pin mass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𝑝𝑖𝑛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0,109 kg</a:t>
                          </a:r>
                          <a:endParaRPr lang="it-IT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5274298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Conrod mass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sz="11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𝑐𝑜𝑛𝑟𝑜𝑑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0,636 kg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6152012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Idle speed</a:t>
                          </a:r>
                          <a:endParaRPr lang="it-IT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 rpm</a:t>
                          </a:r>
                          <a:endParaRPr lang="it-IT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4643791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Maximum speed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8900 rpm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0321353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 err="1">
                              <a:effectLst/>
                            </a:rPr>
                            <a:t>Damping</a:t>
                          </a:r>
                          <a:r>
                            <a:rPr lang="it-IT" sz="1100" dirty="0">
                              <a:effectLst/>
                            </a:rPr>
                            <a:t> </a:t>
                          </a:r>
                          <a:r>
                            <a:rPr lang="it-IT" sz="1100" dirty="0" err="1">
                              <a:effectLst/>
                            </a:rPr>
                            <a:t>coefficient</a:t>
                          </a:r>
                          <a:r>
                            <a:rPr lang="it-IT" sz="1100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it-IT" sz="1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it-IT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800 Ns/m 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4430935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 err="1">
                              <a:effectLst/>
                            </a:rPr>
                            <a:t>Stiffness</a:t>
                          </a:r>
                          <a:r>
                            <a:rPr lang="it-IT" sz="1100" dirty="0">
                              <a:effectLst/>
                            </a:rPr>
                            <a:t> </a:t>
                          </a:r>
                          <a:r>
                            <a:rPr lang="it-IT" sz="1100" dirty="0" err="1">
                              <a:effectLst/>
                            </a:rPr>
                            <a:t>Coefficient</a:t>
                          </a:r>
                          <a:r>
                            <a:rPr lang="it-IT" sz="1100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it-IT" sz="1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it-IT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150 000 N/m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0693840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 err="1">
                              <a:effectLst/>
                            </a:rPr>
                            <a:t>Crank</a:t>
                          </a:r>
                          <a:r>
                            <a:rPr lang="it-IT" sz="1100" dirty="0">
                              <a:effectLst/>
                            </a:rPr>
                            <a:t> </a:t>
                          </a:r>
                          <a:r>
                            <a:rPr lang="it-IT" sz="1100" dirty="0" err="1">
                              <a:effectLst/>
                            </a:rPr>
                            <a:t>radius</a:t>
                          </a:r>
                          <a:r>
                            <a:rPr lang="it-IT" sz="1100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it-IT" sz="1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it-IT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0,042 m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7115698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 err="1">
                              <a:effectLst/>
                            </a:rPr>
                            <a:t>Conrod</a:t>
                          </a:r>
                          <a:r>
                            <a:rPr lang="it-IT" sz="1100" dirty="0">
                              <a:effectLst/>
                            </a:rPr>
                            <a:t> </a:t>
                          </a:r>
                          <a:r>
                            <a:rPr lang="it-IT" sz="1100" dirty="0" err="1">
                              <a:effectLst/>
                            </a:rPr>
                            <a:t>length</a:t>
                          </a:r>
                          <a:r>
                            <a:rPr lang="it-IT" sz="1100" dirty="0">
                              <a:effectLst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it-IT" sz="1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it-IT" sz="1100" dirty="0">
                              <a:effectLst/>
                            </a:rPr>
                            <a:t>)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0,153 m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023631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a 6">
                <a:extLst>
                  <a:ext uri="{FF2B5EF4-FFF2-40B4-BE49-F238E27FC236}">
                    <a16:creationId xmlns:a16="http://schemas.microsoft.com/office/drawing/2014/main" id="{0AAE509C-9B05-4B88-B148-E6B5F017C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578585"/>
                  </p:ext>
                </p:extLst>
              </p:nvPr>
            </p:nvGraphicFramePr>
            <p:xfrm>
              <a:off x="628650" y="1690689"/>
              <a:ext cx="7525536" cy="4076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62768">
                      <a:extLst>
                        <a:ext uri="{9D8B030D-6E8A-4147-A177-3AD203B41FA5}">
                          <a16:colId xmlns:a16="http://schemas.microsoft.com/office/drawing/2014/main" val="3087699448"/>
                        </a:ext>
                      </a:extLst>
                    </a:gridCol>
                    <a:gridCol w="3762768">
                      <a:extLst>
                        <a:ext uri="{9D8B030D-6E8A-4147-A177-3AD203B41FA5}">
                          <a16:colId xmlns:a16="http://schemas.microsoft.com/office/drawing/2014/main" val="3665391239"/>
                        </a:ext>
                      </a:extLst>
                    </a:gridCol>
                  </a:tblGrid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11940" r="-100162" b="-9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148 kg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2994750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111940" r="-100162" b="-8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0,355 kg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2191360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211940" r="-100162" b="-7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0,109 kg</a:t>
                          </a:r>
                          <a:endParaRPr lang="it-IT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5274298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311940" r="-100162" b="-6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0,636 kg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6152012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Idle speed</a:t>
                          </a:r>
                          <a:endParaRPr lang="it-IT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800 rpm</a:t>
                          </a:r>
                          <a:endParaRPr lang="it-IT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24643791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Maximum speed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8900 rpm</a:t>
                          </a:r>
                          <a:endParaRPr lang="it-IT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0321353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611940" r="-100162" b="-3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800 Ns/m 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54430935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711940" r="-100162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150 000 N/m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30693840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811940" r="-100162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0,042 m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7115698"/>
                      </a:ext>
                    </a:extLst>
                  </a:tr>
                  <a:tr h="40762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62" t="-911940" r="-100162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5000"/>
                            </a:lnSpc>
                            <a:spcAft>
                              <a:spcPts val="300"/>
                            </a:spcAft>
                          </a:pPr>
                          <a:r>
                            <a:rPr lang="it-IT" sz="1100" dirty="0">
                              <a:effectLst/>
                            </a:rPr>
                            <a:t>0,153 m</a:t>
                          </a:r>
                          <a:endParaRPr lang="it-IT" sz="1100" dirty="0">
                            <a:effectLst/>
                            <a:latin typeface="+mj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023631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136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CAE85-8397-47C1-AE8C-172F4C70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706"/>
          </a:xfrm>
        </p:spPr>
        <p:txBody>
          <a:bodyPr/>
          <a:lstStyle/>
          <a:p>
            <a:pPr algn="ctr"/>
            <a:r>
              <a:rPr lang="it-IT" b="0" dirty="0">
                <a:latin typeface="Gotham ExtraLight" panose="02000603030000020004"/>
              </a:rPr>
              <a:t>PRELIMINARY CALCULATIONS: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9AC88009-8F21-4295-A97E-473AA426070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92621" y="1271995"/>
                <a:ext cx="8358757" cy="3493436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it-IT" sz="4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4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200" i="1" dirty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it-IT" sz="4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4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4200" b="0" i="1" dirty="0" smtClean="0">
                          <a:latin typeface="Cambria Math" panose="02040503050406030204" pitchFamily="18" charset="0"/>
                        </a:rPr>
                        <m:t>800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4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4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4200" i="1" dirty="0">
                                  <a:latin typeface="Cambria Math" panose="02040503050406030204" pitchFamily="18" charset="0"/>
                                </a:rPr>
                                <m:t>𝑁𝑠</m:t>
                              </m:r>
                            </m:num>
                            <m:den>
                              <m:r>
                                <a:rPr lang="it-IT" sz="42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acc>
                        <m:accPr>
                          <m:chr m:val="̇"/>
                          <m:ctrlPr>
                            <a:rPr lang="it-IT" sz="4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4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4200" b="0" i="1" dirty="0" smtClean="0">
                          <a:latin typeface="Cambria Math" panose="02040503050406030204" pitchFamily="18" charset="0"/>
                        </a:rPr>
                        <m:t>150000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4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4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42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t-IT" sz="4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it-IT" sz="4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4200" i="1" dirty="0">
                          <a:latin typeface="Cambria Math" panose="02040503050406030204" pitchFamily="18" charset="0"/>
                        </a:rPr>
                        <m:t>=0.041[</m:t>
                      </m:r>
                      <m:r>
                        <a:rPr lang="it-IT" sz="4200" b="0" i="1" dirty="0" smtClean="0">
                          <a:latin typeface="Cambria Math" panose="02040503050406030204" pitchFamily="18" charset="0"/>
                        </a:rPr>
                        <m:t>𝑘𝑔𝑚</m:t>
                      </m:r>
                      <m:r>
                        <a:rPr lang="it-IT" sz="4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it-IT" altLang="it-IT" sz="4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altLang="it-IT" sz="4400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Ω</m:t>
                          </m:r>
                        </m:e>
                        <m:sup>
                          <m:r>
                            <a:rPr lang="it-IT" altLang="it-IT" sz="4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it-IT" altLang="it-IT" sz="4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altLang="it-IT" sz="4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altLang="it-IT" sz="4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it-IT" altLang="it-IT" sz="4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  <m:r>
                                <a:rPr lang="it-IT" altLang="it-IT" sz="4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4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altLang="it-IT" sz="4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altLang="it-IT" sz="4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it-IT" altLang="it-IT" sz="4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altLang="it-IT" sz="4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it-IT" altLang="it-IT" sz="4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altLang="it-IT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00 </m:t>
                              </m:r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148</m:t>
                              </m:r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</m:rad>
                      <m:r>
                        <a:rPr lang="it-IT" altLang="it-IT" sz="4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=31,838</m:t>
                      </m:r>
                      <m:f>
                        <m:fPr>
                          <m:ctrlP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it-IT" altLang="it-IT" sz="42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2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42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42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it-IT" sz="4200" b="0" i="1" dirty="0" smtClean="0">
                              <a:latin typeface="Cambria Math" panose="02040503050406030204" pitchFamily="18" charset="0"/>
                            </a:rPr>
                            <m:t>𝑟𝑖𝑡𝑖𝑐𝑎𝑙</m:t>
                          </m:r>
                        </m:sub>
                      </m:sSub>
                      <m:r>
                        <a:rPr lang="it-IT" sz="4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altLang="it-IT" sz="4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it-IT" altLang="it-IT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altLang="it-IT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</m:rad>
                      <m:r>
                        <a:rPr lang="it-IT" altLang="it-IT" sz="4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it-IT" altLang="it-IT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150 000</m:t>
                          </m:r>
                          <m:f>
                            <m:fPr>
                              <m:ctrlP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altLang="it-IT" sz="4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it-IT" altLang="it-IT" sz="4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it-IT" altLang="it-IT" sz="4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148 </m:t>
                          </m:r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rad>
                      <m:r>
                        <a:rPr lang="it-IT" altLang="it-IT" sz="4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=9 423,375 </m:t>
                      </m:r>
                      <m:f>
                        <m:fPr>
                          <m:ctrlP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𝑁𝑠</m:t>
                          </m:r>
                        </m:num>
                        <m:den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it-IT" altLang="it-IT" sz="4200" b="0" dirty="0">
                  <a:solidFill>
                    <a:srgbClr val="000000"/>
                  </a:solidFill>
                </a:endParaRPr>
              </a:p>
              <a:p>
                <a:pPr marL="0" indent="0" algn="ctr" defTabSz="914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42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it-IT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4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it-IT" altLang="it-IT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altLang="it-IT" sz="4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sSup>
                            <m:sSupPr>
                              <m:ctrlPr>
                                <a:rPr lang="it-IT" altLang="it-IT" sz="42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altLang="it-IT" sz="4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it-IT" altLang="it-IT" sz="4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t-IT" altLang="it-IT" sz="4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=1,838</m:t>
                      </m:r>
                      <m:f>
                        <m:fPr>
                          <m:ctrlPr>
                            <a:rPr lang="it-IT" altLang="it-IT" sz="4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4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altLang="it-IT" sz="4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it-IT" altLang="it-IT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altLang="it-IT" sz="4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it-IT" altLang="it-IT" sz="4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it-IT" altLang="it-IT" sz="4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0,007</m:t>
                          </m:r>
                        </m:e>
                      </m:rad>
                      <m:r>
                        <a:rPr lang="it-IT" altLang="it-IT" sz="4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=31,613 </m:t>
                      </m:r>
                      <m:r>
                        <a:rPr lang="it-IT" altLang="it-IT" sz="4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it-IT" altLang="it-IT" sz="4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altLang="it-IT" sz="4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9AC88009-8F21-4295-A97E-473AA4260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92621" y="1271995"/>
                <a:ext cx="8358757" cy="34934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1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CAE85-8397-47C1-AE8C-172F4C70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706"/>
          </a:xfrm>
        </p:spPr>
        <p:txBody>
          <a:bodyPr/>
          <a:lstStyle/>
          <a:p>
            <a:pPr algn="ctr"/>
            <a:r>
              <a:rPr lang="it-IT" b="0" dirty="0">
                <a:latin typeface="Gotham ExtraLight" panose="02000603030000020004"/>
              </a:rPr>
              <a:t>PRELIMINARY CALCULATIONS: RESULTS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18AD825-B8D9-4793-8FAA-90F3FA6B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1" y="1051766"/>
            <a:ext cx="8097257" cy="475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31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5169C8BD1F4449D06F8B70B0A84A1" ma:contentTypeVersion="9" ma:contentTypeDescription="Creare un nuovo documento." ma:contentTypeScope="" ma:versionID="4b53abcdfd2157076e67936950792ed8">
  <xsd:schema xmlns:xsd="http://www.w3.org/2001/XMLSchema" xmlns:xs="http://www.w3.org/2001/XMLSchema" xmlns:p="http://schemas.microsoft.com/office/2006/metadata/properties" xmlns:ns2="d389e45e-e003-49f0-ac76-9049a5f24e3c" targetNamespace="http://schemas.microsoft.com/office/2006/metadata/properties" ma:root="true" ma:fieldsID="3252ca55400dd0caf022055f62416287" ns2:_="">
    <xsd:import namespace="d389e45e-e003-49f0-ac76-9049a5f24e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9e45e-e003-49f0-ac76-9049a5f24e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0A6DD2-CEAF-44B8-9F3B-8616C6B08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5CDD21-96B0-43C6-B33E-B4B9521BA00B}"/>
</file>

<file path=customXml/itemProps3.xml><?xml version="1.0" encoding="utf-8"?>
<ds:datastoreItem xmlns:ds="http://schemas.openxmlformats.org/officeDocument/2006/customXml" ds:itemID="{3CAAC139-4801-451A-ADFC-B80ED1DA5D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890</Words>
  <Application>Microsoft Office PowerPoint</Application>
  <PresentationFormat>Presentazione su schermo (4:3)</PresentationFormat>
  <Paragraphs>139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Century Gothic</vt:lpstr>
      <vt:lpstr>Gotham ExtraLight</vt:lpstr>
      <vt:lpstr>Gotham Light</vt:lpstr>
      <vt:lpstr>Gotham Medium</vt:lpstr>
      <vt:lpstr>Helvetica Neue Light</vt:lpstr>
      <vt:lpstr>MathJax_Math-italic</vt:lpstr>
      <vt:lpstr>Tema di Office</vt:lpstr>
      <vt:lpstr>I.C.E. VIBRATIONS</vt:lpstr>
      <vt:lpstr>INTRODUCTION</vt:lpstr>
      <vt:lpstr>TARGETS</vt:lpstr>
      <vt:lpstr>PRELIMINARY CALCULATIONS</vt:lpstr>
      <vt:lpstr>TEST 1</vt:lpstr>
      <vt:lpstr>TEST 2</vt:lpstr>
      <vt:lpstr>ENGINE DATASET</vt:lpstr>
      <vt:lpstr>PRELIMINARY CALCULATIONS: RESULTS</vt:lpstr>
      <vt:lpstr>PRELIMINARY CALCULATIONS: RESULTS </vt:lpstr>
      <vt:lpstr>TEST 1 RESULTS: F(t)</vt:lpstr>
      <vt:lpstr>TEST 1 RESULTS: x(t)</vt:lpstr>
      <vt:lpstr>TEST 2 RESULTS: F(t)</vt:lpstr>
      <vt:lpstr>TEST 2 RESULTS: x(t)</vt:lpstr>
      <vt:lpstr>TEST 2 RESULTS: |T(t)|</vt:lpstr>
      <vt:lpstr>CONCLUSIONS</vt:lpstr>
      <vt:lpstr>Any questions?</vt:lpstr>
      <vt:lpstr>REFERENCES</vt:lpstr>
    </vt:vector>
  </TitlesOfParts>
  <Company>MORE-service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Gasparini</dc:creator>
  <cp:lastModifiedBy>GIACOMO DAVANZO</cp:lastModifiedBy>
  <cp:revision>148</cp:revision>
  <dcterms:created xsi:type="dcterms:W3CDTF">2015-06-30T14:46:04Z</dcterms:created>
  <dcterms:modified xsi:type="dcterms:W3CDTF">2020-11-15T16:42:15Z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0x010100E7E5169C8BD1F4449D06F8B70B0A84A1</vt:lpwstr>
  </property>
</Properties>
</file>