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85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4C5A2-BCE5-4384-9ACA-C5199AC088E3}" type="doc">
      <dgm:prSet loTypeId="urn:microsoft.com/office/officeart/2005/8/layout/target3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BAE6FF2-9DD5-4C6D-9CB7-E9B20165BB10}">
      <dgm:prSet custT="1"/>
      <dgm:spPr/>
      <dgm:t>
        <a:bodyPr/>
        <a:lstStyle/>
        <a:p>
          <a:r>
            <a:rPr lang="it-IT" sz="4400" i="1" dirty="0"/>
            <a:t>«Condividi e ricerca i tuoi appunti»</a:t>
          </a:r>
        </a:p>
      </dgm:t>
    </dgm:pt>
    <dgm:pt modelId="{E75DE4DD-1A75-439E-BF8D-5F5BBE2327AF}" type="parTrans" cxnId="{AB9ABBC8-1B8A-4FC2-A965-FF89D92BD3A3}">
      <dgm:prSet/>
      <dgm:spPr/>
      <dgm:t>
        <a:bodyPr/>
        <a:lstStyle/>
        <a:p>
          <a:endParaRPr lang="it-IT"/>
        </a:p>
      </dgm:t>
    </dgm:pt>
    <dgm:pt modelId="{4D03C5E9-932A-4037-87CD-A41FFE34D004}" type="sibTrans" cxnId="{AB9ABBC8-1B8A-4FC2-A965-FF89D92BD3A3}">
      <dgm:prSet/>
      <dgm:spPr/>
      <dgm:t>
        <a:bodyPr/>
        <a:lstStyle/>
        <a:p>
          <a:endParaRPr lang="it-IT"/>
        </a:p>
      </dgm:t>
    </dgm:pt>
    <dgm:pt modelId="{D2DB6077-1563-4120-B683-87C73393BF0E}" type="pres">
      <dgm:prSet presAssocID="{A244C5A2-BCE5-4384-9ACA-C5199AC088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C5ADDC6-EFB6-4498-9A63-C151949A60BF}" type="pres">
      <dgm:prSet presAssocID="{3BAE6FF2-9DD5-4C6D-9CB7-E9B20165BB10}" presName="circle1" presStyleLbl="node1" presStyleIdx="0" presStyleCnt="1" custScaleY="102972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prstGeom prst="leftArrow">
          <a:avLst/>
        </a:prstGeom>
        <a:ln/>
      </dgm:spPr>
    </dgm:pt>
    <dgm:pt modelId="{6A29A56F-7CE5-49CF-935C-DAE25D04E719}" type="pres">
      <dgm:prSet presAssocID="{3BAE6FF2-9DD5-4C6D-9CB7-E9B20165BB10}" presName="space" presStyleCnt="0"/>
      <dgm:spPr/>
    </dgm:pt>
    <dgm:pt modelId="{2F723FC8-8659-4315-8A35-BA4A268644AA}" type="pres">
      <dgm:prSet presAssocID="{3BAE6FF2-9DD5-4C6D-9CB7-E9B20165BB10}" presName="rect1" presStyleLbl="alignAcc1" presStyleIdx="0" presStyleCnt="1" custScaleX="100000" custScaleY="100000"/>
      <dgm:spPr/>
    </dgm:pt>
    <dgm:pt modelId="{C1BC2294-44A6-4649-A02A-21C0C8A8802A}" type="pres">
      <dgm:prSet presAssocID="{3BAE6FF2-9DD5-4C6D-9CB7-E9B20165BB1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565663E-2C3C-4C91-83C4-BE3E88F590EA}" type="presOf" srcId="{A244C5A2-BCE5-4384-9ACA-C5199AC088E3}" destId="{D2DB6077-1563-4120-B683-87C73393BF0E}" srcOrd="0" destOrd="0" presId="urn:microsoft.com/office/officeart/2005/8/layout/target3"/>
    <dgm:cxn modelId="{A957666D-F6BB-4FB1-AB9B-1CFDEA7D6C53}" type="presOf" srcId="{3BAE6FF2-9DD5-4C6D-9CB7-E9B20165BB10}" destId="{C1BC2294-44A6-4649-A02A-21C0C8A8802A}" srcOrd="1" destOrd="0" presId="urn:microsoft.com/office/officeart/2005/8/layout/target3"/>
    <dgm:cxn modelId="{1643689D-FEF8-4525-8602-A1FF8E42BCA8}" type="presOf" srcId="{3BAE6FF2-9DD5-4C6D-9CB7-E9B20165BB10}" destId="{2F723FC8-8659-4315-8A35-BA4A268644AA}" srcOrd="0" destOrd="0" presId="urn:microsoft.com/office/officeart/2005/8/layout/target3"/>
    <dgm:cxn modelId="{AB9ABBC8-1B8A-4FC2-A965-FF89D92BD3A3}" srcId="{A244C5A2-BCE5-4384-9ACA-C5199AC088E3}" destId="{3BAE6FF2-9DD5-4C6D-9CB7-E9B20165BB10}" srcOrd="0" destOrd="0" parTransId="{E75DE4DD-1A75-439E-BF8D-5F5BBE2327AF}" sibTransId="{4D03C5E9-932A-4037-87CD-A41FFE34D004}"/>
    <dgm:cxn modelId="{E92450BD-22C5-43F7-82EF-0233C079877C}" type="presParOf" srcId="{D2DB6077-1563-4120-B683-87C73393BF0E}" destId="{FC5ADDC6-EFB6-4498-9A63-C151949A60BF}" srcOrd="0" destOrd="0" presId="urn:microsoft.com/office/officeart/2005/8/layout/target3"/>
    <dgm:cxn modelId="{C37A5562-1E92-473C-8849-C195BDDD4D63}" type="presParOf" srcId="{D2DB6077-1563-4120-B683-87C73393BF0E}" destId="{6A29A56F-7CE5-49CF-935C-DAE25D04E719}" srcOrd="1" destOrd="0" presId="urn:microsoft.com/office/officeart/2005/8/layout/target3"/>
    <dgm:cxn modelId="{943DB508-8C9B-4A8E-A57F-EABA8F8C0CFF}" type="presParOf" srcId="{D2DB6077-1563-4120-B683-87C73393BF0E}" destId="{2F723FC8-8659-4315-8A35-BA4A268644AA}" srcOrd="2" destOrd="0" presId="urn:microsoft.com/office/officeart/2005/8/layout/target3"/>
    <dgm:cxn modelId="{541AD33D-0D53-45FB-98B4-246D79653C25}" type="presParOf" srcId="{D2DB6077-1563-4120-B683-87C73393BF0E}" destId="{C1BC2294-44A6-4649-A02A-21C0C8A8802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DC6-EFB6-4498-9A63-C151949A60BF}">
      <dsp:nvSpPr>
        <dsp:cNvPr id="0" name=""/>
        <dsp:cNvSpPr/>
      </dsp:nvSpPr>
      <dsp:spPr>
        <a:xfrm>
          <a:off x="0" y="-25781"/>
          <a:ext cx="1734929" cy="1786491"/>
        </a:xfrm>
        <a:prstGeom prst="leftArrow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2F723FC8-8659-4315-8A35-BA4A268644AA}">
      <dsp:nvSpPr>
        <dsp:cNvPr id="0" name=""/>
        <dsp:cNvSpPr/>
      </dsp:nvSpPr>
      <dsp:spPr>
        <a:xfrm>
          <a:off x="867464" y="0"/>
          <a:ext cx="3055883" cy="1734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i="1" kern="1200" dirty="0"/>
            <a:t>«Condividi e ricerca i tuoi appunti»</a:t>
          </a:r>
        </a:p>
      </dsp:txBody>
      <dsp:txXfrm>
        <a:off x="867464" y="0"/>
        <a:ext cx="3055883" cy="1734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448B-E29A-4A31-BA3E-7145410F1883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52C2C-2391-4331-A72A-9AFED6E282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08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52C2C-2391-4331-A72A-9AFED6E282C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24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52C2C-2391-4331-A72A-9AFED6E282C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27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52C2C-2391-4331-A72A-9AFED6E282C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4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7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87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93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8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579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17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44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23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2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35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4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9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7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82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5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02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41EB45-D49A-4548-8A6D-49B6F2ED7702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C260E7-C1CB-43C0-83A4-72F974ABA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60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W1lC6RgFXEAatQH2SQ9Lk60xm99aJ37/view?usp=sharing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BSymz9u4upAbscr2EPsdyW4pXkGISOVy/view?usp=sharin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olo 3">
            <a:extLst>
              <a:ext uri="{FF2B5EF4-FFF2-40B4-BE49-F238E27FC236}">
                <a16:creationId xmlns:a16="http://schemas.microsoft.com/office/drawing/2014/main" id="{14F49D22-E75E-4059-B78F-480E0C54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4" y="1141930"/>
            <a:ext cx="9601196" cy="18552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b="1" i="1" u="sng" dirty="0">
                <a:solidFill>
                  <a:schemeClr val="accent6"/>
                </a:solidFill>
                <a:latin typeface="Bradley Hand ITC" panose="020B0604020202020204" pitchFamily="66" charset="0"/>
              </a:rPr>
              <a:t>YesStudio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BBF1FB90-D4A5-4C28-805C-DF7625FFF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970705"/>
              </p:ext>
            </p:extLst>
          </p:nvPr>
        </p:nvGraphicFramePr>
        <p:xfrm>
          <a:off x="6612572" y="3268489"/>
          <a:ext cx="3923348" cy="1734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592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dirty="0" err="1">
                <a:solidFill>
                  <a:srgbClr val="262626"/>
                </a:solidFill>
              </a:rPr>
              <a:t>Analisi</a:t>
            </a:r>
            <a:r>
              <a:rPr lang="en-US" b="1" i="1" dirty="0">
                <a:solidFill>
                  <a:srgbClr val="262626"/>
                </a:solidFill>
              </a:rPr>
              <a:t> </a:t>
            </a:r>
            <a:r>
              <a:rPr lang="en-US" b="1" i="1" dirty="0" err="1">
                <a:solidFill>
                  <a:srgbClr val="262626"/>
                </a:solidFill>
              </a:rPr>
              <a:t>dei</a:t>
            </a:r>
            <a:r>
              <a:rPr lang="en-US" b="1" i="1" dirty="0">
                <a:solidFill>
                  <a:srgbClr val="262626"/>
                </a:solidFill>
              </a:rPr>
              <a:t> task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713D6FE-B3B5-43E5-B3F1-10F7E99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36714"/>
              </p:ext>
            </p:extLst>
          </p:nvPr>
        </p:nvGraphicFramePr>
        <p:xfrm>
          <a:off x="1236161" y="1670885"/>
          <a:ext cx="6155258" cy="3366335"/>
        </p:xfrm>
        <a:graphic>
          <a:graphicData uri="http://schemas.openxmlformats.org/drawingml/2006/table">
            <a:tbl>
              <a:tblPr firstRow="1" firstCol="1" bandRow="1"/>
              <a:tblGrid>
                <a:gridCol w="3498180">
                  <a:extLst>
                    <a:ext uri="{9D8B030D-6E8A-4147-A177-3AD203B41FA5}">
                      <a16:colId xmlns:a16="http://schemas.microsoft.com/office/drawing/2014/main" val="4269448005"/>
                    </a:ext>
                  </a:extLst>
                </a:gridCol>
                <a:gridCol w="862355">
                  <a:extLst>
                    <a:ext uri="{9D8B030D-6E8A-4147-A177-3AD203B41FA5}">
                      <a16:colId xmlns:a16="http://schemas.microsoft.com/office/drawing/2014/main" val="1840604939"/>
                    </a:ext>
                  </a:extLst>
                </a:gridCol>
                <a:gridCol w="929997">
                  <a:extLst>
                    <a:ext uri="{9D8B030D-6E8A-4147-A177-3AD203B41FA5}">
                      <a16:colId xmlns:a16="http://schemas.microsoft.com/office/drawing/2014/main" val="1103418346"/>
                    </a:ext>
                  </a:extLst>
                </a:gridCol>
                <a:gridCol w="864726">
                  <a:extLst>
                    <a:ext uri="{9D8B030D-6E8A-4147-A177-3AD203B41FA5}">
                      <a16:colId xmlns:a16="http://schemas.microsoft.com/office/drawing/2014/main" val="3846400715"/>
                    </a:ext>
                  </a:extLst>
                </a:gridCol>
              </a:tblGrid>
              <a:tr h="388217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Task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Nec.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Freq.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Imp.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4489"/>
                  </a:ext>
                </a:extLst>
              </a:tr>
              <a:tr h="712625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T1 condivisione appunti/riassunti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18623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T2 ricerca appunti e riassunti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765161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T3 condivisione esercizi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901221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T4 ricerca esercizi 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734334"/>
                  </a:ext>
                </a:extLst>
              </a:tr>
              <a:tr h="712625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T5 Verificare correttezza esercizi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391223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T6 Reperire soluzione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it-IT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it-IT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280" marR="96280" marT="13372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2244"/>
                  </a:ext>
                </a:extLst>
              </a:tr>
            </a:tbl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E6088ADF-472E-4B33-81A5-D5664825BD83}"/>
              </a:ext>
            </a:extLst>
          </p:cNvPr>
          <p:cNvSpPr/>
          <p:nvPr/>
        </p:nvSpPr>
        <p:spPr>
          <a:xfrm>
            <a:off x="7694166" y="3645238"/>
            <a:ext cx="3742820" cy="2387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it-IT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Freq</a:t>
            </a: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</a:rPr>
              <a:t> = Frequenza, </a:t>
            </a:r>
            <a:r>
              <a:rPr lang="it-IT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Imp</a:t>
            </a: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</a:rPr>
              <a:t> = Importanza, </a:t>
            </a:r>
            <a:r>
              <a:rPr lang="it-IT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Nec</a:t>
            </a: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</a:rPr>
              <a:t>. = Necessità (x = necessario).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</a:rPr>
              <a:t>Scala di valutazione: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</a:rPr>
              <a:t>5 = molto frequente / molto importante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</a:rPr>
              <a:t>4 = discretamente frequente / discretamente importante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</a:rPr>
              <a:t>3 = mediatamente frequente / mediatamente importante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</a:rPr>
              <a:t>2 = poco frequente / poco importante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</a:rPr>
              <a:t>1 = rara frequenza / minima importanza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9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b="1" i="1" dirty="0"/>
              <a:t>Analisi Comparativa (1/2)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C48ED6-F79E-4BD9-987F-23013A8A2530}"/>
              </a:ext>
            </a:extLst>
          </p:cNvPr>
          <p:cNvSpPr txBox="1"/>
          <p:nvPr/>
        </p:nvSpPr>
        <p:spPr>
          <a:xfrm>
            <a:off x="1844842" y="3128211"/>
            <a:ext cx="9051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Skuola.it offre agli utenti una vasta repository di appunti: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Pro: Interfaccia intuitiva, presente un grandissimo numero di appunti, possibilità di ricercare appunti anche senza aver effettuato un login.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Contro: Mancanza di esercizi, non adatta ad ambienti universitari per mancanza di molte materie.</a:t>
            </a:r>
          </a:p>
        </p:txBody>
      </p:sp>
    </p:spTree>
    <p:extLst>
      <p:ext uri="{BB962C8B-B14F-4D97-AF65-F5344CB8AC3E}">
        <p14:creationId xmlns:p14="http://schemas.microsoft.com/office/powerpoint/2010/main" val="296057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39" y="738509"/>
            <a:ext cx="3414855" cy="1700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Skuola.it (Screenshots)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0F784D1-0798-451D-886C-A63AE844B10D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9" t="5849" r="16362" b="22146"/>
          <a:stretch/>
        </p:blipFill>
        <p:spPr bwMode="auto">
          <a:xfrm>
            <a:off x="2997738" y="2439437"/>
            <a:ext cx="6526065" cy="3546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24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b="1" i="1" dirty="0"/>
              <a:t>Analisi Comparativa (2/2)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623004-A8BF-411D-84A2-569D29B6F3F4}"/>
              </a:ext>
            </a:extLst>
          </p:cNvPr>
          <p:cNvSpPr txBox="1"/>
          <p:nvPr/>
        </p:nvSpPr>
        <p:spPr>
          <a:xfrm>
            <a:off x="1469390" y="2663787"/>
            <a:ext cx="9601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YouMath</a:t>
            </a:r>
            <a:r>
              <a:rPr lang="it-IT" sz="2800" dirty="0"/>
              <a:t> è un portale di matematica e fisica in cui sono presenti lezioni, formulari e schede di esercizi aggiunti da docenti universitari.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Pro: Vasta collezione di esercizi completi di soluzione ed eventuali correzioni.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Contro: Interfaccia poco intuitiva e non molto semplice, piccola collezione di appunti, impossibilità di aggiungere appunti o esercizi da parte di studenti.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894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YouMath (screenshots)</a:t>
            </a:r>
          </a:p>
        </p:txBody>
      </p:sp>
      <p:pic>
        <p:nvPicPr>
          <p:cNvPr id="36" name="Immagine 3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83DA6B9-0CE6-4D99-A3B4-26AB8EF97DF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8" y="2013774"/>
            <a:ext cx="5469466" cy="2830448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8746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i="1" dirty="0"/>
              <a:t>Scenario Condivisione riassunti/appunti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14C2A3-67EA-4B13-87D5-41848E163310}"/>
              </a:ext>
            </a:extLst>
          </p:cNvPr>
          <p:cNvSpPr txBox="1"/>
          <p:nvPr/>
        </p:nvSpPr>
        <p:spPr>
          <a:xfrm>
            <a:off x="1361574" y="2474548"/>
            <a:ext cx="94688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Kim avendo del tempo libero decide di condividere i suoi appunti di Analisi. Effettua l’autenticazione al sistema </a:t>
            </a:r>
            <a:r>
              <a:rPr lang="it-IT" sz="2400" dirty="0" err="1"/>
              <a:t>YesStudio</a:t>
            </a:r>
            <a:r>
              <a:rPr lang="it-IT" sz="2400" dirty="0"/>
              <a:t>;</a:t>
            </a:r>
          </a:p>
          <a:p>
            <a:pPr marL="3943350" lvl="8" indent="-285750"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chemeClr val="accent3"/>
                </a:solidFill>
              </a:rPr>
              <a:t>Il sistema mostra la pagina principale del sito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Kim seleziona dalla home il relativo pulsante ‘’Inserisci </a:t>
            </a:r>
            <a:r>
              <a:rPr lang="it-IT" sz="2400" dirty="0" err="1"/>
              <a:t>Appunti’</a:t>
            </a:r>
            <a:r>
              <a:rPr lang="it-IT" sz="2400" dirty="0"/>
              <a:t>’</a:t>
            </a:r>
          </a:p>
          <a:p>
            <a:pPr marL="3943350" lvl="8" indent="-285750"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chemeClr val="accent3"/>
                </a:solidFill>
              </a:rPr>
              <a:t>Il sistema mostra la pagina di inserimento degli appunti con gli opportuni campi da compilare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Kim compila i campi mostrati dal sistema e preme sul pulsante di conferma</a:t>
            </a:r>
          </a:p>
          <a:p>
            <a:pPr marL="3943350" lvl="8" indent="-285750"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chemeClr val="accent3"/>
                </a:solidFill>
              </a:rPr>
              <a:t>Il sistema si occupa di inserire il documento caricato da Kim all’interno del sistema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141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dirty="0" err="1">
                <a:solidFill>
                  <a:srgbClr val="262626"/>
                </a:solidFill>
              </a:rPr>
              <a:t>Proposte</a:t>
            </a:r>
            <a:r>
              <a:rPr lang="en-US" b="1" i="1" dirty="0">
                <a:solidFill>
                  <a:srgbClr val="262626"/>
                </a:solidFill>
              </a:rPr>
              <a:t> di Sistema (1/4)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F379B9-A0DF-4249-BCF8-40CD61B80957}"/>
              </a:ext>
            </a:extLst>
          </p:cNvPr>
          <p:cNvSpPr txBox="1"/>
          <p:nvPr/>
        </p:nvSpPr>
        <p:spPr>
          <a:xfrm>
            <a:off x="4939929" y="970228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Home</a:t>
            </a: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570D33-008D-497B-AF64-C2A7341009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58" t="27953" r="23333" b="25813"/>
          <a:stretch/>
        </p:blipFill>
        <p:spPr>
          <a:xfrm>
            <a:off x="5133475" y="1652337"/>
            <a:ext cx="6450514" cy="31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1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 err="1">
                <a:solidFill>
                  <a:srgbClr val="262626"/>
                </a:solidFill>
              </a:rPr>
              <a:t>Proposte</a:t>
            </a:r>
            <a:r>
              <a:rPr lang="en-US" sz="5400" b="1" i="1" dirty="0">
                <a:solidFill>
                  <a:srgbClr val="262626"/>
                </a:solidFill>
              </a:rPr>
              <a:t> di Sistema (2/4)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FE24D726-82B9-4605-9939-B22888F6DB5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3310" b="35839"/>
          <a:stretch/>
        </p:blipFill>
        <p:spPr>
          <a:xfrm>
            <a:off x="1246136" y="1215614"/>
            <a:ext cx="9656039" cy="28015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4AE3C4-FDD7-4F3D-AFA1-D221BA664B63}"/>
              </a:ext>
            </a:extLst>
          </p:cNvPr>
          <p:cNvSpPr txBox="1"/>
          <p:nvPr/>
        </p:nvSpPr>
        <p:spPr>
          <a:xfrm>
            <a:off x="1736055" y="4246508"/>
            <a:ext cx="259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Aggiungi appunti/riassunti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2597CE-3336-45DB-B050-79250BC3EE44}"/>
              </a:ext>
            </a:extLst>
          </p:cNvPr>
          <p:cNvSpPr txBox="1"/>
          <p:nvPr/>
        </p:nvSpPr>
        <p:spPr>
          <a:xfrm>
            <a:off x="6592045" y="4246508"/>
            <a:ext cx="170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Aggiungi esercizi</a:t>
            </a:r>
          </a:p>
        </p:txBody>
      </p:sp>
    </p:spTree>
    <p:extLst>
      <p:ext uri="{BB962C8B-B14F-4D97-AF65-F5344CB8AC3E}">
        <p14:creationId xmlns:p14="http://schemas.microsoft.com/office/powerpoint/2010/main" val="263091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3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39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3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dirty="0" err="1">
                <a:solidFill>
                  <a:srgbClr val="262626"/>
                </a:solidFill>
              </a:rPr>
              <a:t>Proposte</a:t>
            </a:r>
            <a:r>
              <a:rPr lang="en-US" b="1" i="1" dirty="0">
                <a:solidFill>
                  <a:srgbClr val="262626"/>
                </a:solidFill>
              </a:rPr>
              <a:t> di Sistema (3/4)</a:t>
            </a:r>
          </a:p>
        </p:txBody>
      </p:sp>
      <p:sp useBgFill="1">
        <p:nvSpPr>
          <p:cNvPr id="59" name="Rectangle 45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E2C377A-9E93-47F9-BD82-CD09A29BFD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/>
          </a:blip>
          <a:srcRect l="2847" t="2002" r="32411" b="37568"/>
          <a:stretch/>
        </p:blipFill>
        <p:spPr>
          <a:xfrm>
            <a:off x="4528193" y="1358808"/>
            <a:ext cx="7651918" cy="401752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5D75F5-4CEB-484B-876E-5AFECBF51C6B}"/>
              </a:ext>
            </a:extLst>
          </p:cNvPr>
          <p:cNvSpPr txBox="1"/>
          <p:nvPr/>
        </p:nvSpPr>
        <p:spPr>
          <a:xfrm>
            <a:off x="5029200" y="911899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Ricerca Appunti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785A1C-7587-4D8F-9411-7764D0F66D27}"/>
              </a:ext>
            </a:extLst>
          </p:cNvPr>
          <p:cNvSpPr txBox="1"/>
          <p:nvPr/>
        </p:nvSpPr>
        <p:spPr>
          <a:xfrm>
            <a:off x="8927326" y="91189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Mostra Appunti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966C78-7A5F-4600-A4C8-E17D6ECA9B09}"/>
              </a:ext>
            </a:extLst>
          </p:cNvPr>
          <p:cNvSpPr txBox="1"/>
          <p:nvPr/>
        </p:nvSpPr>
        <p:spPr>
          <a:xfrm>
            <a:off x="5044428" y="540030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Ricerca Esercizi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942EED8-D65E-40B2-A450-563BA423F53D}"/>
              </a:ext>
            </a:extLst>
          </p:cNvPr>
          <p:cNvSpPr txBox="1"/>
          <p:nvPr/>
        </p:nvSpPr>
        <p:spPr>
          <a:xfrm>
            <a:off x="8714420" y="532386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Mostra Esercizi</a:t>
            </a:r>
          </a:p>
        </p:txBody>
      </p:sp>
    </p:spTree>
    <p:extLst>
      <p:ext uri="{BB962C8B-B14F-4D97-AF65-F5344CB8AC3E}">
        <p14:creationId xmlns:p14="http://schemas.microsoft.com/office/powerpoint/2010/main" val="4063816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 err="1">
                <a:solidFill>
                  <a:srgbClr val="262626"/>
                </a:solidFill>
              </a:rPr>
              <a:t>Proposte</a:t>
            </a:r>
            <a:r>
              <a:rPr lang="en-US" sz="5400" b="1" i="1" dirty="0">
                <a:solidFill>
                  <a:srgbClr val="262626"/>
                </a:solidFill>
              </a:rPr>
              <a:t> di Sistema (4/4)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341C0A-C5FC-4FA8-BE83-11A9602B27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23438" r="5216" b="39341"/>
          <a:stretch/>
        </p:blipFill>
        <p:spPr>
          <a:xfrm>
            <a:off x="1412683" y="1602934"/>
            <a:ext cx="9372997" cy="207042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52BA12-CEE0-43DC-9F58-2617E97366DD}"/>
              </a:ext>
            </a:extLst>
          </p:cNvPr>
          <p:cNvSpPr txBox="1"/>
          <p:nvPr/>
        </p:nvSpPr>
        <p:spPr>
          <a:xfrm>
            <a:off x="1522389" y="3687377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Visualizza Appunti/Riassunti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099FF7-4F04-44B4-8193-AC8F85A571CA}"/>
              </a:ext>
            </a:extLst>
          </p:cNvPr>
          <p:cNvSpPr txBox="1"/>
          <p:nvPr/>
        </p:nvSpPr>
        <p:spPr>
          <a:xfrm>
            <a:off x="5997821" y="368513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Visualizza Esercizi</a:t>
            </a:r>
          </a:p>
        </p:txBody>
      </p:sp>
    </p:spTree>
    <p:extLst>
      <p:ext uri="{BB962C8B-B14F-4D97-AF65-F5344CB8AC3E}">
        <p14:creationId xmlns:p14="http://schemas.microsoft.com/office/powerpoint/2010/main" val="122706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9758"/>
            <a:ext cx="9601196" cy="1303867"/>
          </a:xfrm>
        </p:spPr>
        <p:txBody>
          <a:bodyPr/>
          <a:lstStyle/>
          <a:p>
            <a:r>
              <a:rPr lang="it-IT" b="1" i="1" dirty="0"/>
              <a:t>Assegnamento Ruoli: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66E2A2-AC08-4305-BBB5-2A40F4E41ACC}"/>
              </a:ext>
            </a:extLst>
          </p:cNvPr>
          <p:cNvSpPr txBox="1"/>
          <p:nvPr/>
        </p:nvSpPr>
        <p:spPr>
          <a:xfrm>
            <a:off x="838200" y="2013625"/>
            <a:ext cx="111821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000" b="1" dirty="0">
                <a:solidFill>
                  <a:srgbClr val="FF0000"/>
                </a:solidFill>
              </a:rPr>
              <a:t>Cognome                                        Nome                 Matricola                             Ruolo</a:t>
            </a:r>
          </a:p>
          <a:p>
            <a:endParaRPr lang="it-IT" b="1" dirty="0">
              <a:solidFill>
                <a:srgbClr val="FF0000"/>
              </a:solidFill>
            </a:endParaRPr>
          </a:p>
          <a:p>
            <a:endParaRPr lang="it-IT" dirty="0"/>
          </a:p>
          <a:p>
            <a:r>
              <a:rPr lang="it-IT" dirty="0"/>
              <a:t>Teodoro                                                  Gennaro			0512104876		Manager del gruppo</a:t>
            </a:r>
          </a:p>
          <a:p>
            <a:endParaRPr lang="it-IT" dirty="0"/>
          </a:p>
          <a:p>
            <a:r>
              <a:rPr lang="it-IT" dirty="0"/>
              <a:t>Di Palma			        			Francesco	                0512104586             Manager della valutazione</a:t>
            </a:r>
          </a:p>
          <a:p>
            <a:endParaRPr lang="it-IT" dirty="0"/>
          </a:p>
          <a:p>
            <a:r>
              <a:rPr lang="it-IT" dirty="0"/>
              <a:t>Armenio			          			Vincenzo			0512104958		Manager della documentazione</a:t>
            </a:r>
          </a:p>
          <a:p>
            <a:endParaRPr lang="it-IT" dirty="0"/>
          </a:p>
          <a:p>
            <a:r>
              <a:rPr lang="it-IT" dirty="0"/>
              <a:t>Di Mauro			          			Giovanni			0512104596		Manager della documentazione</a:t>
            </a:r>
          </a:p>
          <a:p>
            <a:endParaRPr lang="it-IT" dirty="0"/>
          </a:p>
          <a:p>
            <a:r>
              <a:rPr lang="it-IT" dirty="0"/>
              <a:t>Saviano 			          			Francesco			0512104912		Manager del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570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Design Pattern (1/3)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B844AA-2686-40DF-99EF-D5D6182A46D5}"/>
              </a:ext>
            </a:extLst>
          </p:cNvPr>
          <p:cNvSpPr txBox="1"/>
          <p:nvPr/>
        </p:nvSpPr>
        <p:spPr>
          <a:xfrm>
            <a:off x="1411705" y="3031958"/>
            <a:ext cx="948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Design Pattern utilizzati:</a:t>
            </a:r>
          </a:p>
          <a:p>
            <a:pPr marL="342900" indent="-342900">
              <a:buAutoNum type="arabicPeriod"/>
            </a:pPr>
            <a:r>
              <a:rPr lang="it-IT" b="1" i="1" dirty="0"/>
              <a:t>‘’Go Back to </a:t>
            </a:r>
            <a:r>
              <a:rPr lang="it-IT" b="1" i="1" dirty="0" err="1"/>
              <a:t>Safe</a:t>
            </a:r>
            <a:r>
              <a:rPr lang="it-IT" b="1" i="1" dirty="0"/>
              <a:t> Place’’: </a:t>
            </a:r>
            <a:r>
              <a:rPr lang="it-IT" dirty="0"/>
              <a:t>in tutte le pagine esplorate sarà presente un pulsante ‘’Home’’ per poter tornare alla pagina principale così da stimolare l’esplorazione e assicurare la reversibilità delle azioni.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35BCE7-E273-4D2F-BB8D-AB51500A9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5" t="36077" r="26103" b="50001"/>
          <a:stretch/>
        </p:blipFill>
        <p:spPr>
          <a:xfrm>
            <a:off x="1882587" y="4082680"/>
            <a:ext cx="8944467" cy="1323037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C53BBFCD-0A36-4E56-A21C-7A0F9272527C}"/>
              </a:ext>
            </a:extLst>
          </p:cNvPr>
          <p:cNvSpPr/>
          <p:nvPr/>
        </p:nvSpPr>
        <p:spPr>
          <a:xfrm>
            <a:off x="2654423" y="4225771"/>
            <a:ext cx="488272" cy="275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4931FF57-F040-4A3F-A06D-7892549B2841}"/>
              </a:ext>
            </a:extLst>
          </p:cNvPr>
          <p:cNvCxnSpPr>
            <a:cxnSpLocks/>
            <a:stCxn id="3" idx="1"/>
            <a:endCxn id="10" idx="2"/>
          </p:cNvCxnSpPr>
          <p:nvPr/>
        </p:nvCxnSpPr>
        <p:spPr>
          <a:xfrm rot="10800000" flipH="1" flipV="1">
            <a:off x="1411705" y="3493623"/>
            <a:ext cx="1242718" cy="869752"/>
          </a:xfrm>
          <a:prstGeom prst="bentConnector3">
            <a:avLst>
              <a:gd name="adj1" fmla="val -183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1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Design Pattern (2/3)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7CAF5DC-217D-446F-98E4-0B244317F858}"/>
              </a:ext>
            </a:extLst>
          </p:cNvPr>
          <p:cNvSpPr txBox="1"/>
          <p:nvPr/>
        </p:nvSpPr>
        <p:spPr>
          <a:xfrm>
            <a:off x="1295402" y="2612491"/>
            <a:ext cx="960119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ea typeface="Montserrat"/>
                <a:cs typeface="Montserrat"/>
                <a:sym typeface="Montserrat"/>
              </a:rPr>
              <a:t>Design Pattern utilizzati:</a:t>
            </a:r>
          </a:p>
          <a:p>
            <a:pPr marL="133350" lvl="0" algn="just">
              <a:spcBef>
                <a:spcPts val="1600"/>
              </a:spcBef>
              <a:buSzPts val="1500"/>
            </a:pPr>
            <a:r>
              <a:rPr lang="it-IT" i="1" dirty="0">
                <a:ea typeface="Montserrat"/>
                <a:cs typeface="Montserrat"/>
                <a:sym typeface="Montserrat"/>
              </a:rPr>
              <a:t>2. ‘</a:t>
            </a:r>
            <a:r>
              <a:rPr lang="it-IT" b="1" dirty="0">
                <a:ea typeface="Montserrat"/>
                <a:cs typeface="Montserrat"/>
                <a:sym typeface="Montserrat"/>
              </a:rPr>
              <a:t>’Input Prompt’’ </a:t>
            </a:r>
            <a:r>
              <a:rPr lang="it-IT" dirty="0">
                <a:ea typeface="Montserrat"/>
                <a:cs typeface="Montserrat"/>
                <a:sym typeface="Montserrat"/>
              </a:rPr>
              <a:t>design pattern utilizzato nella sezione di ricerca degli appunti e degli esercizi, attraverso il nome della materia o della facoltà. Il prompt contenuto nel campo di input rende chiaro all’utente che tipo di input inserire e quale risultato otterrà.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258AC7-F6C4-4D56-BBDE-2B69A7047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4" t="36596" r="26117" b="47518"/>
          <a:stretch/>
        </p:blipFill>
        <p:spPr>
          <a:xfrm>
            <a:off x="1439693" y="4295002"/>
            <a:ext cx="9386385" cy="1580865"/>
          </a:xfrm>
          <a:prstGeom prst="rect">
            <a:avLst/>
          </a:prstGeom>
        </p:spPr>
      </p:pic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01F831E-AD13-4D28-992C-655B56DC6BB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1295401" y="3315248"/>
            <a:ext cx="2610773" cy="2215540"/>
          </a:xfrm>
          <a:prstGeom prst="bentConnector3">
            <a:avLst>
              <a:gd name="adj1" fmla="val -8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BD4D9214-CC4B-4D5E-8BE1-E9256547B171}"/>
              </a:ext>
            </a:extLst>
          </p:cNvPr>
          <p:cNvSpPr/>
          <p:nvPr/>
        </p:nvSpPr>
        <p:spPr>
          <a:xfrm>
            <a:off x="3906175" y="5047253"/>
            <a:ext cx="5655075" cy="998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22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Design Pattern (3/3)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7CAF5DC-217D-446F-98E4-0B244317F858}"/>
              </a:ext>
            </a:extLst>
          </p:cNvPr>
          <p:cNvSpPr txBox="1"/>
          <p:nvPr/>
        </p:nvSpPr>
        <p:spPr>
          <a:xfrm>
            <a:off x="1295402" y="2612491"/>
            <a:ext cx="960119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ea typeface="Montserrat"/>
                <a:cs typeface="Montserrat"/>
                <a:sym typeface="Montserrat"/>
              </a:rPr>
              <a:t>Design Pattern utilizzati:</a:t>
            </a:r>
          </a:p>
          <a:p>
            <a:pPr marL="133350" algn="just">
              <a:spcBef>
                <a:spcPts val="1600"/>
              </a:spcBef>
              <a:buSzPts val="1500"/>
            </a:pPr>
            <a:r>
              <a:rPr lang="it-IT" i="1" dirty="0">
                <a:ea typeface="Montserrat"/>
                <a:cs typeface="Montserrat"/>
                <a:sym typeface="Montserrat"/>
              </a:rPr>
              <a:t>3. </a:t>
            </a:r>
            <a:r>
              <a:rPr lang="it-IT" dirty="0"/>
              <a:t>È stata utilizzato uno </a:t>
            </a:r>
            <a:r>
              <a:rPr lang="it-IT" b="1" i="1" dirty="0"/>
              <a:t>‘’</a:t>
            </a:r>
            <a:r>
              <a:rPr lang="it-IT" b="1" i="1" dirty="0" err="1"/>
              <a:t>structured</a:t>
            </a:r>
            <a:r>
              <a:rPr lang="it-IT" b="1" i="1" dirty="0"/>
              <a:t> format’’  </a:t>
            </a:r>
            <a:r>
              <a:rPr lang="it-IT" dirty="0"/>
              <a:t>in modo da rendere chiaro all’utente i campi da inserire nei </a:t>
            </a:r>
            <a:r>
              <a:rPr lang="it-IT" dirty="0" err="1"/>
              <a:t>form</a:t>
            </a:r>
            <a:r>
              <a:rPr lang="it-IT" dirty="0"/>
              <a:t> di aggiunta appunti o esercizi, riducendo il numero di errori possibili rendendo anche più semplice e veloce il processo di inserimento.</a:t>
            </a:r>
          </a:p>
          <a:p>
            <a:pPr marL="133350" lvl="0" algn="just">
              <a:spcBef>
                <a:spcPts val="1600"/>
              </a:spcBef>
              <a:buSzPts val="1500"/>
            </a:pPr>
            <a:endParaRPr lang="it-IT" dirty="0"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AD307C-3E66-4CF8-849C-332F359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8" t="43236" r="29078" b="19223"/>
          <a:stretch/>
        </p:blipFill>
        <p:spPr>
          <a:xfrm>
            <a:off x="2686127" y="3997049"/>
            <a:ext cx="6819745" cy="2110787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31A00FE-1CFB-47EE-BA58-051AE097804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1295402" y="3556338"/>
            <a:ext cx="3862524" cy="1131071"/>
          </a:xfrm>
          <a:prstGeom prst="bentConnector3">
            <a:avLst>
              <a:gd name="adj1" fmla="val -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10340A34-A7EA-410E-94DC-0F569B157730}"/>
              </a:ext>
            </a:extLst>
          </p:cNvPr>
          <p:cNvSpPr/>
          <p:nvPr/>
        </p:nvSpPr>
        <p:spPr>
          <a:xfrm>
            <a:off x="5157926" y="4091276"/>
            <a:ext cx="4347946" cy="12353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15DC8D28-61F6-4D2B-9B9A-D645AAA0189B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1295401" y="3556338"/>
            <a:ext cx="1891681" cy="1887695"/>
          </a:xfrm>
          <a:prstGeom prst="bentConnector3">
            <a:avLst>
              <a:gd name="adj1" fmla="val -1208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576FA143-99E4-46FE-99AE-2E1A93C7089A}"/>
              </a:ext>
            </a:extLst>
          </p:cNvPr>
          <p:cNvSpPr/>
          <p:nvPr/>
        </p:nvSpPr>
        <p:spPr>
          <a:xfrm>
            <a:off x="3187082" y="4687409"/>
            <a:ext cx="6549186" cy="158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86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Paper Sketches Finali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C08F02-4F06-4943-82D7-9F4B242C5768}"/>
              </a:ext>
            </a:extLst>
          </p:cNvPr>
          <p:cNvSpPr txBox="1"/>
          <p:nvPr/>
        </p:nvSpPr>
        <p:spPr>
          <a:xfrm>
            <a:off x="1652337" y="3176337"/>
            <a:ext cx="531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hlinkClick r:id="rId2"/>
              </a:rPr>
              <a:t>Link</a:t>
            </a:r>
            <a:r>
              <a:rPr lang="it-IT" sz="3600" dirty="0"/>
              <a:t> dei </a:t>
            </a:r>
            <a:r>
              <a:rPr lang="it-IT" sz="3600" b="1" dirty="0"/>
              <a:t>Paper Sketch </a:t>
            </a:r>
            <a:r>
              <a:rPr lang="it-IT" sz="3600" dirty="0"/>
              <a:t>finali</a:t>
            </a:r>
          </a:p>
        </p:txBody>
      </p:sp>
    </p:spTree>
    <p:extLst>
      <p:ext uri="{BB962C8B-B14F-4D97-AF65-F5344CB8AC3E}">
        <p14:creationId xmlns:p14="http://schemas.microsoft.com/office/powerpoint/2010/main" val="105752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F5C1A-29F9-4DE9-A9C2-39F736A8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Valutazione del Design (1/2)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84A177-3379-4BDF-A062-518E2BBB964C}"/>
              </a:ext>
            </a:extLst>
          </p:cNvPr>
          <p:cNvSpPr txBox="1"/>
          <p:nvPr/>
        </p:nvSpPr>
        <p:spPr>
          <a:xfrm>
            <a:off x="1295402" y="3217785"/>
            <a:ext cx="998869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b="1" dirty="0"/>
              <a:t>Cognitive </a:t>
            </a:r>
            <a:r>
              <a:rPr lang="it-IT" sz="2400" b="1" dirty="0" err="1"/>
              <a:t>Walkthrough</a:t>
            </a:r>
            <a:r>
              <a:rPr lang="it-IT" sz="2400" b="1" dirty="0"/>
              <a:t>:</a:t>
            </a:r>
          </a:p>
          <a:p>
            <a:endParaRPr lang="it-IT" sz="2000" dirty="0"/>
          </a:p>
          <a:p>
            <a:r>
              <a:rPr lang="it-IT" sz="2000" dirty="0"/>
              <a:t>Esempio dell’analisi effettuata:</a:t>
            </a:r>
          </a:p>
          <a:p>
            <a:endParaRPr lang="it-IT" sz="2000" dirty="0"/>
          </a:p>
          <a:p>
            <a:r>
              <a:rPr lang="it-IT" b="1" dirty="0"/>
              <a:t>-  Task 1:</a:t>
            </a:r>
            <a:r>
              <a:rPr lang="it-IT" dirty="0"/>
              <a:t> Ricercare degli appunti sull’argomento trattato dal suo professore di Biologia, cioè le cellule vegetali</a:t>
            </a:r>
          </a:p>
        </p:txBody>
      </p:sp>
    </p:spTree>
    <p:extLst>
      <p:ext uri="{BB962C8B-B14F-4D97-AF65-F5344CB8AC3E}">
        <p14:creationId xmlns:p14="http://schemas.microsoft.com/office/powerpoint/2010/main" val="2142374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F5C1A-29F9-4DE9-A9C2-39F736A8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1740"/>
            <a:ext cx="9601196" cy="1303867"/>
          </a:xfrm>
        </p:spPr>
        <p:txBody>
          <a:bodyPr/>
          <a:lstStyle/>
          <a:p>
            <a:r>
              <a:rPr lang="it-IT" b="1" i="1" dirty="0"/>
              <a:t>Valutazione del Design (2/2)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2635A63-A714-4F9A-9150-6BD5EF5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58259"/>
              </p:ext>
            </p:extLst>
          </p:nvPr>
        </p:nvGraphicFramePr>
        <p:xfrm>
          <a:off x="904445" y="1574800"/>
          <a:ext cx="10383110" cy="46001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66035">
                  <a:extLst>
                    <a:ext uri="{9D8B030D-6E8A-4147-A177-3AD203B41FA5}">
                      <a16:colId xmlns:a16="http://schemas.microsoft.com/office/drawing/2014/main" val="834755617"/>
                    </a:ext>
                  </a:extLst>
                </a:gridCol>
                <a:gridCol w="8717075">
                  <a:extLst>
                    <a:ext uri="{9D8B030D-6E8A-4147-A177-3AD203B41FA5}">
                      <a16:colId xmlns:a16="http://schemas.microsoft.com/office/drawing/2014/main" val="1050486875"/>
                    </a:ext>
                  </a:extLst>
                </a:gridCol>
              </a:tblGrid>
              <a:tr h="345295">
                <a:tc>
                  <a:txBody>
                    <a:bodyPr/>
                    <a:lstStyle/>
                    <a:p>
                      <a:r>
                        <a:rPr lang="it-IT" b="0" dirty="0"/>
                        <a:t>Azione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Clicca sul bottone Ricerca appunti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64336"/>
                  </a:ext>
                </a:extLst>
              </a:tr>
              <a:tr h="345295">
                <a:tc>
                  <a:txBody>
                    <a:bodyPr/>
                    <a:lstStyle/>
                    <a:p>
                      <a:r>
                        <a:rPr lang="it-IT" dirty="0"/>
                        <a:t>Risposta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 la pagina di ricerca degli appunti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240376"/>
                  </a:ext>
                </a:extLst>
              </a:tr>
              <a:tr h="407972">
                <a:tc>
                  <a:txBody>
                    <a:bodyPr/>
                    <a:lstStyle/>
                    <a:p>
                      <a:r>
                        <a:rPr lang="it-IT" dirty="0"/>
                        <a:t>Azione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Seleziona come materia “Biologia” nell’apposita combo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74005"/>
                  </a:ext>
                </a:extLst>
              </a:tr>
              <a:tr h="407972">
                <a:tc>
                  <a:txBody>
                    <a:bodyPr/>
                    <a:lstStyle/>
                    <a:p>
                      <a:r>
                        <a:rPr lang="it-IT" dirty="0"/>
                        <a:t>Risposta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 nella combo box al posto di “Seleziona materia” la scritta “Biologia”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3062"/>
                  </a:ext>
                </a:extLst>
              </a:tr>
              <a:tr h="345295">
                <a:tc>
                  <a:txBody>
                    <a:bodyPr/>
                    <a:lstStyle/>
                    <a:p>
                      <a:r>
                        <a:rPr lang="it-IT" dirty="0"/>
                        <a:t>Azione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Scrive nella barra di ricerca “cellule vegetali”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97683"/>
                  </a:ext>
                </a:extLst>
              </a:tr>
              <a:tr h="407972">
                <a:tc>
                  <a:txBody>
                    <a:bodyPr/>
                    <a:lstStyle/>
                    <a:p>
                      <a:r>
                        <a:rPr lang="it-IT" dirty="0"/>
                        <a:t>Risposta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Nella barra di ricerca compare la scritta “cellule vegetali”.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54728"/>
                  </a:ext>
                </a:extLst>
              </a:tr>
              <a:tr h="345295">
                <a:tc>
                  <a:txBody>
                    <a:bodyPr/>
                    <a:lstStyle/>
                    <a:p>
                      <a:r>
                        <a:rPr lang="it-IT" dirty="0"/>
                        <a:t>Azione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Clicca sul pulsante “Cerca”.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6627"/>
                  </a:ext>
                </a:extLst>
              </a:tr>
              <a:tr h="407972">
                <a:tc>
                  <a:txBody>
                    <a:bodyPr/>
                    <a:lstStyle/>
                    <a:p>
                      <a:r>
                        <a:rPr lang="it-IT" dirty="0"/>
                        <a:t>Risposta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 nella pagina gli appunti che hanno cellule vegetali nel titolo e li mostra in colonna.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66514"/>
                  </a:ext>
                </a:extLst>
              </a:tr>
              <a:tr h="345295">
                <a:tc>
                  <a:txBody>
                    <a:bodyPr/>
                    <a:lstStyle/>
                    <a:p>
                      <a:r>
                        <a:rPr lang="it-IT" dirty="0"/>
                        <a:t>Azione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Clicca sull’icona vicino agli appunti.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42801"/>
                  </a:ext>
                </a:extLst>
              </a:tr>
              <a:tr h="345295">
                <a:tc>
                  <a:txBody>
                    <a:bodyPr/>
                    <a:lstStyle/>
                    <a:p>
                      <a:r>
                        <a:rPr lang="it-IT" dirty="0"/>
                        <a:t>Risposta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Viene mostrata una pagina contente gli appunti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57156"/>
                  </a:ext>
                </a:extLst>
              </a:tr>
              <a:tr h="345295">
                <a:tc>
                  <a:txBody>
                    <a:bodyPr/>
                    <a:lstStyle/>
                    <a:p>
                      <a:r>
                        <a:rPr lang="it-IT" dirty="0"/>
                        <a:t>Azione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Clicca sul pulsante per il download degli appunti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50167"/>
                  </a:ext>
                </a:extLst>
              </a:tr>
              <a:tr h="407972">
                <a:tc>
                  <a:txBody>
                    <a:bodyPr/>
                    <a:lstStyle/>
                    <a:p>
                      <a:r>
                        <a:rPr lang="it-IT" dirty="0"/>
                        <a:t>Risposta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 una barra che indica che il download è iniziato ed il suo stato.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1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648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F5C1A-29F9-4DE9-A9C2-39F736A8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Valutazione dell’usabilità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1302154-F902-4113-A627-1C99CCCBE96E}"/>
              </a:ext>
            </a:extLst>
          </p:cNvPr>
          <p:cNvSpPr/>
          <p:nvPr/>
        </p:nvSpPr>
        <p:spPr>
          <a:xfrm>
            <a:off x="1295402" y="2601699"/>
            <a:ext cx="96011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SzPts val="2000"/>
              <a:buChar char="•"/>
            </a:pPr>
            <a:r>
              <a:rPr lang="it-IT" dirty="0"/>
              <a:t>Per valutare il livello di usabilità del nostro sistema abbiamo testato il prototipo con diversi utenti. Per le funzionalità mancanti abbiamo adoperato la tecnica del mago di </a:t>
            </a:r>
            <a:r>
              <a:rPr lang="it-IT" dirty="0" err="1"/>
              <a:t>Oz</a:t>
            </a:r>
            <a:r>
              <a:rPr lang="it-IT" dirty="0"/>
              <a:t>.</a:t>
            </a:r>
          </a:p>
          <a:p>
            <a:pPr marL="285750" lvl="0" indent="-285750">
              <a:spcBef>
                <a:spcPts val="1000"/>
              </a:spcBef>
              <a:buSzPts val="2000"/>
              <a:buChar char="•"/>
            </a:pPr>
            <a:r>
              <a:rPr lang="it-IT" dirty="0"/>
              <a:t>La navigazione si è rivelata semplice e intuitiva.</a:t>
            </a:r>
          </a:p>
          <a:p>
            <a:pPr marL="285750" lvl="0" indent="-285750">
              <a:spcBef>
                <a:spcPts val="1000"/>
              </a:spcBef>
              <a:buSzPts val="2000"/>
              <a:buChar char="•"/>
            </a:pPr>
            <a:r>
              <a:rPr lang="it-IT" dirty="0"/>
              <a:t>Il sistema permette all’utente di fare tutto ciò che egli si aspettava di fare.</a:t>
            </a:r>
          </a:p>
          <a:p>
            <a:pPr marL="285750" lvl="0" indent="-285750">
              <a:spcBef>
                <a:spcPts val="1000"/>
              </a:spcBef>
              <a:buSzPts val="2000"/>
              <a:buChar char="•"/>
            </a:pPr>
            <a:r>
              <a:rPr lang="it-IT" dirty="0"/>
              <a:t>E’ stata ben supportata la </a:t>
            </a:r>
            <a:r>
              <a:rPr lang="it-IT" dirty="0" err="1"/>
              <a:t>generalizzabilità</a:t>
            </a:r>
            <a:r>
              <a:rPr lang="it-IT" dirty="0"/>
              <a:t>, in quanto task simili vengono eseguiti secondo la stessa procedura.</a:t>
            </a:r>
          </a:p>
        </p:txBody>
      </p:sp>
    </p:spTree>
    <p:extLst>
      <p:ext uri="{BB962C8B-B14F-4D97-AF65-F5344CB8AC3E}">
        <p14:creationId xmlns:p14="http://schemas.microsoft.com/office/powerpoint/2010/main" val="1488485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F5C1A-29F9-4DE9-A9C2-39F736A8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Valutazione Euristica (1/2)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024522D-BE2B-4851-B83E-343B2823E0C2}"/>
              </a:ext>
            </a:extLst>
          </p:cNvPr>
          <p:cNvSpPr/>
          <p:nvPr/>
        </p:nvSpPr>
        <p:spPr>
          <a:xfrm>
            <a:off x="1295402" y="2654089"/>
            <a:ext cx="9601196" cy="321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90000"/>
              </a:lnSpc>
              <a:buSzPts val="2000"/>
              <a:buFont typeface="Arial" panose="020B0604020202020204" pitchFamily="34" charset="0"/>
              <a:buChar char="•"/>
            </a:pPr>
            <a:r>
              <a:rPr lang="it-IT" b="1" dirty="0"/>
              <a:t>Preservare la coerenza</a:t>
            </a:r>
            <a:br>
              <a:rPr lang="it-IT" b="1" dirty="0"/>
            </a:br>
            <a:r>
              <a:rPr lang="it-IT" dirty="0"/>
              <a:t>Le operazioni simili tra di loro sono effettuate sempre con lo stesso tipo di azioni.</a:t>
            </a:r>
            <a:endParaRPr lang="it-IT" b="1" dirty="0"/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it-IT" b="1" dirty="0"/>
              <a:t>Chiusura</a:t>
            </a:r>
            <a:br>
              <a:rPr lang="it-IT" b="1" dirty="0"/>
            </a:br>
            <a:r>
              <a:rPr lang="it-IT" dirty="0"/>
              <a:t>Ogni operazione è raggruppata in sequenze di azioni che terminano dopo un numero finito di step.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>
              <a:lnSpc>
                <a:spcPct val="80000"/>
              </a:lnSpc>
              <a:buSzPts val="1850"/>
              <a:buFont typeface="Arial" panose="020B0604020202020204" pitchFamily="34" charset="0"/>
              <a:buChar char="•"/>
            </a:pPr>
            <a:r>
              <a:rPr lang="it-IT" b="1" dirty="0"/>
              <a:t>Errori</a:t>
            </a:r>
            <a:br>
              <a:rPr lang="it-IT" b="1" dirty="0"/>
            </a:br>
            <a:r>
              <a:rPr lang="it-IT" dirty="0"/>
              <a:t>Il sistema cerca di limitare il più possibile il verificarsi di errori, che si verificano per lo più in fase di compilazione dei vari </a:t>
            </a:r>
            <a:r>
              <a:rPr lang="it-IT" dirty="0" err="1"/>
              <a:t>form</a:t>
            </a:r>
            <a:r>
              <a:rPr lang="it-IT" dirty="0"/>
              <a:t>. L’utente viene guidato ad inserire correttamente i valori nei campi.</a:t>
            </a:r>
            <a:endParaRPr lang="it-IT" b="1" dirty="0"/>
          </a:p>
          <a:p>
            <a:pPr marL="285750" lvl="0" indent="-285750">
              <a:lnSpc>
                <a:spcPct val="80000"/>
              </a:lnSpc>
              <a:spcBef>
                <a:spcPts val="970"/>
              </a:spcBef>
              <a:buSzPts val="1850"/>
              <a:buFont typeface="Arial" panose="020B0604020202020204" pitchFamily="34" charset="0"/>
              <a:buChar char="•"/>
            </a:pPr>
            <a:r>
              <a:rPr lang="it-IT" b="1" dirty="0"/>
              <a:t>Reversibilità</a:t>
            </a:r>
            <a:br>
              <a:rPr lang="it-IT" b="1" dirty="0"/>
            </a:br>
            <a:r>
              <a:rPr lang="it-IT" dirty="0"/>
              <a:t>L’utente è in grado di tornare indietro nel caso effettuasse operazioni errate.</a:t>
            </a:r>
            <a:endParaRPr lang="it-IT" b="1" dirty="0"/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SzPts val="2000"/>
              <a:buChar char="•"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922532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F5C1A-29F9-4DE9-A9C2-39F736A8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Valutazione Euristica (2/2)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0AE4D47-45E6-40B8-AD89-FAD3DF812FA7}"/>
              </a:ext>
            </a:extLst>
          </p:cNvPr>
          <p:cNvSpPr/>
          <p:nvPr/>
        </p:nvSpPr>
        <p:spPr>
          <a:xfrm>
            <a:off x="1295402" y="2636041"/>
            <a:ext cx="9601196" cy="1781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ts val="970"/>
              </a:spcBef>
              <a:buSzPts val="1850"/>
              <a:buChar char="•"/>
            </a:pPr>
            <a:r>
              <a:rPr lang="it-IT" b="1" dirty="0"/>
              <a:t>Controllo</a:t>
            </a:r>
            <a:br>
              <a:rPr lang="it-IT" b="1" dirty="0"/>
            </a:br>
            <a:r>
              <a:rPr lang="it-IT" dirty="0"/>
              <a:t>Ognuno dei singoli attori ha la sensazione di avere il totale controllo del sistema, quest’ultimo infatti reagisce alle azioni intraprese dall’utente, senza generare reazioni inaspettate che potrebbero sorprendere l’utente.</a:t>
            </a:r>
            <a:endParaRPr lang="it-IT" b="1" dirty="0"/>
          </a:p>
          <a:p>
            <a:pPr marL="285750" lvl="0" indent="-285750">
              <a:lnSpc>
                <a:spcPct val="80000"/>
              </a:lnSpc>
              <a:spcBef>
                <a:spcPts val="970"/>
              </a:spcBef>
              <a:buSzPts val="1850"/>
              <a:buChar char="•"/>
            </a:pPr>
            <a:r>
              <a:rPr lang="it-IT" b="1" dirty="0"/>
              <a:t>Memoria</a:t>
            </a:r>
            <a:br>
              <a:rPr lang="it-IT" b="1" dirty="0"/>
            </a:br>
            <a:r>
              <a:rPr lang="it-IT" dirty="0"/>
              <a:t>Le azioni sono molto ripetitive ed intuitive, con il supporto dell’interfaccia utente semplice e chiara lo sforzo da parte dell’utente è minimo.</a:t>
            </a:r>
          </a:p>
        </p:txBody>
      </p:sp>
    </p:spTree>
    <p:extLst>
      <p:ext uri="{BB962C8B-B14F-4D97-AF65-F5344CB8AC3E}">
        <p14:creationId xmlns:p14="http://schemas.microsoft.com/office/powerpoint/2010/main" val="1872650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F5C1A-29F9-4DE9-A9C2-39F736A8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i="1" dirty="0"/>
              <a:t>Lista delle modifiche da effettuare prima dell’ implementazione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414B1E6-C1E6-4B41-A7CD-A3CC280BCFDF}"/>
              </a:ext>
            </a:extLst>
          </p:cNvPr>
          <p:cNvSpPr/>
          <p:nvPr/>
        </p:nvSpPr>
        <p:spPr>
          <a:xfrm>
            <a:off x="1422400" y="3093043"/>
            <a:ext cx="9474198" cy="18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dirty="0">
                <a:ea typeface="Calibri" panose="020F0502020204030204" pitchFamily="34" charset="0"/>
                <a:cs typeface="Times New Roman" panose="02020603050405020304" pitchFamily="18" charset="0"/>
              </a:rPr>
              <a:t>Inserire titolo nelle pagine di ricerca appunti e ricerca esercizi.                                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a typeface="Calibri" panose="020F0502020204030204" pitchFamily="34" charset="0"/>
                <a:cs typeface="Times New Roman" panose="02020603050405020304" pitchFamily="18" charset="0"/>
              </a:rPr>
              <a:t>{Priorità: media}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Inserire una </a:t>
            </a:r>
            <a:r>
              <a:rPr lang="it-I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Bo</a:t>
            </a:r>
            <a:r>
              <a:rPr lang="it-IT" dirty="0">
                <a:ea typeface="Calibri" panose="020F0502020204030204" pitchFamily="34" charset="0"/>
                <a:cs typeface="Times New Roman" panose="02020603050405020304" pitchFamily="18" charset="0"/>
              </a:rPr>
              <a:t>x che confermi l’inserimento di appunti avvenuto con successo dopo la pressione del tasto ‘’conferma’’.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{Priorità: alta}</a:t>
            </a:r>
          </a:p>
        </p:txBody>
      </p:sp>
    </p:spTree>
    <p:extLst>
      <p:ext uri="{BB962C8B-B14F-4D97-AF65-F5344CB8AC3E}">
        <p14:creationId xmlns:p14="http://schemas.microsoft.com/office/powerpoint/2010/main" val="326034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145BC-312C-4868-9643-D7675D89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Analisi del problema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B0600E-EF37-49A8-9076-139A8697FD4B}"/>
              </a:ext>
            </a:extLst>
          </p:cNvPr>
          <p:cNvSpPr txBox="1"/>
          <p:nvPr/>
        </p:nvSpPr>
        <p:spPr>
          <a:xfrm>
            <a:off x="988672" y="2675021"/>
            <a:ext cx="1028596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6"/>
                </a:solidFill>
              </a:rPr>
              <a:t>Difficoltà nell’apprendimento di argomenti universitari </a:t>
            </a:r>
            <a:r>
              <a:rPr lang="it-IT" sz="3600" dirty="0"/>
              <a:t>a causa di: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3600" dirty="0"/>
              <a:t>Poca chiarezza del libro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3600" dirty="0"/>
              <a:t>Difficoltà dell’argomento trattato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3600" dirty="0"/>
              <a:t>Non aver seguito la spiegazione del professore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1393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F5C1A-29F9-4DE9-A9C2-39F736A8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Prototipo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B32C6D-A804-4761-9857-F27668D3A519}"/>
              </a:ext>
            </a:extLst>
          </p:cNvPr>
          <p:cNvSpPr txBox="1"/>
          <p:nvPr/>
        </p:nvSpPr>
        <p:spPr>
          <a:xfrm>
            <a:off x="1295402" y="2911876"/>
            <a:ext cx="761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hlinkClick r:id="rId2"/>
              </a:rPr>
              <a:t>Link</a:t>
            </a:r>
            <a:r>
              <a:rPr lang="it-IT" sz="3600" dirty="0"/>
              <a:t> del </a:t>
            </a:r>
            <a:r>
              <a:rPr lang="it-IT" sz="3600" b="1" dirty="0"/>
              <a:t>Prototipo</a:t>
            </a:r>
            <a:r>
              <a:rPr lang="it-IT" sz="3600" dirty="0"/>
              <a:t> realizzato in </a:t>
            </a:r>
            <a:r>
              <a:rPr lang="it-IT" sz="3600" dirty="0" err="1"/>
              <a:t>Balsamiq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21066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Soluzione Proposta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6CF83B-EC15-43A0-9D5C-DA8C05EDD936}"/>
              </a:ext>
            </a:extLst>
          </p:cNvPr>
          <p:cNvSpPr txBox="1"/>
          <p:nvPr/>
        </p:nvSpPr>
        <p:spPr>
          <a:xfrm>
            <a:off x="1524000" y="2916455"/>
            <a:ext cx="9372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Sito web che permette la ricerca e l’inserimento di appunti ed esercizi con interfaccia semplice e mirata alla raccolta di documenti </a:t>
            </a:r>
          </a:p>
        </p:txBody>
      </p:sp>
    </p:spTree>
    <p:extLst>
      <p:ext uri="{BB962C8B-B14F-4D97-AF65-F5344CB8AC3E}">
        <p14:creationId xmlns:p14="http://schemas.microsoft.com/office/powerpoint/2010/main" val="45811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i="1" dirty="0"/>
              <a:t>Sviluppo di Personaggi ed Obiettivi (1/2)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C19971-904C-4940-9772-75E85D0A6B1E}"/>
              </a:ext>
            </a:extLst>
          </p:cNvPr>
          <p:cNvSpPr txBox="1"/>
          <p:nvPr/>
        </p:nvSpPr>
        <p:spPr>
          <a:xfrm>
            <a:off x="1016109" y="2514600"/>
            <a:ext cx="101597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L’indagine per determinare l’utenza target dell’interfaccia proposta ha individuato le seguenti categorie di </a:t>
            </a:r>
            <a:r>
              <a:rPr lang="it-IT" sz="2800" b="1" dirty="0">
                <a:solidFill>
                  <a:schemeClr val="accent6"/>
                </a:solidFill>
              </a:rPr>
              <a:t>personaggi</a:t>
            </a:r>
            <a:r>
              <a:rPr lang="it-IT" sz="28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/>
              <a:t>Studente che necessita di appunti perché impossibilitato a seguire le lezioni, o semplicemente interessato alla ricerca di riassunti e/o esercizi.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/>
              <a:t>Studente laureato che si occupa di tutorato.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/>
              <a:t>Studente magistrale che si dedica solo a particolari materie bravo a prendere appunti.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8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i="1" dirty="0"/>
              <a:t>Sviluppo di Personaggi ed Obiettivi (2/2)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30A8F7-47DD-4860-9ECE-9FE8ECB2A52E}"/>
              </a:ext>
            </a:extLst>
          </p:cNvPr>
          <p:cNvSpPr txBox="1"/>
          <p:nvPr/>
        </p:nvSpPr>
        <p:spPr>
          <a:xfrm>
            <a:off x="1427748" y="2695075"/>
            <a:ext cx="9468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accent6"/>
                </a:solidFill>
              </a:rPr>
              <a:t>Obiettivi:</a:t>
            </a:r>
          </a:p>
          <a:p>
            <a:r>
              <a:rPr lang="it-IT" sz="2800" dirty="0"/>
              <a:t>❖ Reperire con facilità gli appunti/riassunti;</a:t>
            </a:r>
          </a:p>
          <a:p>
            <a:r>
              <a:rPr lang="it-IT" sz="2800" dirty="0"/>
              <a:t>❖ Reperire con facilità gli esercizi;</a:t>
            </a:r>
          </a:p>
          <a:p>
            <a:r>
              <a:rPr lang="it-IT" sz="2800" dirty="0"/>
              <a:t>❖ Reperire soluzione dettagliate agli esercizi che ha svolto;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530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Profili Utente/</a:t>
            </a:r>
            <a:r>
              <a:rPr lang="it-IT" b="1" i="1" dirty="0" err="1"/>
              <a:t>Personas</a:t>
            </a:r>
            <a:r>
              <a:rPr lang="it-IT" b="1" i="1" dirty="0"/>
              <a:t> (1/3)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8E80F7-1A21-4C7B-BC91-4343DB66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2636780"/>
            <a:ext cx="316734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Lucrezia Arianna 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1.jpg">
            <a:extLst>
              <a:ext uri="{FF2B5EF4-FFF2-40B4-BE49-F238E27FC236}">
                <a16:creationId xmlns:a16="http://schemas.microsoft.com/office/drawing/2014/main" id="{C80C363D-CA56-4511-9F7A-AA758D9A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2"/>
          <a:stretch>
            <a:fillRect/>
          </a:stretch>
        </p:blipFill>
        <p:spPr bwMode="auto">
          <a:xfrm>
            <a:off x="7090613" y="2760526"/>
            <a:ext cx="2807366" cy="329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1C199-C0B6-484B-8171-16275B267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3596131"/>
            <a:ext cx="44917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Età: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22 anni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Lavoro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Barista 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Residenza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Pisa, Toscana (IT)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8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473" y="970547"/>
            <a:ext cx="9601196" cy="1303867"/>
          </a:xfrm>
        </p:spPr>
        <p:txBody>
          <a:bodyPr/>
          <a:lstStyle/>
          <a:p>
            <a:r>
              <a:rPr lang="it-IT" b="1" i="1" dirty="0"/>
              <a:t>Profili Utente/</a:t>
            </a:r>
            <a:r>
              <a:rPr lang="it-IT" b="1" i="1" dirty="0" err="1"/>
              <a:t>Personas</a:t>
            </a:r>
            <a:r>
              <a:rPr lang="it-IT" b="1" i="1" dirty="0"/>
              <a:t> (2/3)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21B85-E7EB-43C0-8406-C21D73BA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473" y="2628781"/>
            <a:ext cx="300114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Giuseppe Mauro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3.jpg" descr="Risultati immagini per studente universitario">
            <a:extLst>
              <a:ext uri="{FF2B5EF4-FFF2-40B4-BE49-F238E27FC236}">
                <a16:creationId xmlns:a16="http://schemas.microsoft.com/office/drawing/2014/main" id="{600C70C9-ADC7-4254-9423-C2A94E16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51" y="2628780"/>
            <a:ext cx="3139759" cy="33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FC9E52-EBED-4570-874C-A10C7E402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473" y="3599234"/>
            <a:ext cx="34227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Età: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20 anni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Lavoro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 - 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Residenza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Napoli (IT)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7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E-A30F-49EF-9E49-E6922D61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Profili Utente/</a:t>
            </a:r>
            <a:r>
              <a:rPr lang="it-IT" b="1" i="1" dirty="0" err="1"/>
              <a:t>Personas</a:t>
            </a:r>
            <a:r>
              <a:rPr lang="it-IT" b="1" i="1" dirty="0"/>
              <a:t> (3/3)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6F070E-46F5-4289-8D1D-B50E484E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2465330"/>
            <a:ext cx="366369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Kim Young Esposito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image2.jpg" descr="Immagine correlata">
            <a:extLst>
              <a:ext uri="{FF2B5EF4-FFF2-40B4-BE49-F238E27FC236}">
                <a16:creationId xmlns:a16="http://schemas.microsoft.com/office/drawing/2014/main" id="{A83E0711-F534-4100-BA89-5C371B2DB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" r="41357" b="5534"/>
          <a:stretch>
            <a:fillRect/>
          </a:stretch>
        </p:blipFill>
        <p:spPr bwMode="auto">
          <a:xfrm>
            <a:off x="7286316" y="2589875"/>
            <a:ext cx="2757965" cy="34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58707A-5400-4B91-A0DA-8DE68DDF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3593104"/>
            <a:ext cx="36102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Età: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24 anni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Lavoro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-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Residenza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Salerno (IT)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1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1100</Words>
  <Application>Microsoft Office PowerPoint</Application>
  <PresentationFormat>Widescreen</PresentationFormat>
  <Paragraphs>179</Paragraphs>
  <Slides>30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7" baseType="lpstr">
      <vt:lpstr>Arial</vt:lpstr>
      <vt:lpstr>Bradley Hand ITC</vt:lpstr>
      <vt:lpstr>Calibri</vt:lpstr>
      <vt:lpstr>Garamond</vt:lpstr>
      <vt:lpstr>Symbol</vt:lpstr>
      <vt:lpstr>Wingdings</vt:lpstr>
      <vt:lpstr>Organico</vt:lpstr>
      <vt:lpstr>YesStudio</vt:lpstr>
      <vt:lpstr>Assegnamento Ruoli:</vt:lpstr>
      <vt:lpstr>Analisi del problema</vt:lpstr>
      <vt:lpstr>Soluzione Proposta</vt:lpstr>
      <vt:lpstr>Sviluppo di Personaggi ed Obiettivi (1/2)</vt:lpstr>
      <vt:lpstr>Sviluppo di Personaggi ed Obiettivi (2/2)</vt:lpstr>
      <vt:lpstr>Profili Utente/Personas (1/3)</vt:lpstr>
      <vt:lpstr>Profili Utente/Personas (2/3)</vt:lpstr>
      <vt:lpstr>Profili Utente/Personas (3/3)</vt:lpstr>
      <vt:lpstr>Analisi dei task</vt:lpstr>
      <vt:lpstr>Analisi Comparativa (1/2)</vt:lpstr>
      <vt:lpstr>Skuola.it (Screenshots)</vt:lpstr>
      <vt:lpstr>Analisi Comparativa (2/2)</vt:lpstr>
      <vt:lpstr>YouMath (screenshots)</vt:lpstr>
      <vt:lpstr>Scenario Condivisione riassunti/appunti</vt:lpstr>
      <vt:lpstr>Proposte di Sistema (1/4)</vt:lpstr>
      <vt:lpstr>Proposte di Sistema (2/4)</vt:lpstr>
      <vt:lpstr>Proposte di Sistema (3/4)</vt:lpstr>
      <vt:lpstr>Proposte di Sistema (4/4)</vt:lpstr>
      <vt:lpstr>Design Pattern (1/3)</vt:lpstr>
      <vt:lpstr>Design Pattern (2/3)</vt:lpstr>
      <vt:lpstr>Design Pattern (3/3)</vt:lpstr>
      <vt:lpstr>Paper Sketches Finali</vt:lpstr>
      <vt:lpstr>Valutazione del Design (1/2)</vt:lpstr>
      <vt:lpstr>Valutazione del Design (2/2)</vt:lpstr>
      <vt:lpstr>Valutazione dell’usabilità</vt:lpstr>
      <vt:lpstr>Valutazione Euristica (1/2)</vt:lpstr>
      <vt:lpstr>Valutazione Euristica (2/2)</vt:lpstr>
      <vt:lpstr>Lista delle modifiche da effettuare prima dell’ implementazione</vt:lpstr>
      <vt:lpstr>Prototipo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MyStudio</dc:title>
  <dc:creator>Francesco Di Palma</dc:creator>
  <cp:lastModifiedBy>Francesco Di Palma</cp:lastModifiedBy>
  <cp:revision>22</cp:revision>
  <dcterms:created xsi:type="dcterms:W3CDTF">2019-02-15T13:04:04Z</dcterms:created>
  <dcterms:modified xsi:type="dcterms:W3CDTF">2019-02-26T07:46:29Z</dcterms:modified>
</cp:coreProperties>
</file>