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sldIdLst>
    <p:sldId id="256" r:id="rId2"/>
    <p:sldId id="257" r:id="rId3"/>
    <p:sldId id="259" r:id="rId4"/>
    <p:sldId id="266" r:id="rId5"/>
    <p:sldId id="267" r:id="rId6"/>
    <p:sldId id="258" r:id="rId7"/>
    <p:sldId id="268" r:id="rId8"/>
    <p:sldId id="260" r:id="rId9"/>
    <p:sldId id="261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08"/>
    <p:restoredTop sz="96197"/>
  </p:normalViewPr>
  <p:slideViewPr>
    <p:cSldViewPr snapToGrid="0">
      <p:cViewPr varScale="1">
        <p:scale>
          <a:sx n="148" d="100"/>
          <a:sy n="148" d="100"/>
        </p:scale>
        <p:origin x="216" y="4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5/23/25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5/23/25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5/23/25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5/23/25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5/23/25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5/23/25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5/23/25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5/23/25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tint val="75000"/>
                <a:shade val="58000"/>
                <a:satMod val="120000"/>
              </a:schemeClr>
              <a:schemeClr val="bg1">
                <a:tint val="50000"/>
                <a:shade val="96000"/>
              </a:schemeClr>
            </a:duotone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65433AD-B4D6-40A5-2FEA-DE9AC28C95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6100" y="2278480"/>
            <a:ext cx="3811676" cy="1755240"/>
          </a:xfrm>
        </p:spPr>
        <p:txBody>
          <a:bodyPr anchor="b">
            <a:normAutofit fontScale="90000"/>
          </a:bodyPr>
          <a:lstStyle/>
          <a:p>
            <a:r>
              <a:rPr lang="it-IT" sz="7200" dirty="0">
                <a:solidFill>
                  <a:schemeClr val="tx1"/>
                </a:solidFill>
              </a:rPr>
              <a:t>Sleep monitor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A7C25238-F404-2BB5-AE15-6FFE5451A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6100" y="4687316"/>
            <a:ext cx="4972512" cy="151708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FFFFF"/>
                </a:solidFill>
              </a:rPr>
              <a:t>Giorgio Bonetti      VR488066</a:t>
            </a:r>
            <a:br>
              <a:rPr lang="it-IT" dirty="0">
                <a:solidFill>
                  <a:srgbClr val="FFFFFF"/>
                </a:solidFill>
              </a:rPr>
            </a:br>
            <a:r>
              <a:rPr lang="it-IT" dirty="0">
                <a:solidFill>
                  <a:srgbClr val="FFFFFF"/>
                </a:solidFill>
              </a:rPr>
              <a:t>Francesco Frison   VR500307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4A1598B-1957-47CF-AAF4-F7A36DA0E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3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magine 5" descr="Immagine che contiene Elementi grafici, Policromia, grafica, cerchio&#10;&#10;Descrizione generata automaticamente">
            <a:extLst>
              <a:ext uri="{FF2B5EF4-FFF2-40B4-BE49-F238E27FC236}">
                <a16:creationId xmlns:a16="http://schemas.microsoft.com/office/drawing/2014/main" id="{96F63906-4E5D-479B-F52E-29854313D8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5401" y="2061031"/>
            <a:ext cx="2190138" cy="2190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756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EA4EC0B7-7F23-7D58-8ED6-8BA2CE218F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/>
              <a:t>fine</a:t>
            </a:r>
          </a:p>
        </p:txBody>
      </p:sp>
      <p:sp>
        <p:nvSpPr>
          <p:cNvPr id="8" name="Sottotitolo 7">
            <a:extLst>
              <a:ext uri="{FF2B5EF4-FFF2-40B4-BE49-F238E27FC236}">
                <a16:creationId xmlns:a16="http://schemas.microsoft.com/office/drawing/2014/main" id="{992B6222-5FA2-180C-DE42-0463A7DBC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5231894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0C471F-56FE-8543-2ADE-F8B95AC19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3535203" cy="1609344"/>
          </a:xfrm>
        </p:spPr>
        <p:txBody>
          <a:bodyPr/>
          <a:lstStyle/>
          <a:p>
            <a:r>
              <a:rPr lang="it-IT" dirty="0"/>
              <a:t>Obiettivi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535694C-C4EE-6D4F-0433-E2B845C0774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  <a:spcAft>
                <a:spcPts val="700"/>
              </a:spcAft>
            </a:pPr>
            <a:r>
              <a:rPr lang="it-IT" dirty="0"/>
              <a:t>Creazione di un'applicazione web per l'analisi dei dati del </a:t>
            </a:r>
            <a:r>
              <a:rPr lang="it-IT" dirty="0">
                <a:solidFill>
                  <a:srgbClr val="0070C0"/>
                </a:solidFill>
              </a:rPr>
              <a:t>sonno</a:t>
            </a:r>
            <a:r>
              <a:rPr lang="it-IT" dirty="0"/>
              <a:t>.</a:t>
            </a:r>
          </a:p>
          <a:p>
            <a:pPr>
              <a:lnSpc>
                <a:spcPct val="100000"/>
              </a:lnSpc>
              <a:spcBef>
                <a:spcPts val="90"/>
              </a:spcBef>
              <a:spcAft>
                <a:spcPts val="700"/>
              </a:spcAft>
            </a:pPr>
            <a:r>
              <a:rPr lang="it-IT" dirty="0"/>
              <a:t>Visualizzazione </a:t>
            </a:r>
            <a:r>
              <a:rPr lang="it-IT" dirty="0">
                <a:solidFill>
                  <a:srgbClr val="0070C0"/>
                </a:solidFill>
              </a:rPr>
              <a:t>grafica</a:t>
            </a:r>
            <a:r>
              <a:rPr lang="it-IT" dirty="0"/>
              <a:t> delle fasi del sonno (leggero, profondo, REM, veglia).</a:t>
            </a:r>
          </a:p>
          <a:p>
            <a:pPr>
              <a:lnSpc>
                <a:spcPct val="100000"/>
              </a:lnSpc>
              <a:spcBef>
                <a:spcPts val="90"/>
              </a:spcBef>
              <a:spcAft>
                <a:spcPts val="700"/>
              </a:spcAft>
            </a:pPr>
            <a:r>
              <a:rPr lang="it-IT" dirty="0">
                <a:solidFill>
                  <a:srgbClr val="0070C0"/>
                </a:solidFill>
              </a:rPr>
              <a:t>Orario ideale </a:t>
            </a:r>
            <a:r>
              <a:rPr lang="it-IT" dirty="0"/>
              <a:t>per andare a letto in base alle ore dormite.</a:t>
            </a:r>
          </a:p>
          <a:p>
            <a:pPr>
              <a:lnSpc>
                <a:spcPct val="100000"/>
              </a:lnSpc>
              <a:spcBef>
                <a:spcPts val="90"/>
              </a:spcBef>
              <a:spcAft>
                <a:spcPts val="700"/>
              </a:spcAft>
            </a:pPr>
            <a:r>
              <a:rPr lang="it-IT" dirty="0"/>
              <a:t>Aiutare l’utente a comprendere le proprie </a:t>
            </a:r>
            <a:r>
              <a:rPr lang="it-IT" dirty="0">
                <a:solidFill>
                  <a:srgbClr val="0070C0"/>
                </a:solidFill>
              </a:rPr>
              <a:t>abitudini</a:t>
            </a:r>
            <a:r>
              <a:rPr lang="it-IT" dirty="0"/>
              <a:t> nel tempo.</a:t>
            </a:r>
          </a:p>
          <a:p>
            <a:pPr>
              <a:lnSpc>
                <a:spcPct val="100000"/>
              </a:lnSpc>
              <a:spcBef>
                <a:spcPts val="90"/>
              </a:spcBef>
              <a:spcAft>
                <a:spcPts val="700"/>
              </a:spcAft>
            </a:pPr>
            <a:r>
              <a:rPr lang="it-IT" dirty="0"/>
              <a:t>Consigli su come </a:t>
            </a:r>
            <a:r>
              <a:rPr lang="it-IT" dirty="0">
                <a:solidFill>
                  <a:srgbClr val="0070C0"/>
                </a:solidFill>
              </a:rPr>
              <a:t>migliorare</a:t>
            </a:r>
            <a:r>
              <a:rPr lang="it-IT" dirty="0"/>
              <a:t> il proprio sonno e articoli inerenti.</a:t>
            </a:r>
          </a:p>
        </p:txBody>
      </p:sp>
      <p:pic>
        <p:nvPicPr>
          <p:cNvPr id="6" name="Segnaposto contenuto 5" descr="Immagine che contiene testo, calligrafia, diagramma, Piano&#10;&#10;Descrizione generata automaticamente">
            <a:extLst>
              <a:ext uri="{FF2B5EF4-FFF2-40B4-BE49-F238E27FC236}">
                <a16:creationId xmlns:a16="http://schemas.microsoft.com/office/drawing/2014/main" id="{CB8FD275-0A97-6678-350C-38A46A1175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42"/>
          <a:stretch/>
        </p:blipFill>
        <p:spPr>
          <a:xfrm>
            <a:off x="5960364" y="484632"/>
            <a:ext cx="3677645" cy="5953482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E9E69570-2D2E-578E-024A-02CE18F8F7A4}"/>
              </a:ext>
            </a:extLst>
          </p:cNvPr>
          <p:cNvSpPr txBox="1"/>
          <p:nvPr/>
        </p:nvSpPr>
        <p:spPr>
          <a:xfrm>
            <a:off x="9859426" y="594122"/>
            <a:ext cx="226779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La </a:t>
            </a:r>
            <a:r>
              <a:rPr lang="it-IT" sz="2000" dirty="0">
                <a:solidFill>
                  <a:srgbClr val="0070C0"/>
                </a:solidFill>
              </a:rPr>
              <a:t>prima bozza </a:t>
            </a:r>
            <a:r>
              <a:rPr lang="it-IT" sz="2000" dirty="0"/>
              <a:t>del progetto</a:t>
            </a:r>
          </a:p>
          <a:p>
            <a:r>
              <a:rPr lang="it-IT" sz="2000" dirty="0">
                <a:sym typeface="Wingdings" pitchFamily="2" charset="2"/>
              </a:rPr>
              <a:t>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1295650449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A5C60-C6F2-347A-0676-273E0869E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DC4719F-352B-85EE-CABA-8CBF476076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App</a:t>
            </a:r>
            <a:r>
              <a:rPr lang="it-IT" dirty="0"/>
              <a:t> : componente principale che gestisce il rendering dell’applicazione.</a:t>
            </a:r>
          </a:p>
          <a:p>
            <a:r>
              <a:rPr lang="it-IT" dirty="0">
                <a:solidFill>
                  <a:srgbClr val="0070C0"/>
                </a:solidFill>
              </a:rPr>
              <a:t>Punteggio</a:t>
            </a:r>
            <a:r>
              <a:rPr lang="it-IT" dirty="0"/>
              <a:t> , </a:t>
            </a:r>
            <a:r>
              <a:rPr lang="it-IT" dirty="0">
                <a:solidFill>
                  <a:srgbClr val="0070C0"/>
                </a:solidFill>
              </a:rPr>
              <a:t>PunteggioInformation</a:t>
            </a:r>
            <a:r>
              <a:rPr lang="it-IT" dirty="0"/>
              <a:t> :  si occupano di presentare all’utente il proprio score ottenuto e le sue relative informazioni.</a:t>
            </a:r>
          </a:p>
          <a:p>
            <a:r>
              <a:rPr lang="it-IT" dirty="0">
                <a:solidFill>
                  <a:srgbClr val="0070C0"/>
                </a:solidFill>
              </a:rPr>
              <a:t>Popup</a:t>
            </a:r>
            <a:r>
              <a:rPr lang="it-IT" dirty="0"/>
              <a:t> : componente che gestisce il popup delle informazioni.</a:t>
            </a:r>
          </a:p>
          <a:p>
            <a:r>
              <a:rPr lang="it-IT" dirty="0">
                <a:solidFill>
                  <a:srgbClr val="0070C0"/>
                </a:solidFill>
              </a:rPr>
              <a:t>Navbar</a:t>
            </a:r>
            <a:r>
              <a:rPr lang="it-IT" dirty="0"/>
              <a:t> : componente che si occupa della selezione e gestione della data.</a:t>
            </a:r>
          </a:p>
          <a:p>
            <a:r>
              <a:rPr lang="it-IT" dirty="0">
                <a:solidFill>
                  <a:srgbClr val="0070C0"/>
                </a:solidFill>
              </a:rPr>
              <a:t>Punteggio</a:t>
            </a:r>
            <a:r>
              <a:rPr lang="it-IT" dirty="0"/>
              <a:t> , </a:t>
            </a:r>
            <a:r>
              <a:rPr lang="it-IT" dirty="0">
                <a:solidFill>
                  <a:srgbClr val="0070C0"/>
                </a:solidFill>
              </a:rPr>
              <a:t>PieGraph</a:t>
            </a:r>
            <a:r>
              <a:rPr lang="it-IT" dirty="0"/>
              <a:t> , </a:t>
            </a:r>
            <a:r>
              <a:rPr lang="it-IT" dirty="0">
                <a:solidFill>
                  <a:srgbClr val="0070C0"/>
                </a:solidFill>
              </a:rPr>
              <a:t>CreateScatterPlot </a:t>
            </a:r>
            <a:r>
              <a:rPr lang="it-IT" dirty="0"/>
              <a:t>, … :  sono i componenti che si occupano di presentare i dati raccolti sotto forma di grafico.</a:t>
            </a:r>
          </a:p>
          <a:p>
            <a:r>
              <a:rPr lang="it-IT" dirty="0">
                <a:solidFill>
                  <a:srgbClr val="0070C0"/>
                </a:solidFill>
              </a:rPr>
              <a:t>Card</a:t>
            </a:r>
            <a:r>
              <a:rPr lang="it-IT" dirty="0"/>
              <a:t> : layout riutilizzabile per rappresentare la card e che funge da contenitore per altri componenti.</a:t>
            </a:r>
          </a:p>
        </p:txBody>
      </p:sp>
    </p:spTree>
    <p:extLst>
      <p:ext uri="{BB962C8B-B14F-4D97-AF65-F5344CB8AC3E}">
        <p14:creationId xmlns:p14="http://schemas.microsoft.com/office/powerpoint/2010/main" val="1284858642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5060E-A634-6DD8-6990-C5CD9D83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E2E6D8-F551-0CBC-3ABB-2261C4CC3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File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E3C1B7-062C-0D72-BB11-DDCED48F86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Consiglio</a:t>
            </a:r>
            <a:r>
              <a:rPr lang="it-IT" dirty="0"/>
              <a:t> : alcuni suggerimenti per migliorare la qualità del proprio sonno generati da </a:t>
            </a:r>
            <a:r>
              <a:rPr lang="it-IT" i="1" dirty="0"/>
              <a:t>ollama</a:t>
            </a:r>
            <a:r>
              <a:rPr lang="it-IT" dirty="0"/>
              <a:t>.</a:t>
            </a:r>
          </a:p>
          <a:p>
            <a:r>
              <a:rPr lang="it-IT" dirty="0">
                <a:solidFill>
                  <a:srgbClr val="0070C0"/>
                </a:solidFill>
              </a:rPr>
              <a:t>Articoli</a:t>
            </a:r>
            <a:r>
              <a:rPr lang="it-IT" dirty="0"/>
              <a:t>: per ulteriori informazioni sul sonno (dinamici per giorno).</a:t>
            </a:r>
          </a:p>
          <a:p>
            <a:r>
              <a:rPr lang="it-IT" dirty="0">
                <a:solidFill>
                  <a:srgbClr val="0070C0"/>
                </a:solidFill>
              </a:rPr>
              <a:t>TempoDormito</a:t>
            </a:r>
            <a:r>
              <a:rPr lang="it-IT" dirty="0"/>
              <a:t>: componente per la visualizzazione del tempo dormito e del tempo nel letto.</a:t>
            </a:r>
          </a:p>
          <a:p>
            <a:r>
              <a:rPr lang="it-IT" dirty="0">
                <a:solidFill>
                  <a:srgbClr val="0070C0"/>
                </a:solidFill>
              </a:rPr>
              <a:t>Login / Registrazione</a:t>
            </a:r>
            <a:r>
              <a:rPr lang="it-IT" dirty="0"/>
              <a:t>: permettono di fare il login e la registrazione per l’utente.</a:t>
            </a:r>
          </a:p>
        </p:txBody>
      </p:sp>
    </p:spTree>
    <p:extLst>
      <p:ext uri="{BB962C8B-B14F-4D97-AF65-F5344CB8AC3E}">
        <p14:creationId xmlns:p14="http://schemas.microsoft.com/office/powerpoint/2010/main" val="1672901036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E30B4-AC20-C5BC-4590-AE5EB8D30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F0A9CA2-D332-475A-9C1B-8A7FFE3E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Script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FC5E11-FDBC-CAAC-CF17-F00EA0C74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10058400" cy="405079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0070C0"/>
                </a:solidFill>
              </a:rPr>
              <a:t>ControllaUser</a:t>
            </a:r>
            <a:r>
              <a:rPr lang="it-IT" dirty="0"/>
              <a:t>: controlla se il token di autenticazione è valido o meno.</a:t>
            </a:r>
          </a:p>
          <a:p>
            <a:r>
              <a:rPr lang="it-IT" dirty="0">
                <a:solidFill>
                  <a:srgbClr val="0070C0"/>
                </a:solidFill>
              </a:rPr>
              <a:t>OllamaApi</a:t>
            </a:r>
            <a:r>
              <a:rPr lang="it-IT" dirty="0"/>
              <a:t>: permette la connessione ad ollama tramite richiesta post.</a:t>
            </a:r>
          </a:p>
          <a:p>
            <a:r>
              <a:rPr lang="it-IT" dirty="0">
                <a:solidFill>
                  <a:srgbClr val="0070C0"/>
                </a:solidFill>
              </a:rPr>
              <a:t>Supabase</a:t>
            </a:r>
            <a:r>
              <a:rPr lang="it-IT" dirty="0"/>
              <a:t>: permette la connessione al database, tramite le credenziali salvate nel file </a:t>
            </a:r>
            <a:r>
              <a:rPr lang="it-IT" i="1" dirty="0"/>
              <a:t>.env</a:t>
            </a:r>
            <a:r>
              <a:rPr lang="it-IT" b="1" i="1" dirty="0"/>
              <a:t>.</a:t>
            </a:r>
          </a:p>
          <a:p>
            <a:r>
              <a:rPr lang="it-IT" dirty="0">
                <a:solidFill>
                  <a:srgbClr val="0070C0"/>
                </a:solidFill>
              </a:rPr>
              <a:t>UploadFile</a:t>
            </a:r>
            <a:r>
              <a:rPr lang="it-IT" dirty="0"/>
              <a:t>: permette il caricamento di un file csv sul database nei giorni in cui i dati non sono presenti.</a:t>
            </a:r>
          </a:p>
          <a:p>
            <a:r>
              <a:rPr lang="it-IT" dirty="0">
                <a:solidFill>
                  <a:srgbClr val="0070C0"/>
                </a:solidFill>
              </a:rPr>
              <a:t>Altri vari script </a:t>
            </a:r>
            <a:r>
              <a:rPr lang="it-IT" dirty="0"/>
              <a:t>per l’elaborazione dei dati per i grafici.</a:t>
            </a:r>
          </a:p>
        </p:txBody>
      </p:sp>
    </p:spTree>
    <p:extLst>
      <p:ext uri="{BB962C8B-B14F-4D97-AF65-F5344CB8AC3E}">
        <p14:creationId xmlns:p14="http://schemas.microsoft.com/office/powerpoint/2010/main" val="864426499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5F0C59-B6CF-3CAD-D01C-C7A658309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AA43696-8A7A-B5C1-2F7B-2F7F67A9A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48796"/>
            <a:ext cx="10058400" cy="48752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1" i="0" dirty="0">
                <a:solidFill>
                  <a:srgbClr val="0070C0"/>
                </a:solidFill>
                <a:effectLst/>
              </a:rPr>
              <a:t>Caricamento e gestione dati</a:t>
            </a:r>
            <a:r>
              <a:rPr lang="it-IT" b="0" i="0" dirty="0">
                <a:effectLst/>
              </a:rPr>
              <a:t>: i dati relativi al sonno vengono caricati dal database. </a:t>
            </a:r>
          </a:p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1" i="0" dirty="0">
                <a:solidFill>
                  <a:srgbClr val="0070C0"/>
                </a:solidFill>
                <a:effectLst/>
              </a:rPr>
              <a:t>Parsing</a:t>
            </a:r>
            <a:r>
              <a:rPr lang="it-IT" b="0" i="0" dirty="0">
                <a:effectLst/>
              </a:rPr>
              <a:t>: nel caso in cui non ci siano dati è possibile caricarli da un file csv, i dati grezzi vengono processati e caricati </a:t>
            </a:r>
            <a:r>
              <a:rPr lang="it-IT" dirty="0"/>
              <a:t>sul database, in seguito viene aggiornata la pagina con i nuovi dati.</a:t>
            </a:r>
          </a:p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1" i="0" dirty="0">
                <a:solidFill>
                  <a:srgbClr val="0070C0"/>
                </a:solidFill>
                <a:effectLst/>
              </a:rPr>
              <a:t>Visualizzazione tramite grafici</a:t>
            </a:r>
            <a:r>
              <a:rPr lang="it-IT" b="0" i="0" dirty="0">
                <a:effectLst/>
              </a:rPr>
              <a:t>: </a:t>
            </a:r>
          </a:p>
          <a:p>
            <a:pPr lvl="1"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0" i="0" dirty="0">
                <a:effectLst/>
              </a:rPr>
              <a:t>Un </a:t>
            </a:r>
            <a:r>
              <a:rPr lang="it-IT" b="1" i="0" dirty="0">
                <a:effectLst/>
              </a:rPr>
              <a:t>grafico a torta </a:t>
            </a:r>
            <a:r>
              <a:rPr lang="it-IT" b="0" i="0" dirty="0">
                <a:effectLst/>
              </a:rPr>
              <a:t>mostra le fasi del sonno per avere un idea di quanto tempo per ogni fase si ha dormito.  </a:t>
            </a:r>
          </a:p>
          <a:p>
            <a:pPr lvl="1"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0" i="0" dirty="0">
                <a:effectLst/>
              </a:rPr>
              <a:t>Un </a:t>
            </a:r>
            <a:r>
              <a:rPr lang="it-IT" b="1" i="0" dirty="0">
                <a:effectLst/>
              </a:rPr>
              <a:t>grafico a punti</a:t>
            </a:r>
            <a:r>
              <a:rPr lang="it-IT" b="0" i="0" dirty="0">
                <a:effectLst/>
              </a:rPr>
              <a:t> che mostra per ogni minuto la fase di sonno, in modo che visivamente sia più impattante.</a:t>
            </a:r>
          </a:p>
          <a:p>
            <a:pPr lvl="1"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0" i="0" dirty="0">
                <a:effectLst/>
              </a:rPr>
              <a:t>Un </a:t>
            </a:r>
            <a:r>
              <a:rPr lang="it-IT" b="1" i="0" dirty="0">
                <a:effectLst/>
              </a:rPr>
              <a:t>grafico a barre sovrapposte</a:t>
            </a:r>
            <a:r>
              <a:rPr lang="it-IT" b="0" i="0" dirty="0">
                <a:effectLst/>
              </a:rPr>
              <a:t> mostra le diverse fasi del sonno per ciascun giorno. </a:t>
            </a:r>
          </a:p>
        </p:txBody>
      </p:sp>
    </p:spTree>
    <p:extLst>
      <p:ext uri="{BB962C8B-B14F-4D97-AF65-F5344CB8AC3E}">
        <p14:creationId xmlns:p14="http://schemas.microsoft.com/office/powerpoint/2010/main" val="2970891075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BCDD-6A59-4933-03C2-F7C151191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6CA360-5C97-88DA-EBB7-7ACCAAF51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Funzionalità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D93F221-A537-472C-41B1-1FAC53722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648796"/>
            <a:ext cx="10058400" cy="4875293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1" i="0" dirty="0">
                <a:solidFill>
                  <a:srgbClr val="0070C0"/>
                </a:solidFill>
                <a:effectLst/>
              </a:rPr>
              <a:t>Adattamento del periodo visualizzato</a:t>
            </a:r>
            <a:r>
              <a:rPr lang="it-IT" b="0" i="0" dirty="0">
                <a:effectLst/>
              </a:rPr>
              <a:t>: l’utente può visualizzare i dati in formato settimanale o mensile. Inoltre, il grafico si adatta automaticamente aggiungendo giorni mancanti quando necessario.</a:t>
            </a:r>
          </a:p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b="1" dirty="0">
                <a:solidFill>
                  <a:srgbClr val="0070C0"/>
                </a:solidFill>
              </a:rPr>
              <a:t>Login e Registrazione</a:t>
            </a:r>
            <a:r>
              <a:rPr lang="it-IT" dirty="0"/>
              <a:t>: è concesso agli utenti di registrarsi e di accedere solamente ai propri dati.</a:t>
            </a:r>
          </a:p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sz="2100" b="1" dirty="0">
                <a:solidFill>
                  <a:srgbClr val="0070C0"/>
                </a:solidFill>
              </a:rPr>
              <a:t>Consigli dinamici</a:t>
            </a:r>
            <a:r>
              <a:rPr lang="it-IT" b="0" i="0" dirty="0">
                <a:effectLst/>
              </a:rPr>
              <a:t>: è stato utilizzato </a:t>
            </a:r>
            <a:r>
              <a:rPr lang="it-IT" b="0" i="1" dirty="0">
                <a:effectLst/>
              </a:rPr>
              <a:t>ollama3.2</a:t>
            </a:r>
            <a:r>
              <a:rPr lang="it-IT" b="0" i="0" dirty="0">
                <a:effectLst/>
              </a:rPr>
              <a:t> per poter generare un consiglio personalizzato in base allo storico dell’utente, inoltre fornisce l’orario consigliato per iniziare a riposare.</a:t>
            </a:r>
          </a:p>
          <a:p>
            <a:pPr>
              <a:lnSpc>
                <a:spcPct val="120000"/>
              </a:lnSpc>
              <a:spcBef>
                <a:spcPts val="90"/>
              </a:spcBef>
              <a:spcAft>
                <a:spcPts val="150"/>
              </a:spcAft>
            </a:pPr>
            <a:r>
              <a:rPr lang="it-IT" sz="2100" b="1" dirty="0">
                <a:solidFill>
                  <a:srgbClr val="0070C0"/>
                </a:solidFill>
              </a:rPr>
              <a:t>Url in base al giorno attuale: </a:t>
            </a:r>
            <a:r>
              <a:rPr lang="it-IT" dirty="0"/>
              <a:t>permette la ricarica della pagina mantenendo lo stesso giorno selezionato.</a:t>
            </a:r>
            <a:endParaRPr lang="it-IT" b="0" i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70904698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49C08D-00DE-E306-1640-00810BDD2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Tecnologie utilizzate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4B1065-3909-0D37-172E-A2BF13224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987844"/>
            <a:ext cx="10058400" cy="4385524"/>
          </a:xfrm>
        </p:spPr>
        <p:txBody>
          <a:bodyPr>
            <a:normAutofit fontScale="85000" lnSpcReduction="10000"/>
          </a:bodyPr>
          <a:lstStyle/>
          <a:p>
            <a:r>
              <a:rPr lang="it-IT" b="1" i="0" dirty="0">
                <a:solidFill>
                  <a:srgbClr val="0070C0"/>
                </a:solidFill>
                <a:effectLst/>
              </a:rPr>
              <a:t>React</a:t>
            </a:r>
            <a:r>
              <a:rPr lang="it-IT" b="0" i="0" dirty="0">
                <a:effectLst/>
              </a:rPr>
              <a:t> con </a:t>
            </a:r>
            <a:r>
              <a:rPr lang="it-IT" b="1" i="0" dirty="0">
                <a:solidFill>
                  <a:srgbClr val="0070C0"/>
                </a:solidFill>
                <a:effectLst/>
              </a:rPr>
              <a:t>TypeScript</a:t>
            </a:r>
            <a:r>
              <a:rPr lang="it-IT" b="0" i="0" dirty="0">
                <a:effectLst/>
              </a:rPr>
              <a:t> per la struttura dell’interfaccia utente. </a:t>
            </a:r>
          </a:p>
          <a:p>
            <a:r>
              <a:rPr lang="it-IT" b="1" i="0" dirty="0">
                <a:solidFill>
                  <a:srgbClr val="0070C0"/>
                </a:solidFill>
                <a:effectLst/>
              </a:rPr>
              <a:t>Vite</a:t>
            </a:r>
            <a:r>
              <a:rPr lang="it-IT" b="0" i="0" dirty="0">
                <a:effectLst/>
              </a:rPr>
              <a:t> come ambiente di sviluppo. </a:t>
            </a:r>
          </a:p>
          <a:p>
            <a:r>
              <a:rPr lang="it-IT" b="1" i="0" dirty="0">
                <a:solidFill>
                  <a:srgbClr val="0070C0"/>
                </a:solidFill>
                <a:effectLst/>
              </a:rPr>
              <a:t>G2Plot</a:t>
            </a:r>
            <a:r>
              <a:rPr lang="it-IT" b="0" i="0" dirty="0">
                <a:effectLst/>
              </a:rPr>
              <a:t> ( </a:t>
            </a:r>
            <a:r>
              <a:rPr lang="it-IT" b="0" i="1" dirty="0">
                <a:effectLst/>
              </a:rPr>
              <a:t>@antv/g2plot</a:t>
            </a:r>
            <a:r>
              <a:rPr lang="it-IT" b="0" i="0" dirty="0">
                <a:effectLst/>
              </a:rPr>
              <a:t> ) per la realizzazione dei grafici interattivi. </a:t>
            </a:r>
          </a:p>
          <a:p>
            <a:r>
              <a:rPr lang="it-IT" b="1" i="0" dirty="0">
                <a:solidFill>
                  <a:srgbClr val="0070C0"/>
                </a:solidFill>
                <a:effectLst/>
              </a:rPr>
              <a:t>Bootstrap</a:t>
            </a:r>
            <a:r>
              <a:rPr lang="it-IT" b="0" i="0" dirty="0">
                <a:effectLst/>
              </a:rPr>
              <a:t> per lo stile e responsività.</a:t>
            </a:r>
          </a:p>
          <a:p>
            <a:r>
              <a:rPr lang="it-IT" b="1" dirty="0">
                <a:solidFill>
                  <a:srgbClr val="0070C0"/>
                </a:solidFill>
              </a:rPr>
              <a:t>Prettier</a:t>
            </a:r>
            <a:r>
              <a:rPr lang="it-IT" dirty="0"/>
              <a:t> per la formattazione automatica del codice.</a:t>
            </a:r>
          </a:p>
          <a:p>
            <a:r>
              <a:rPr lang="it-IT" b="1" dirty="0">
                <a:solidFill>
                  <a:srgbClr val="0070C0"/>
                </a:solidFill>
              </a:rPr>
              <a:t>Papaparse</a:t>
            </a:r>
            <a:r>
              <a:rPr lang="it-IT" dirty="0"/>
              <a:t> per il parsing dei file CSV.</a:t>
            </a:r>
          </a:p>
          <a:p>
            <a:r>
              <a:rPr lang="it-IT" b="1" dirty="0">
                <a:solidFill>
                  <a:srgbClr val="0070C0"/>
                </a:solidFill>
              </a:rPr>
              <a:t>Supabase/supabase-</a:t>
            </a:r>
            <a:r>
              <a:rPr lang="it-IT" b="1" dirty="0" err="1">
                <a:solidFill>
                  <a:srgbClr val="0070C0"/>
                </a:solidFill>
              </a:rPr>
              <a:t>js</a:t>
            </a:r>
            <a:r>
              <a:rPr lang="it-IT" b="1" dirty="0">
                <a:solidFill>
                  <a:srgbClr val="0070C0"/>
                </a:solidFill>
              </a:rPr>
              <a:t> </a:t>
            </a:r>
            <a:r>
              <a:rPr lang="it-IT" dirty="0"/>
              <a:t>per il collegamento al database.</a:t>
            </a:r>
          </a:p>
          <a:p>
            <a:r>
              <a:rPr lang="it-IT" b="1" dirty="0">
                <a:solidFill>
                  <a:srgbClr val="0070C0"/>
                </a:solidFill>
              </a:rPr>
              <a:t>Crypto-js </a:t>
            </a:r>
            <a:r>
              <a:rPr lang="it-IT" dirty="0"/>
              <a:t>per la cifratura delle password.</a:t>
            </a:r>
          </a:p>
          <a:p>
            <a:r>
              <a:rPr lang="it-IT" b="1" dirty="0">
                <a:solidFill>
                  <a:srgbClr val="0070C0"/>
                </a:solidFill>
              </a:rPr>
              <a:t>Dotenv</a:t>
            </a:r>
            <a:r>
              <a:rPr lang="it-IT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it-IT" dirty="0"/>
              <a:t>per avere un file di configurazione dove salvare le credenziali per l’accesso al database.</a:t>
            </a:r>
          </a:p>
          <a:p>
            <a:r>
              <a:rPr lang="it-IT" sz="2100" b="1" dirty="0">
                <a:solidFill>
                  <a:srgbClr val="0070C0"/>
                </a:solidFill>
              </a:rPr>
              <a:t>Html-to-image</a:t>
            </a:r>
            <a:r>
              <a:rPr lang="it-IT" sz="2100" dirty="0">
                <a:solidFill>
                  <a:srgbClr val="9CDCFE"/>
                </a:solidFill>
                <a:latin typeface="Menlo" panose="020B0609030804020204" pitchFamily="49" charset="0"/>
              </a:rPr>
              <a:t> </a:t>
            </a:r>
            <a:r>
              <a:rPr lang="it-IT" sz="2100" dirty="0"/>
              <a:t>per trasformare un elemento html in un immagine.</a:t>
            </a:r>
          </a:p>
          <a:p>
            <a:r>
              <a:rPr lang="it-IT" sz="2100" b="1" dirty="0">
                <a:solidFill>
                  <a:srgbClr val="0070C0"/>
                </a:solidFill>
              </a:rPr>
              <a:t>Jspdf</a:t>
            </a:r>
            <a:r>
              <a:rPr lang="it-IT" sz="2100" dirty="0"/>
              <a:t> per la generazione del pdf.</a:t>
            </a:r>
          </a:p>
          <a:p>
            <a:r>
              <a:rPr lang="it-IT" sz="2100" b="1" dirty="0">
                <a:solidFill>
                  <a:srgbClr val="0070C0"/>
                </a:solidFill>
              </a:rPr>
              <a:t>React-router-</a:t>
            </a:r>
            <a:r>
              <a:rPr lang="it-IT" sz="2100" b="1" dirty="0" err="1">
                <a:solidFill>
                  <a:srgbClr val="0070C0"/>
                </a:solidFill>
              </a:rPr>
              <a:t>dom</a:t>
            </a:r>
            <a:r>
              <a:rPr lang="it-IT" sz="2100" dirty="0"/>
              <a:t> per la navigazione tra più pagine.</a:t>
            </a:r>
          </a:p>
        </p:txBody>
      </p:sp>
    </p:spTree>
    <p:extLst>
      <p:ext uri="{BB962C8B-B14F-4D97-AF65-F5344CB8AC3E}">
        <p14:creationId xmlns:p14="http://schemas.microsoft.com/office/powerpoint/2010/main" val="160155751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1903F8-24DF-F30F-7AEA-6546D8A4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7" y="484632"/>
            <a:ext cx="4754881" cy="1609344"/>
          </a:xfrm>
        </p:spPr>
        <p:txBody>
          <a:bodyPr/>
          <a:lstStyle/>
          <a:p>
            <a:r>
              <a:rPr lang="it-IT" i="0" dirty="0">
                <a:effectLst/>
              </a:rPr>
              <a:t>Limitazioni Attuali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FBCAFE6-D5FC-EEC2-2700-F9D698A08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7" y="2475781"/>
            <a:ext cx="4631234" cy="3784600"/>
          </a:xfrm>
        </p:spPr>
        <p:txBody>
          <a:bodyPr/>
          <a:lstStyle/>
          <a:p>
            <a:pPr algn="l"/>
            <a:r>
              <a:rPr lang="it-IT" dirty="0">
                <a:solidFill>
                  <a:srgbClr val="0070C0"/>
                </a:solidFill>
              </a:rPr>
              <a:t>Assenza di analisi avanzate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it-IT" dirty="0"/>
              <a:t>la logica attuale si basa su semplici correlazioni temporali; sarebbe possibile integrare modelli statistici o predittivi per approfondimenti clinici.</a:t>
            </a:r>
          </a:p>
          <a:p>
            <a:pPr algn="l"/>
            <a:r>
              <a:rPr lang="it-IT" dirty="0">
                <a:solidFill>
                  <a:srgbClr val="0070C0"/>
                </a:solidFill>
              </a:rPr>
              <a:t>Ollama esegue analisi in locale</a:t>
            </a:r>
            <a:r>
              <a:rPr lang="it-IT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: </a:t>
            </a:r>
            <a:r>
              <a:rPr lang="it-IT" dirty="0"/>
              <a:t>questo limita la scalabilità dell’app in ambienti con risorse hardware ridotte.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67C03ED-48A7-7438-D06A-F0C0C9911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4225" y="2475781"/>
            <a:ext cx="5050364" cy="3784600"/>
          </a:xfrm>
        </p:spPr>
        <p:txBody>
          <a:bodyPr/>
          <a:lstStyle/>
          <a:p>
            <a:pPr algn="l"/>
            <a:r>
              <a:rPr lang="it-IT" dirty="0"/>
              <a:t>Miglioramento dell'interfaccia utente e aggiunta di </a:t>
            </a:r>
            <a:r>
              <a:rPr lang="it-IT" dirty="0">
                <a:solidFill>
                  <a:srgbClr val="0070C0"/>
                </a:solidFill>
              </a:rPr>
              <a:t>personalizzazione</a:t>
            </a:r>
            <a:r>
              <a:rPr lang="it-IT" dirty="0"/>
              <a:t> visiva.</a:t>
            </a:r>
          </a:p>
          <a:p>
            <a:pPr algn="l"/>
            <a:r>
              <a:rPr lang="it-IT" dirty="0"/>
              <a:t>Ottimizzazione delle </a:t>
            </a:r>
            <a:r>
              <a:rPr lang="it-IT" dirty="0">
                <a:solidFill>
                  <a:srgbClr val="0070C0"/>
                </a:solidFill>
              </a:rPr>
              <a:t>prestazioni</a:t>
            </a:r>
            <a:r>
              <a:rPr lang="it-IT" dirty="0"/>
              <a:t> del motore </a:t>
            </a:r>
            <a:r>
              <a:rPr lang="it-IT" dirty="0">
                <a:solidFill>
                  <a:srgbClr val="0070C0"/>
                </a:solidFill>
              </a:rPr>
              <a:t>IA</a:t>
            </a:r>
            <a:r>
              <a:rPr lang="it-IT" dirty="0"/>
              <a:t> per l'analisi su grandi dataset.</a:t>
            </a:r>
          </a:p>
          <a:p>
            <a:pPr algn="l"/>
            <a:r>
              <a:rPr lang="it-IT" dirty="0"/>
              <a:t>Esportazione dei dati e report PDF migliore di quello attuale.</a:t>
            </a:r>
          </a:p>
          <a:p>
            <a:pPr algn="l"/>
            <a:r>
              <a:rPr lang="it-IT" dirty="0"/>
              <a:t>Integrazione con dispositivi </a:t>
            </a:r>
            <a:r>
              <a:rPr lang="it-IT" dirty="0">
                <a:solidFill>
                  <a:srgbClr val="0070C0"/>
                </a:solidFill>
              </a:rPr>
              <a:t>wearable</a:t>
            </a:r>
            <a:r>
              <a:rPr lang="it-IT" dirty="0"/>
              <a:t> per acquisizione dati automatica.</a:t>
            </a:r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BD03A476-1575-0966-EDB8-CF7ABF711E50}"/>
              </a:ext>
            </a:extLst>
          </p:cNvPr>
          <p:cNvSpPr txBox="1">
            <a:spLocks/>
          </p:cNvSpPr>
          <p:nvPr/>
        </p:nvSpPr>
        <p:spPr>
          <a:xfrm>
            <a:off x="6364224" y="484632"/>
            <a:ext cx="3679662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 cap="all" baseline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Sviluppi futuri</a:t>
            </a:r>
          </a:p>
        </p:txBody>
      </p:sp>
      <p:cxnSp>
        <p:nvCxnSpPr>
          <p:cNvPr id="8" name="Connettore 1 7">
            <a:extLst>
              <a:ext uri="{FF2B5EF4-FFF2-40B4-BE49-F238E27FC236}">
                <a16:creationId xmlns:a16="http://schemas.microsoft.com/office/drawing/2014/main" id="{FEA89592-2964-539D-27DF-7CC6710B0E84}"/>
              </a:ext>
            </a:extLst>
          </p:cNvPr>
          <p:cNvCxnSpPr>
            <a:cxnSpLocks/>
          </p:cNvCxnSpPr>
          <p:nvPr/>
        </p:nvCxnSpPr>
        <p:spPr>
          <a:xfrm>
            <a:off x="5972629" y="2475781"/>
            <a:ext cx="0" cy="3131389"/>
          </a:xfrm>
          <a:prstGeom prst="line">
            <a:avLst/>
          </a:prstGeom>
          <a:ln w="38100" cap="rnd">
            <a:solidFill>
              <a:srgbClr val="0070C0">
                <a:alpha val="90031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684681"/>
      </p:ext>
    </p:extLst>
  </p:cSld>
  <p:clrMapOvr>
    <a:masterClrMapping/>
  </p:clrMapOvr>
  <p:transition spd="med">
    <p:pull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Legno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Legno</Template>
  <TotalTime>388</TotalTime>
  <Words>718</Words>
  <Application>Microsoft Macintosh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8" baseType="lpstr">
      <vt:lpstr>-webkit-standard</vt:lpstr>
      <vt:lpstr>Calibri</vt:lpstr>
      <vt:lpstr>Menlo</vt:lpstr>
      <vt:lpstr>Rockwell</vt:lpstr>
      <vt:lpstr>Rockwell Condensed</vt:lpstr>
      <vt:lpstr>Rockwell Extra Bold</vt:lpstr>
      <vt:lpstr>Wingdings</vt:lpstr>
      <vt:lpstr>Legno</vt:lpstr>
      <vt:lpstr>Sleep monitor</vt:lpstr>
      <vt:lpstr>Obiettivi</vt:lpstr>
      <vt:lpstr>File principali</vt:lpstr>
      <vt:lpstr>File principali</vt:lpstr>
      <vt:lpstr>Script principali</vt:lpstr>
      <vt:lpstr>Funzionalità</vt:lpstr>
      <vt:lpstr>Funzionalità</vt:lpstr>
      <vt:lpstr>Tecnologie utilizzate</vt:lpstr>
      <vt:lpstr>Limitazioni Attuali</vt:lpstr>
      <vt:lpstr>fine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GIORGIO BONETTI</dc:creator>
  <cp:lastModifiedBy>FRANCESCO FRISON</cp:lastModifiedBy>
  <cp:revision>14</cp:revision>
  <dcterms:created xsi:type="dcterms:W3CDTF">2025-05-04T07:44:15Z</dcterms:created>
  <dcterms:modified xsi:type="dcterms:W3CDTF">2025-05-23T11:02:46Z</dcterms:modified>
</cp:coreProperties>
</file>