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68154"/>
  </p:normalViewPr>
  <p:slideViewPr>
    <p:cSldViewPr snapToGrid="0" snapToObjects="1">
      <p:cViewPr>
        <p:scale>
          <a:sx n="150" d="100"/>
          <a:sy n="150" d="100"/>
        </p:scale>
        <p:origin x="86" y="-24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98ADE-1729-2A49-A314-F0EBCB3BA15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925D-D0A0-8347-81CE-D60007D7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reward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</a:t>
            </a:r>
            <a:r>
              <a:rPr lang="en-US" dirty="0" err="1"/>
              <a:t>parziale</a:t>
            </a:r>
            <a:endParaRPr lang="en-US" dirty="0"/>
          </a:p>
          <a:p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current_reward</a:t>
            </a:r>
            <a:r>
              <a:rPr lang="en-US" dirty="0"/>
              <a:t> and </a:t>
            </a:r>
            <a:r>
              <a:rPr lang="en-US" dirty="0" err="1"/>
              <a:t>expected_reward</a:t>
            </a:r>
            <a:r>
              <a:rPr lang="en-US" dirty="0"/>
              <a:t> (</a:t>
            </a:r>
            <a:r>
              <a:rPr lang="en-US" dirty="0" err="1"/>
              <a:t>normalizzo</a:t>
            </a:r>
            <a:r>
              <a:rPr lang="en-US" dirty="0"/>
              <a:t>) w=[1, 0]</a:t>
            </a:r>
          </a:p>
          <a:p>
            <a:r>
              <a:rPr lang="en-US" dirty="0"/>
              <a:t>Se </a:t>
            </a:r>
            <a:r>
              <a:rPr lang="en-US" dirty="0" err="1"/>
              <a:t>Current_reward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di </a:t>
            </a:r>
            <a:r>
              <a:rPr lang="en-US" dirty="0" err="1"/>
              <a:t>expected_reward</a:t>
            </a:r>
            <a:r>
              <a:rPr lang="en-US" dirty="0"/>
              <a:t> </a:t>
            </a:r>
            <a:r>
              <a:rPr lang="en-US" dirty="0" err="1"/>
              <a:t>allora</a:t>
            </a:r>
            <a:r>
              <a:rPr lang="en-US" dirty="0"/>
              <a:t> non </a:t>
            </a:r>
            <a:r>
              <a:rPr lang="en-US" dirty="0" err="1"/>
              <a:t>cambio</a:t>
            </a:r>
            <a:r>
              <a:rPr lang="en-US" dirty="0"/>
              <a:t> w (MI PARE CHE LA CONDIZIONE SIA RIDONDANTE VISTO IL CONTROLLO CHE FA PER S1)</a:t>
            </a:r>
          </a:p>
          <a:p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x= |</a:t>
            </a:r>
            <a:r>
              <a:rPr lang="en-US" dirty="0" err="1"/>
              <a:t>Current_reward</a:t>
            </a:r>
            <a:r>
              <a:rPr lang="en-US" dirty="0"/>
              <a:t> – </a:t>
            </a:r>
            <a:r>
              <a:rPr lang="en-US" dirty="0" err="1"/>
              <a:t>expected_reward</a:t>
            </a:r>
            <a:r>
              <a:rPr lang="en-US" dirty="0"/>
              <a:t>| / </a:t>
            </a:r>
            <a:r>
              <a:rPr lang="en-US" dirty="0" err="1"/>
              <a:t>max_diff_reward</a:t>
            </a:r>
            <a:endParaRPr lang="en-US" dirty="0"/>
          </a:p>
          <a:p>
            <a:r>
              <a:rPr lang="en-US" dirty="0"/>
              <a:t>W=[1-x, x]</a:t>
            </a:r>
          </a:p>
          <a:p>
            <a:r>
              <a:rPr lang="en-US" dirty="0" err="1"/>
              <a:t>Max_diff</a:t>
            </a:r>
            <a:r>
              <a:rPr lang="en-US" dirty="0"/>
              <a:t> = max(</a:t>
            </a:r>
            <a:r>
              <a:rPr lang="en-US" dirty="0" err="1"/>
              <a:t>current_reward</a:t>
            </a:r>
            <a:r>
              <a:rPr lang="en-US" dirty="0"/>
              <a:t> – min(</a:t>
            </a:r>
            <a:r>
              <a:rPr lang="en-US" dirty="0" err="1"/>
              <a:t>exp_reward</a:t>
            </a:r>
            <a:r>
              <a:rPr lang="en-US" dirty="0"/>
              <a:t>) , </a:t>
            </a:r>
            <a:r>
              <a:rPr lang="en-US" dirty="0" err="1"/>
              <a:t>current_reward</a:t>
            </a:r>
            <a:r>
              <a:rPr lang="en-US" dirty="0"/>
              <a:t> – max(</a:t>
            </a:r>
            <a:r>
              <a:rPr lang="en-US" dirty="0" err="1"/>
              <a:t>exp_reward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past experience also for S2 then exp_reward_s2=-4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0D6A7-BFE0-0F4D-8BFC-A52D3F943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310E-58A7-4442-A787-6EA5472CA99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Metacognition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11/2022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1A735272-8FFB-E548-8905-6B0CA5CA75CB}"/>
              </a:ext>
            </a:extLst>
          </p:cNvPr>
          <p:cNvSpPr txBox="1"/>
          <p:nvPr/>
        </p:nvSpPr>
        <p:spPr>
          <a:xfrm>
            <a:off x="6836498" y="122571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Metacognition</a:t>
            </a:r>
          </a:p>
        </p:txBody>
      </p:sp>
      <p:sp>
        <p:nvSpPr>
          <p:cNvPr id="74" name="Bent-Up Arrow 73">
            <a:extLst>
              <a:ext uri="{FF2B5EF4-FFF2-40B4-BE49-F238E27FC236}">
                <a16:creationId xmlns:a16="http://schemas.microsoft.com/office/drawing/2014/main" id="{4EA39203-A35A-B648-AFA5-26ED2CD49EC9}"/>
              </a:ext>
            </a:extLst>
          </p:cNvPr>
          <p:cNvSpPr/>
          <p:nvPr/>
        </p:nvSpPr>
        <p:spPr>
          <a:xfrm flipH="1" flipV="1">
            <a:off x="4885861" y="2756047"/>
            <a:ext cx="2241217" cy="3366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3D482E7-FC16-8343-93B6-A532E585F99F}"/>
              </a:ext>
            </a:extLst>
          </p:cNvPr>
          <p:cNvSpPr/>
          <p:nvPr/>
        </p:nvSpPr>
        <p:spPr>
          <a:xfrm>
            <a:off x="9679683" y="1991513"/>
            <a:ext cx="84318" cy="76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2B1EB4-1D0B-2747-819E-FE2D488DF00D}"/>
              </a:ext>
            </a:extLst>
          </p:cNvPr>
          <p:cNvSpPr txBox="1"/>
          <p:nvPr/>
        </p:nvSpPr>
        <p:spPr>
          <a:xfrm>
            <a:off x="9742101" y="2096921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Times New Roman" panose="02020603050405020304" pitchFamily="18" charset="0"/>
              </a:rPr>
              <a:t>Yes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(S1 has enough data)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96C48E-2392-6D48-85D1-489A2F62647C}"/>
              </a:ext>
            </a:extLst>
          </p:cNvPr>
          <p:cNvSpPr txBox="1"/>
          <p:nvPr/>
        </p:nvSpPr>
        <p:spPr>
          <a:xfrm>
            <a:off x="7012003" y="2417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C77716-D9CD-4442-B194-6039048D5933}"/>
              </a:ext>
            </a:extLst>
          </p:cNvPr>
          <p:cNvSpPr txBox="1"/>
          <p:nvPr/>
        </p:nvSpPr>
        <p:spPr>
          <a:xfrm>
            <a:off x="7705062" y="3214622"/>
            <a:ext cx="44869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If  </a:t>
            </a:r>
            <a:r>
              <a:rPr lang="en-US" sz="1600" dirty="0">
                <a:cs typeface="Times New Roman" panose="02020603050405020304" pitchFamily="18" charset="0"/>
              </a:rPr>
              <a:t>(#S1Plans &lt;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threshold_4</a:t>
            </a:r>
            <a:r>
              <a:rPr lang="en-US" sz="1600" dirty="0"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cs typeface="Times New Roman" panose="02020603050405020304" pitchFamily="18" charset="0"/>
              </a:rPr>
              <a:t>Then </a:t>
            </a:r>
            <a:r>
              <a:rPr lang="en-US" sz="1600" dirty="0">
                <a:cs typeface="Times New Roman" panose="02020603050405020304" pitchFamily="18" charset="0"/>
              </a:rPr>
              <a:t>{M=0}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Else </a:t>
            </a:r>
            <a:r>
              <a:rPr lang="en-US" sz="1600" dirty="0">
                <a:cs typeface="Times New Roman" panose="02020603050405020304" pitchFamily="18" charset="0"/>
              </a:rPr>
              <a:t>{M = 1-avgCorrS1 -- </a:t>
            </a:r>
            <a:r>
              <a:rPr lang="en-US" sz="1200" dirty="0">
                <a:cs typeface="Times New Roman" panose="02020603050405020304" pitchFamily="18" charset="0"/>
              </a:rPr>
              <a:t>over last threshold4 instances</a:t>
            </a:r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cs typeface="Times New Roman" panose="02020603050405020304" pitchFamily="18" charset="0"/>
              </a:rPr>
              <a:t>#S1Plans = OK Plans found by S1</a:t>
            </a:r>
          </a:p>
          <a:p>
            <a:r>
              <a:rPr lang="en-US" sz="1100" dirty="0">
                <a:cs typeface="Times New Roman" panose="02020603050405020304" pitchFamily="18" charset="0"/>
              </a:rPr>
              <a:t>avgCorrS1 = The average correctness (subgoals/</a:t>
            </a:r>
            <a:r>
              <a:rPr lang="en-US" sz="1100" dirty="0" err="1">
                <a:cs typeface="Times New Roman" panose="02020603050405020304" pitchFamily="18" charset="0"/>
              </a:rPr>
              <a:t>tot_goals</a:t>
            </a:r>
            <a:r>
              <a:rPr lang="en-US" sz="1100" dirty="0">
                <a:cs typeface="Times New Roman" panose="02020603050405020304" pitchFamily="18" charset="0"/>
              </a:rPr>
              <a:t>) of the accepted S1 solutions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     </a:t>
            </a:r>
            <a:r>
              <a:rPr lang="en-US" dirty="0" err="1">
                <a:cs typeface="Times New Roman" panose="02020603050405020304" pitchFamily="18" charset="0"/>
              </a:rPr>
              <a:t>Cx</a:t>
            </a:r>
            <a:r>
              <a:rPr lang="en-US" dirty="0">
                <a:cs typeface="Times New Roman" panose="02020603050405020304" pitchFamily="18" charset="0"/>
              </a:rPr>
              <a:t>(1-M) &gt;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threshold_3 (default 0.9) ?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8B4A3D7-5052-0641-B592-55678E33FA9B}"/>
              </a:ext>
            </a:extLst>
          </p:cNvPr>
          <p:cNvSpPr/>
          <p:nvPr/>
        </p:nvSpPr>
        <p:spPr>
          <a:xfrm flipH="1" flipV="1">
            <a:off x="7138940" y="4547227"/>
            <a:ext cx="1187180" cy="18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DB243E-80CB-4E4B-A3CA-C33EBE33D785}"/>
              </a:ext>
            </a:extLst>
          </p:cNvPr>
          <p:cNvSpPr txBox="1"/>
          <p:nvPr/>
        </p:nvSpPr>
        <p:spPr>
          <a:xfrm>
            <a:off x="6096000" y="500512"/>
            <a:ext cx="6033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Input: (domain, instance,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thresholds (1,2,3), minimum correctness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Output: (plan P, confidence C) 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AD226BFF-C75A-FD46-B5B2-01F12E54E455}"/>
              </a:ext>
            </a:extLst>
          </p:cNvPr>
          <p:cNvSpPr/>
          <p:nvPr/>
        </p:nvSpPr>
        <p:spPr>
          <a:xfrm rot="5400000" flipV="1">
            <a:off x="9296555" y="5072536"/>
            <a:ext cx="798826" cy="21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FA72A7-8927-3D41-B048-B42396FE4A87}"/>
              </a:ext>
            </a:extLst>
          </p:cNvPr>
          <p:cNvSpPr txBox="1"/>
          <p:nvPr/>
        </p:nvSpPr>
        <p:spPr>
          <a:xfrm>
            <a:off x="84083" y="3214622"/>
            <a:ext cx="7001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ExpCostS2 = ExpTimeS2 / </a:t>
            </a:r>
            <a:r>
              <a:rPr lang="it-IT" sz="1400" i="1" dirty="0" err="1"/>
              <a:t>remaining_time</a:t>
            </a:r>
            <a:endParaRPr lang="it-IT" sz="1400" dirty="0"/>
          </a:p>
          <a:p>
            <a:pPr marL="0" lvl="1"/>
            <a:r>
              <a:rPr lang="it-IT" sz="1400" b="1" dirty="0" err="1"/>
              <a:t>If</a:t>
            </a:r>
            <a:r>
              <a:rPr lang="it-IT" sz="1400" dirty="0"/>
              <a:t> (ExpCostS2 &gt; 1) </a:t>
            </a:r>
            <a:r>
              <a:rPr lang="it-IT" sz="1400" b="1" dirty="0" err="1"/>
              <a:t>Then</a:t>
            </a:r>
            <a:endParaRPr lang="it-IT" sz="1400" b="1" dirty="0"/>
          </a:p>
          <a:p>
            <a:pPr marL="0" lvl="1"/>
            <a:r>
              <a:rPr lang="it-IT" sz="1400" b="1" dirty="0"/>
              <a:t>Else </a:t>
            </a:r>
            <a:r>
              <a:rPr lang="en-US" sz="1400" dirty="0"/>
              <a:t>{					</a:t>
            </a:r>
            <a:r>
              <a:rPr lang="it-IT" sz="1400" dirty="0">
                <a:solidFill>
                  <a:schemeClr val="accent1"/>
                </a:solidFill>
              </a:rPr>
              <a:t>(I </a:t>
            </a:r>
            <a:r>
              <a:rPr lang="it-IT" sz="1400" dirty="0" err="1">
                <a:solidFill>
                  <a:schemeClr val="accent1"/>
                </a:solidFill>
              </a:rPr>
              <a:t>have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enough</a:t>
            </a:r>
            <a:r>
              <a:rPr lang="it-IT" sz="1400" dirty="0">
                <a:solidFill>
                  <a:schemeClr val="accent1"/>
                </a:solidFill>
              </a:rPr>
              <a:t> time to </a:t>
            </a:r>
            <a:r>
              <a:rPr lang="it-IT" sz="1400" dirty="0" err="1">
                <a:solidFill>
                  <a:schemeClr val="accent1"/>
                </a:solidFill>
              </a:rPr>
              <a:t>run</a:t>
            </a:r>
            <a:r>
              <a:rPr lang="it-IT" sz="1400" dirty="0">
                <a:solidFill>
                  <a:schemeClr val="accent1"/>
                </a:solidFill>
              </a:rPr>
              <a:t> S2)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it-IT" sz="1400" b="1" dirty="0"/>
          </a:p>
          <a:p>
            <a:pPr lvl="1"/>
            <a:r>
              <a:rPr lang="en-US" sz="1400" dirty="0"/>
              <a:t>with</a:t>
            </a:r>
            <a:r>
              <a:rPr lang="it-IT" sz="1400" dirty="0"/>
              <a:t> p_s1= (1 - </a:t>
            </a:r>
            <a:r>
              <a:rPr lang="it-IT" sz="1400" dirty="0" err="1">
                <a:solidFill>
                  <a:srgbClr val="FF0000"/>
                </a:solidFill>
              </a:rPr>
              <a:t>thresh</a:t>
            </a:r>
            <a:r>
              <a:rPr lang="it-IT" sz="1400" dirty="0">
                <a:solidFill>
                  <a:srgbClr val="FF0000"/>
                </a:solidFill>
              </a:rPr>
              <a:t> 3)*epsilon  -- </a:t>
            </a:r>
            <a:r>
              <a:rPr lang="it-IT" sz="1400" dirty="0" err="1">
                <a:solidFill>
                  <a:srgbClr val="FF0000"/>
                </a:solidFill>
              </a:rPr>
              <a:t>Randomly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select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between</a:t>
            </a:r>
            <a:r>
              <a:rPr lang="it-IT" sz="1400" dirty="0">
                <a:solidFill>
                  <a:srgbClr val="FF0000"/>
                </a:solidFill>
              </a:rPr>
              <a:t> «</a:t>
            </a:r>
            <a:r>
              <a:rPr lang="it-IT" sz="1400" b="1" u="sng" dirty="0" err="1">
                <a:solidFill>
                  <a:srgbClr val="7030A0"/>
                </a:solidFill>
              </a:rPr>
              <a:t>Try</a:t>
            </a:r>
            <a:r>
              <a:rPr lang="it-IT" sz="1400" b="1" u="sng" dirty="0">
                <a:solidFill>
                  <a:srgbClr val="7030A0"/>
                </a:solidFill>
              </a:rPr>
              <a:t> S1» or «S2»</a:t>
            </a:r>
            <a:r>
              <a:rPr lang="it-IT" sz="1400" dirty="0"/>
              <a:t> epsilon=0.1</a:t>
            </a:r>
          </a:p>
          <a:p>
            <a:pPr lvl="1"/>
            <a:r>
              <a:rPr lang="it-IT" sz="1400" dirty="0"/>
              <a:t>with p = </a:t>
            </a:r>
            <a:r>
              <a:rPr lang="it-IT" sz="1400" dirty="0">
                <a:solidFill>
                  <a:srgbClr val="FF0000"/>
                </a:solidFill>
              </a:rPr>
              <a:t>1 - p_s1</a:t>
            </a:r>
          </a:p>
          <a:p>
            <a:pPr lvl="1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Verify</a:t>
            </a:r>
            <a:r>
              <a:rPr lang="it-IT" sz="1400" dirty="0"/>
              <a:t> plan (P) &gt; minimum </a:t>
            </a:r>
            <a:r>
              <a:rPr lang="it-IT" sz="1400" dirty="0" err="1"/>
              <a:t>correctness</a:t>
            </a:r>
            <a:r>
              <a:rPr lang="it-IT" sz="1400" dirty="0"/>
              <a:t>) </a:t>
            </a:r>
            <a:r>
              <a:rPr lang="it-IT" sz="1400" b="1" dirty="0" err="1"/>
              <a:t>Then</a:t>
            </a:r>
            <a:r>
              <a:rPr lang="it-IT" sz="1400" dirty="0"/>
              <a:t>  {</a:t>
            </a:r>
          </a:p>
          <a:p>
            <a:pPr lvl="2"/>
            <a:r>
              <a:rPr lang="it-IT" sz="1400" b="1" dirty="0" err="1"/>
              <a:t>If</a:t>
            </a:r>
            <a:r>
              <a:rPr lang="it-IT" sz="1400" dirty="0"/>
              <a:t>  (1 – (ExpCostS2 x (1-thres3))) &gt; </a:t>
            </a:r>
            <a:r>
              <a:rPr lang="it-IT" sz="1400" dirty="0" err="1"/>
              <a:t>Verify</a:t>
            </a:r>
            <a:r>
              <a:rPr lang="it-IT" sz="1400" dirty="0"/>
              <a:t> plan (P) x (1- </a:t>
            </a:r>
            <a:r>
              <a:rPr lang="it-IT" sz="1400" dirty="0">
                <a:solidFill>
                  <a:srgbClr val="FF0000"/>
                </a:solidFill>
              </a:rPr>
              <a:t>M</a:t>
            </a:r>
            <a:r>
              <a:rPr lang="it-IT" sz="1400" dirty="0"/>
              <a:t>) </a:t>
            </a:r>
            <a:r>
              <a:rPr lang="it-IT" sz="1400" dirty="0">
                <a:solidFill>
                  <a:srgbClr val="0070C0"/>
                </a:solidFill>
              </a:rPr>
              <a:t>(S2 </a:t>
            </a:r>
            <a:r>
              <a:rPr lang="it-IT" sz="1400" dirty="0" err="1">
                <a:solidFill>
                  <a:srgbClr val="0070C0"/>
                </a:solidFill>
              </a:rPr>
              <a:t>is</a:t>
            </a:r>
            <a:r>
              <a:rPr lang="it-IT" sz="1400" dirty="0">
                <a:solidFill>
                  <a:srgbClr val="0070C0"/>
                </a:solidFill>
              </a:rPr>
              <a:t> </a:t>
            </a:r>
            <a:r>
              <a:rPr lang="it-IT" sz="1400" dirty="0" err="1">
                <a:solidFill>
                  <a:srgbClr val="0070C0"/>
                </a:solidFill>
              </a:rPr>
              <a:t>Convinient</a:t>
            </a:r>
            <a:r>
              <a:rPr lang="it-IT" sz="1400" dirty="0">
                <a:solidFill>
                  <a:srgbClr val="0070C0"/>
                </a:solidFill>
              </a:rPr>
              <a:t>)</a:t>
            </a:r>
          </a:p>
          <a:p>
            <a:pPr lvl="2"/>
            <a:endParaRPr lang="it-IT" sz="1400" b="1" dirty="0"/>
          </a:p>
          <a:p>
            <a:pPr lvl="2"/>
            <a:r>
              <a:rPr lang="it-IT" sz="1400" b="1" dirty="0" err="1"/>
              <a:t>If</a:t>
            </a:r>
            <a:r>
              <a:rPr lang="it-IT" sz="1400" dirty="0"/>
              <a:t>  (1/ (</a:t>
            </a:r>
            <a:r>
              <a:rPr lang="it-IT" sz="1400" dirty="0" err="1"/>
              <a:t>Verify</a:t>
            </a:r>
            <a:r>
              <a:rPr lang="it-IT" sz="1400" dirty="0"/>
              <a:t> plan (P)) &gt; ExpTimeS2/</a:t>
            </a:r>
            <a:endParaRPr lang="it-IT" sz="1400" b="1" dirty="0"/>
          </a:p>
          <a:p>
            <a:pPr lvl="2"/>
            <a:endParaRPr lang="it-IT" sz="1400" b="1" dirty="0"/>
          </a:p>
          <a:p>
            <a:pPr lvl="2"/>
            <a:r>
              <a:rPr lang="it-IT" sz="1400" b="1" dirty="0" err="1"/>
              <a:t>Then</a:t>
            </a:r>
            <a:r>
              <a:rPr lang="it-IT" sz="1400" dirty="0"/>
              <a:t> {</a:t>
            </a:r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  <a:r>
              <a:rPr lang="it-IT" sz="1400" dirty="0"/>
              <a:t> –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enough</a:t>
            </a:r>
            <a:r>
              <a:rPr lang="it-IT" sz="1400" dirty="0"/>
              <a:t> time </a:t>
            </a:r>
            <a:r>
              <a:rPr lang="en-US" sz="1400" u="sng" dirty="0"/>
              <a:t>Adopt S1</a:t>
            </a:r>
            <a:r>
              <a:rPr lang="en-US" sz="1400" dirty="0"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sz="1400" b="1" dirty="0"/>
              <a:t>Else</a:t>
            </a:r>
            <a:r>
              <a:rPr lang="en-US" sz="1400" dirty="0"/>
              <a:t> {</a:t>
            </a:r>
            <a:r>
              <a:rPr lang="en-US" sz="1400" u="sng" dirty="0"/>
              <a:t>Adopt S1}</a:t>
            </a:r>
          </a:p>
          <a:p>
            <a:pPr lvl="1"/>
            <a:r>
              <a:rPr lang="en-US" sz="1400" dirty="0"/>
              <a:t>} </a:t>
            </a:r>
            <a:r>
              <a:rPr lang="en-US" sz="1400" b="1" dirty="0"/>
              <a:t>Else </a:t>
            </a:r>
            <a:r>
              <a:rPr lang="en-US" sz="1400" dirty="0"/>
              <a:t>{</a:t>
            </a:r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  <a:r>
              <a:rPr lang="it-IT" sz="1400" dirty="0"/>
              <a:t> –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enough</a:t>
            </a:r>
            <a:r>
              <a:rPr lang="it-IT" sz="1400" dirty="0"/>
              <a:t> time </a:t>
            </a:r>
            <a:r>
              <a:rPr lang="it-IT" sz="1400" b="1" dirty="0"/>
              <a:t>OPT-OUT</a:t>
            </a:r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A4C67-96F2-854E-9265-1DE5593C0900}"/>
              </a:ext>
            </a:extLst>
          </p:cNvPr>
          <p:cNvSpPr txBox="1"/>
          <p:nvPr/>
        </p:nvSpPr>
        <p:spPr>
          <a:xfrm>
            <a:off x="7287553" y="1543118"/>
            <a:ext cx="404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#plan per domain &gt;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threshold_1 (default 20) </a:t>
            </a:r>
            <a:r>
              <a:rPr lang="en-US" sz="1600" b="1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A22C8-8CEE-9241-8A8D-C13292B75A78}"/>
              </a:ext>
            </a:extLst>
          </p:cNvPr>
          <p:cNvSpPr txBox="1"/>
          <p:nvPr/>
        </p:nvSpPr>
        <p:spPr>
          <a:xfrm>
            <a:off x="2441514" y="2852538"/>
            <a:ext cx="218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System 2 Metacognition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933742-E993-C14C-897A-2BDA69870A66}"/>
              </a:ext>
            </a:extLst>
          </p:cNvPr>
          <p:cNvSpPr txBox="1"/>
          <p:nvPr/>
        </p:nvSpPr>
        <p:spPr>
          <a:xfrm>
            <a:off x="9764377" y="4911280"/>
            <a:ext cx="5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Times New Roman" panose="02020603050405020304" pitchFamily="18" charset="0"/>
              </a:rPr>
              <a:t>Yes</a:t>
            </a:r>
            <a:endParaRPr 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26656-9CCB-4C47-8374-75F410220191}"/>
              </a:ext>
            </a:extLst>
          </p:cNvPr>
          <p:cNvSpPr txBox="1"/>
          <p:nvPr/>
        </p:nvSpPr>
        <p:spPr>
          <a:xfrm>
            <a:off x="7161964" y="4283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6AE43B-2135-5E46-8197-D71640B29CE5}"/>
              </a:ext>
            </a:extLst>
          </p:cNvPr>
          <p:cNvSpPr/>
          <p:nvPr/>
        </p:nvSpPr>
        <p:spPr>
          <a:xfrm>
            <a:off x="6096000" y="337725"/>
            <a:ext cx="5417976" cy="8552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AC5414-24C6-6F4D-957F-7C503660A8F7}"/>
              </a:ext>
            </a:extLst>
          </p:cNvPr>
          <p:cNvSpPr txBox="1"/>
          <p:nvPr/>
        </p:nvSpPr>
        <p:spPr>
          <a:xfrm>
            <a:off x="7174147" y="40230"/>
            <a:ext cx="92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System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5A602-288F-154B-9264-1CB501EE8C79}"/>
              </a:ext>
            </a:extLst>
          </p:cNvPr>
          <p:cNvSpPr/>
          <p:nvPr/>
        </p:nvSpPr>
        <p:spPr>
          <a:xfrm>
            <a:off x="84083" y="3191091"/>
            <a:ext cx="6978553" cy="3108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F2F0FB3-BAE4-A943-8597-D9B991B18EFC}"/>
              </a:ext>
            </a:extLst>
          </p:cNvPr>
          <p:cNvSpPr/>
          <p:nvPr/>
        </p:nvSpPr>
        <p:spPr>
          <a:xfrm flipV="1">
            <a:off x="7128901" y="2756044"/>
            <a:ext cx="2674224" cy="3327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2D0AA-5C61-EC51-44C8-D148F25D9D52}"/>
              </a:ext>
            </a:extLst>
          </p:cNvPr>
          <p:cNvSpPr txBox="1"/>
          <p:nvPr/>
        </p:nvSpPr>
        <p:spPr>
          <a:xfrm>
            <a:off x="10156609" y="4848474"/>
            <a:ext cx="20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(trust in S1 higher than risk aversion)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373BE-45E8-214F-FA89-6F890FE81C7A}"/>
              </a:ext>
            </a:extLst>
          </p:cNvPr>
          <p:cNvSpPr txBox="1"/>
          <p:nvPr/>
        </p:nvSpPr>
        <p:spPr>
          <a:xfrm>
            <a:off x="9317306" y="5588248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7030A0"/>
                </a:solidFill>
                <a:cs typeface="Times New Roman" panose="02020603050405020304" pitchFamily="18" charset="0"/>
              </a:rPr>
              <a:t>Try 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48CC-FDB5-6E50-5DCE-7FB266FFB24C}"/>
              </a:ext>
            </a:extLst>
          </p:cNvPr>
          <p:cNvSpPr txBox="1"/>
          <p:nvPr/>
        </p:nvSpPr>
        <p:spPr>
          <a:xfrm>
            <a:off x="1858034" y="3403398"/>
            <a:ext cx="75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err="1">
                <a:solidFill>
                  <a:srgbClr val="7030A0"/>
                </a:solidFill>
              </a:rPr>
              <a:t>Try</a:t>
            </a:r>
            <a:r>
              <a:rPr lang="it-IT" b="1" u="sng" dirty="0">
                <a:solidFill>
                  <a:srgbClr val="7030A0"/>
                </a:solidFill>
              </a:rPr>
              <a:t> S1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B218D-A3D9-72B2-D28E-8FBBF4DE5487}"/>
              </a:ext>
            </a:extLst>
          </p:cNvPr>
          <p:cNvSpPr txBox="1"/>
          <p:nvPr/>
        </p:nvSpPr>
        <p:spPr>
          <a:xfrm>
            <a:off x="570008" y="715955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err="1">
                <a:solidFill>
                  <a:srgbClr val="7030A0"/>
                </a:solidFill>
              </a:rPr>
              <a:t>Try</a:t>
            </a:r>
            <a:r>
              <a:rPr lang="it-IT" b="1" u="sng" dirty="0">
                <a:solidFill>
                  <a:srgbClr val="7030A0"/>
                </a:solidFill>
              </a:rPr>
              <a:t> S1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01D9E-5113-DB14-8966-A8862EF237C2}"/>
              </a:ext>
            </a:extLst>
          </p:cNvPr>
          <p:cNvSpPr txBox="1"/>
          <p:nvPr/>
        </p:nvSpPr>
        <p:spPr>
          <a:xfrm>
            <a:off x="1016467" y="855128"/>
            <a:ext cx="43390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Verify</a:t>
            </a:r>
            <a:r>
              <a:rPr lang="it-IT" sz="1400" dirty="0"/>
              <a:t> plan P) </a:t>
            </a:r>
            <a:r>
              <a:rPr lang="it-IT" sz="1400" b="1" dirty="0" err="1"/>
              <a:t>Then</a:t>
            </a:r>
            <a:r>
              <a:rPr lang="it-IT" sz="1400" dirty="0"/>
              <a:t>  {</a:t>
            </a:r>
            <a:r>
              <a:rPr lang="en-US" sz="1400" u="sng" dirty="0"/>
              <a:t>Adopt S1}</a:t>
            </a:r>
          </a:p>
          <a:p>
            <a:pPr lvl="1"/>
            <a:r>
              <a:rPr lang="en-US" sz="1400" b="1" dirty="0"/>
              <a:t>Else </a:t>
            </a:r>
            <a:r>
              <a:rPr lang="en-US" sz="1400" dirty="0"/>
              <a:t>{</a:t>
            </a:r>
          </a:p>
          <a:p>
            <a:pPr lvl="2"/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</a:p>
          <a:p>
            <a:pPr lvl="2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Terminates</a:t>
            </a:r>
            <a:r>
              <a:rPr lang="it-IT" sz="1400" dirty="0"/>
              <a:t> S2) </a:t>
            </a:r>
            <a:r>
              <a:rPr lang="it-IT" sz="1400" b="1" dirty="0" err="1"/>
              <a:t>Then</a:t>
            </a:r>
            <a:r>
              <a:rPr lang="it-IT" sz="1400" dirty="0"/>
              <a:t>  {(</a:t>
            </a:r>
            <a:r>
              <a:rPr lang="en-US" sz="1400" u="sng" dirty="0"/>
              <a:t>Plan by S2, 1)}</a:t>
            </a:r>
          </a:p>
          <a:p>
            <a:pPr lvl="2"/>
            <a:r>
              <a:rPr lang="en-US" sz="1400" b="1" dirty="0"/>
              <a:t>Else </a:t>
            </a:r>
            <a:r>
              <a:rPr lang="en-US" sz="1400" dirty="0"/>
              <a:t>{</a:t>
            </a:r>
            <a:r>
              <a:rPr lang="it-IT" sz="1400" b="1" dirty="0"/>
              <a:t>OPT-OUT</a:t>
            </a:r>
            <a:r>
              <a:rPr lang="it-IT" sz="1400" u="sng" dirty="0"/>
              <a:t>}</a:t>
            </a:r>
          </a:p>
          <a:p>
            <a:pPr lvl="1"/>
            <a:r>
              <a:rPr lang="it-IT" sz="1400" u="sng" dirty="0"/>
              <a:t>}</a:t>
            </a:r>
          </a:p>
          <a:p>
            <a:pPr lvl="1"/>
            <a:endParaRPr lang="it-IT" sz="1400" u="sn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65011B-F377-C467-6A78-48F43E85165F}"/>
              </a:ext>
            </a:extLst>
          </p:cNvPr>
          <p:cNvSpPr/>
          <p:nvPr/>
        </p:nvSpPr>
        <p:spPr>
          <a:xfrm>
            <a:off x="1402254" y="817911"/>
            <a:ext cx="3590370" cy="149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9333</TotalTime>
  <Words>441</Words>
  <Application>Microsoft Office PowerPoint</Application>
  <PresentationFormat>Widescreen</PresentationFormat>
  <Paragraphs>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Planning Metacognition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</dc:title>
  <dc:creator>Microsoft Office User</dc:creator>
  <cp:lastModifiedBy>Francesco Fabiano</cp:lastModifiedBy>
  <cp:revision>35</cp:revision>
  <dcterms:created xsi:type="dcterms:W3CDTF">2022-03-11T23:05:44Z</dcterms:created>
  <dcterms:modified xsi:type="dcterms:W3CDTF">2022-11-07T21:53:55Z</dcterms:modified>
</cp:coreProperties>
</file>