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28727FD-DF5B-4036-BC50-5A289F588824}" type="slidenum">
              <a:rPr lang="it-IT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440"/>
            <a:ext cx="10077480" cy="756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634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 sz="405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 sz="347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 sz="290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 sz="29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9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9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1F4157FA-6E16-47D8-BEB2-5DAA581A2AF1}" type="slidenum">
              <a:rPr lang="it-IT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405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347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9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9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9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900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8C150343-ACB1-4037-8326-30C8D7D07B26}" type="slidenum">
              <a:rPr lang="it-IT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3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3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16000" y="1951200"/>
            <a:ext cx="9648000" cy="31608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4800">
                <a:latin typeface="Arial"/>
              </a:rPr>
              <a:t>Crescita di colonie batteriche bioluminescenti:</a:t>
            </a:r>
            <a:r>
              <a:rPr lang="it-IT" sz="4800">
                <a:latin typeface="Arial"/>
              </a:rPr>
              <a:t>
</a:t>
            </a:r>
            <a:r>
              <a:rPr lang="it-IT" sz="4800">
                <a:latin typeface="Arial"/>
              </a:rPr>
              <a:t>ottimizzazione di modelli teorici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60000" y="504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r>
              <a:rPr lang="it-IT" sz="2400">
                <a:latin typeface="Arial"/>
              </a:rPr>
              <a:t>Laureando: Francesco Fanchin</a:t>
            </a:r>
            <a:endParaRPr/>
          </a:p>
          <a:p>
            <a:r>
              <a:rPr lang="it-IT" sz="2400">
                <a:latin typeface="Arial"/>
              </a:rPr>
              <a:t>Relatore: prof. Antonio Trovato</a:t>
            </a:r>
            <a:endParaRPr/>
          </a:p>
          <a:p>
            <a:r>
              <a:rPr lang="it-IT" sz="2400">
                <a:latin typeface="Arial"/>
              </a:rPr>
              <a:t>Anno Accademico: 2015/2016</a:t>
            </a:r>
            <a:endParaRPr/>
          </a:p>
          <a:p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-360000" y="-29124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Università degli Studi di Padova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Dipartimento di Fisica ed Astronomia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“</a:t>
            </a:r>
            <a:r>
              <a:rPr lang="it-IT" sz="2800">
                <a:latin typeface="Arial"/>
              </a:rPr>
              <a:t>Galileo Galilei”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Corso di Laurea in Fisica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modello riscalato</a:t>
            </a: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00" y="2235960"/>
            <a:ext cx="2085480" cy="10760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0" y="1811520"/>
            <a:ext cx="2476080" cy="1847520"/>
          </a:xfrm>
          <a:prstGeom prst="rect">
            <a:avLst/>
          </a:prstGeom>
          <a:ln>
            <a:noFill/>
          </a:ln>
        </p:spPr>
      </p:pic>
      <p:sp>
        <p:nvSpPr>
          <p:cNvPr id="166" name="TextShape 2"/>
          <p:cNvSpPr txBox="1"/>
          <p:nvPr/>
        </p:nvSpPr>
        <p:spPr>
          <a:xfrm>
            <a:off x="432000" y="2448000"/>
            <a:ext cx="2160000" cy="460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600">
                <a:latin typeface="Arial"/>
              </a:rPr>
              <a:t>Ponendo:</a:t>
            </a:r>
            <a:endParaRPr/>
          </a:p>
        </p:txBody>
      </p:sp>
      <p:sp>
        <p:nvSpPr>
          <p:cNvPr id="167" name="Line 3"/>
          <p:cNvSpPr/>
          <p:nvPr/>
        </p:nvSpPr>
        <p:spPr>
          <a:xfrm>
            <a:off x="4680000" y="3443040"/>
            <a:ext cx="0" cy="87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8000" y="4392000"/>
            <a:ext cx="6912000" cy="2880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Descrizione  del problema</a:t>
            </a:r>
            <a:endParaRPr/>
          </a:p>
        </p:txBody>
      </p:sp>
      <p:pic>
        <p:nvPicPr>
          <p:cNvPr id="1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4000" y="3744000"/>
            <a:ext cx="2176560" cy="57600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360000" y="2160000"/>
            <a:ext cx="43200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Parametri incogniti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60000" y="2182680"/>
            <a:ext cx="1552320" cy="409320"/>
          </a:xfrm>
          <a:prstGeom prst="rect">
            <a:avLst/>
          </a:prstGeom>
          <a:ln>
            <a:noFill/>
          </a:ln>
        </p:spPr>
      </p:pic>
      <p:sp>
        <p:nvSpPr>
          <p:cNvPr id="173" name="TextShape 3"/>
          <p:cNvSpPr txBox="1"/>
          <p:nvPr/>
        </p:nvSpPr>
        <p:spPr>
          <a:xfrm>
            <a:off x="360000" y="3744000"/>
            <a:ext cx="37440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Funzione interpolante</a:t>
            </a:r>
            <a:endParaRPr/>
          </a:p>
        </p:txBody>
      </p:sp>
      <p:pic>
        <p:nvPicPr>
          <p:cNvPr id="1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92000" y="2952000"/>
            <a:ext cx="2952360" cy="456840"/>
          </a:xfrm>
          <a:prstGeom prst="rect">
            <a:avLst/>
          </a:prstGeom>
          <a:ln>
            <a:noFill/>
          </a:ln>
        </p:spPr>
      </p:pic>
      <p:sp>
        <p:nvSpPr>
          <p:cNvPr id="175" name="Line 4"/>
          <p:cNvSpPr/>
          <p:nvPr/>
        </p:nvSpPr>
        <p:spPr>
          <a:xfrm>
            <a:off x="4896000" y="2390760"/>
            <a:ext cx="158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6" name="TextShape 5"/>
          <p:cNvSpPr txBox="1"/>
          <p:nvPr/>
        </p:nvSpPr>
        <p:spPr>
          <a:xfrm>
            <a:off x="360000" y="2880000"/>
            <a:ext cx="37440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Punti da interpolare</a:t>
            </a:r>
            <a:endParaRPr/>
          </a:p>
        </p:txBody>
      </p:sp>
      <p:sp>
        <p:nvSpPr>
          <p:cNvPr id="177" name="Line 6"/>
          <p:cNvSpPr/>
          <p:nvPr/>
        </p:nvSpPr>
        <p:spPr>
          <a:xfrm>
            <a:off x="3888000" y="3168000"/>
            <a:ext cx="158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8" name="Line 7"/>
          <p:cNvSpPr/>
          <p:nvPr/>
        </p:nvSpPr>
        <p:spPr>
          <a:xfrm>
            <a:off x="4536000" y="4032000"/>
            <a:ext cx="158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7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5256000"/>
            <a:ext cx="8712000" cy="1834920"/>
          </a:xfrm>
          <a:prstGeom prst="rect">
            <a:avLst/>
          </a:prstGeom>
          <a:ln>
            <a:noFill/>
          </a:ln>
        </p:spPr>
      </p:pic>
      <p:sp>
        <p:nvSpPr>
          <p:cNvPr id="180" name="TextShape 8"/>
          <p:cNvSpPr txBox="1"/>
          <p:nvPr/>
        </p:nvSpPr>
        <p:spPr>
          <a:xfrm>
            <a:off x="360000" y="4620240"/>
            <a:ext cx="97200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Funzione da minimizzare (per trovare i valori dei parametri):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12600"/>
            <a:ext cx="9072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metodo di </a:t>
            </a:r>
            <a:r>
              <a:rPr lang="it-IT" sz="6340">
                <a:latin typeface="Arial"/>
              </a:rPr>
              <a:t>
</a:t>
            </a:r>
            <a:r>
              <a:rPr lang="it-IT" sz="6340">
                <a:latin typeface="Arial"/>
              </a:rPr>
              <a:t>Nelder-Mead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44000" y="1679760"/>
            <a:ext cx="9072000" cy="37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600">
                <a:latin typeface="Arial"/>
              </a:rPr>
              <a:t>Insieme di punti che cambiano la  loro mutua distanza secondo regole precise;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600">
                <a:latin typeface="Arial"/>
              </a:rPr>
              <a:t>i punti tendono a raggrupparsi attorno a un minimo, fino a “coincidere”.</a:t>
            </a:r>
            <a:endParaRPr/>
          </a:p>
        </p:txBody>
      </p:sp>
      <p:pic>
        <p:nvPicPr>
          <p:cNvPr id="1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3384000"/>
            <a:ext cx="4968000" cy="403200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16000" y="4536000"/>
            <a:ext cx="4176000" cy="26640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simulated annealing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504000" y="1823760"/>
            <a:ext cx="9072000" cy="4296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600">
                <a:latin typeface="Arial"/>
              </a:rPr>
              <a:t>Diminuzione lenta della temperatura;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600">
                <a:latin typeface="Arial"/>
              </a:rPr>
              <a:t>basato sul test di Metropolis;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600">
                <a:latin typeface="Arial"/>
              </a:rPr>
              <a:t>la probabilitá di ogni possibile configurazione é pesata dal fattore di Boltzmann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4536000"/>
            <a:ext cx="1800000" cy="10800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24000" y="3942720"/>
            <a:ext cx="6756480" cy="3545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12600"/>
            <a:ext cx="9072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Aspetti tecnici del programma 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504000" y="1944000"/>
            <a:ext cx="9072000" cy="5328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Combinazione opportuna dei due algoritmi;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annealing schedule;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unità di tempo dt per il calcolo della funzione-costo;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discretizzazione delle equazioni differenziali.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Valori di riferimento da </a:t>
            </a:r>
            <a:r>
              <a:rPr b="1" lang="it-IT" sz="6340">
                <a:latin typeface="Arial"/>
              </a:rPr>
              <a:t>altri</a:t>
            </a:r>
            <a:r>
              <a:rPr lang="it-IT" sz="6340">
                <a:latin typeface="Arial"/>
              </a:rPr>
              <a:t> sistemi</a:t>
            </a:r>
            <a:endParaRPr/>
          </a:p>
        </p:txBody>
      </p:sp>
      <p:pic>
        <p:nvPicPr>
          <p:cNvPr id="1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000" y="1872000"/>
            <a:ext cx="6408000" cy="51840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Risultati</a:t>
            </a:r>
            <a:endParaRPr/>
          </a:p>
        </p:txBody>
      </p:sp>
      <p:pic>
        <p:nvPicPr>
          <p:cNvPr id="1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800000"/>
            <a:ext cx="9720000" cy="54720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Grafico esemplificativo</a:t>
            </a:r>
            <a:endParaRPr/>
          </a:p>
        </p:txBody>
      </p:sp>
      <p:pic>
        <p:nvPicPr>
          <p:cNvPr id="1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95600"/>
            <a:ext cx="10008000" cy="58644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Grafico esemplificativo</a:t>
            </a:r>
            <a:endParaRPr/>
          </a:p>
        </p:txBody>
      </p:sp>
      <p:pic>
        <p:nvPicPr>
          <p:cNvPr id="1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728000"/>
            <a:ext cx="9720000" cy="56880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Conclusioni e prospettive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504000" y="1823760"/>
            <a:ext cx="9072000" cy="494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Risultati corretti nell'ordine di grandezza;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cooling rate insufficiente;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errore introdotto dalla discretizzazione delle equazioni differenziali;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problema della sovrabbondanza dei parametri utilizzati (fit simultaneo?);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legame con la distribuzione di Gumbel?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Quorum Sensing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1728000"/>
            <a:ext cx="6624000" cy="453600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432000" y="6351480"/>
            <a:ext cx="3600000" cy="776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400">
                <a:latin typeface="Arial"/>
              </a:rPr>
              <a:t>AI: autoinduttore</a:t>
            </a:r>
            <a:endParaRPr/>
          </a:p>
          <a:p>
            <a:r>
              <a:rPr lang="it-IT" sz="2400">
                <a:latin typeface="Arial"/>
              </a:rPr>
              <a:t>R:  recettore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Vibrio Harvey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288000" y="1800000"/>
            <a:ext cx="3888000" cy="5256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Esempio vistoso di QS: bioluminescenza;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emissione di un fotone nel range blu-verde (~490 nm);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esperimento di P. Alifano-D. Delle Side;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4620">
                <a:latin typeface="Arial"/>
              </a:rPr>
              <a:t>possibile legame  tra emissione bioluminescente e distribuzione di Gumbel.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76000" y="1728000"/>
            <a:ext cx="5760000" cy="55440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04000" y="111600"/>
            <a:ext cx="2304000" cy="1584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Vibrio Harvey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4032000"/>
            <a:ext cx="6696000" cy="331200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000" y="2942280"/>
            <a:ext cx="5200200" cy="94572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288000" y="1872000"/>
            <a:ext cx="8568000" cy="885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Distribuzione di Gumbel con parametri A, s, m; fit dei dati sperimentali.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12600"/>
            <a:ext cx="7128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modello matematico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504000" y="1823760"/>
            <a:ext cx="9072000" cy="458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Quattro grandezze dipendenti dal tempo: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n(t), la concentrazione di batteri (esponenziale della funzione di Gompertz);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c(t), la concentrazione di molecole segnale;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7160" y="5472000"/>
            <a:ext cx="4542840" cy="13680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000" y="3431160"/>
            <a:ext cx="7020000" cy="8888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modello matematico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504000" y="1872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p(t), la concentrazione di batteri attivati dalle molecole segnale.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Arial"/>
              </a:rPr>
              <a:t>Si considera un processo di legame del tipo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3502080"/>
            <a:ext cx="2448000" cy="88992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792000" y="4514040"/>
            <a:ext cx="8784000" cy="885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Frazione y di recettori legati in funzione della costante di dissociazione c* :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000" y="5544000"/>
            <a:ext cx="2736000" cy="1765800"/>
          </a:xfrm>
          <a:prstGeom prst="rect">
            <a:avLst/>
          </a:prstGeom>
          <a:ln>
            <a:noFill/>
          </a:ln>
        </p:spPr>
      </p:pic>
      <p:sp>
        <p:nvSpPr>
          <p:cNvPr id="142" name="Line 4"/>
          <p:cNvSpPr/>
          <p:nvPr/>
        </p:nvSpPr>
        <p:spPr>
          <a:xfrm>
            <a:off x="4320000" y="6264000"/>
            <a:ext cx="201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40000" y="5616000"/>
            <a:ext cx="2449080" cy="1368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modello matematico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288000" y="2016000"/>
            <a:ext cx="66240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Nel caso di legame multiplo: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808000"/>
            <a:ext cx="2664000" cy="648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0" y="2520000"/>
            <a:ext cx="2592000" cy="1224000"/>
          </a:xfrm>
          <a:prstGeom prst="rect">
            <a:avLst/>
          </a:prstGeom>
          <a:ln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360000" y="5199840"/>
            <a:ext cx="33120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Funzione di Hill</a:t>
            </a:r>
            <a:endParaRPr/>
          </a:p>
        </p:txBody>
      </p:sp>
      <p:sp>
        <p:nvSpPr>
          <p:cNvPr id="149" name="Line 4"/>
          <p:cNvSpPr/>
          <p:nvPr/>
        </p:nvSpPr>
        <p:spPr>
          <a:xfrm>
            <a:off x="3096000" y="3024000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0" name="Line 5"/>
          <p:cNvSpPr/>
          <p:nvPr/>
        </p:nvSpPr>
        <p:spPr>
          <a:xfrm>
            <a:off x="6624000" y="3888000"/>
            <a:ext cx="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1" name="Line 6"/>
          <p:cNvSpPr/>
          <p:nvPr/>
        </p:nvSpPr>
        <p:spPr>
          <a:xfrm flipH="1">
            <a:off x="3240000" y="5472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000" y="4896000"/>
            <a:ext cx="3600000" cy="13629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modello matematico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504000" y="2016000"/>
            <a:ext cx="4320000" cy="4881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it-IT" sz="2800">
                <a:latin typeface="Arial"/>
              </a:rPr>
              <a:t>n(t)  batteri al tempo t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2808000"/>
            <a:ext cx="4680000" cy="1512000"/>
          </a:xfrm>
          <a:prstGeom prst="rect">
            <a:avLst/>
          </a:prstGeom>
          <a:ln>
            <a:noFill/>
          </a:ln>
        </p:spPr>
      </p:pic>
      <p:sp>
        <p:nvSpPr>
          <p:cNvPr id="156" name="Line 3"/>
          <p:cNvSpPr/>
          <p:nvPr/>
        </p:nvSpPr>
        <p:spPr>
          <a:xfrm>
            <a:off x="3312000" y="2520000"/>
            <a:ext cx="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7" name="TextShape 4"/>
          <p:cNvSpPr txBox="1"/>
          <p:nvPr/>
        </p:nvSpPr>
        <p:spPr>
          <a:xfrm>
            <a:off x="1080000" y="4536000"/>
            <a:ext cx="82800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it-IT" sz="2800">
                <a:latin typeface="Arial"/>
              </a:rPr>
              <a:t>Quantità fisicamente osservata: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24000" y="5616000"/>
            <a:ext cx="3312000" cy="1387080"/>
          </a:xfrm>
          <a:prstGeom prst="rect">
            <a:avLst/>
          </a:prstGeom>
          <a:ln>
            <a:noFill/>
          </a:ln>
        </p:spPr>
      </p:pic>
      <p:sp>
        <p:nvSpPr>
          <p:cNvPr id="159" name="Line 5"/>
          <p:cNvSpPr/>
          <p:nvPr/>
        </p:nvSpPr>
        <p:spPr>
          <a:xfrm>
            <a:off x="4752000" y="5187240"/>
            <a:ext cx="0" cy="788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6340">
                <a:latin typeface="Arial"/>
              </a:rPr>
              <a:t>Il modello matematico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28000"/>
            <a:ext cx="10080000" cy="5832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73400" y="3690000"/>
            <a:ext cx="1542600" cy="163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