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7F5-7A28-4ABF-898B-02609155D772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56BB-3396-4A7D-8605-2245AB4F1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716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7F5-7A28-4ABF-898B-02609155D772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56BB-3396-4A7D-8605-2245AB4F1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6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7F5-7A28-4ABF-898B-02609155D772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56BB-3396-4A7D-8605-2245AB4F1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39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7F5-7A28-4ABF-898B-02609155D772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56BB-3396-4A7D-8605-2245AB4F1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53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7F5-7A28-4ABF-898B-02609155D772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56BB-3396-4A7D-8605-2245AB4F1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1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7F5-7A28-4ABF-898B-02609155D772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56BB-3396-4A7D-8605-2245AB4F1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04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7F5-7A28-4ABF-898B-02609155D772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56BB-3396-4A7D-8605-2245AB4F1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85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7F5-7A28-4ABF-898B-02609155D772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56BB-3396-4A7D-8605-2245AB4F1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98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7F5-7A28-4ABF-898B-02609155D772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56BB-3396-4A7D-8605-2245AB4F1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7F5-7A28-4ABF-898B-02609155D772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56BB-3396-4A7D-8605-2245AB4F1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9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7F5-7A28-4ABF-898B-02609155D772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56BB-3396-4A7D-8605-2245AB4F1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67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697F5-7A28-4ABF-898B-02609155D772}" type="datetimeFigureOut">
              <a:rPr lang="it-IT" smtClean="0"/>
              <a:t>20/11/2018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56BB-3396-4A7D-8605-2245AB4F1F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487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 articolazioni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57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7032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smtClean="0"/>
              <a:t>Classificazione in base alla mobilità:</a:t>
            </a:r>
          </a:p>
          <a:p>
            <a:pPr marL="0" indent="0">
              <a:buNone/>
            </a:pPr>
            <a:r>
              <a:rPr lang="it-IT" sz="2800" dirty="0" smtClean="0"/>
              <a:t>Sinartrosi o articolazioni fisse (suture)</a:t>
            </a:r>
          </a:p>
          <a:p>
            <a:pPr marL="0" indent="0">
              <a:buNone/>
            </a:pPr>
            <a:r>
              <a:rPr lang="it-IT" sz="2800" dirty="0" smtClean="0"/>
              <a:t>Anfiartrosi o articolazioni semifisse</a:t>
            </a:r>
          </a:p>
          <a:p>
            <a:pPr marL="0" indent="0">
              <a:buNone/>
            </a:pPr>
            <a:r>
              <a:rPr lang="it-IT" sz="2800" dirty="0" smtClean="0"/>
              <a:t>Diartrosi o articolazioni mobili</a:t>
            </a:r>
            <a:endParaRPr lang="it-IT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513103"/>
            <a:ext cx="4752527" cy="321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56" y="3068961"/>
            <a:ext cx="367994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1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smtClean="0"/>
              <a:t>In base alla struttura</a:t>
            </a:r>
          </a:p>
          <a:p>
            <a:pPr marL="0" indent="0">
              <a:buNone/>
            </a:pPr>
            <a:r>
              <a:rPr lang="it-IT" sz="2800" dirty="0" smtClean="0"/>
              <a:t>Fibrose (a. fisse)</a:t>
            </a:r>
          </a:p>
          <a:p>
            <a:pPr marL="0" indent="0">
              <a:buNone/>
            </a:pPr>
            <a:r>
              <a:rPr lang="it-IT" sz="2800" dirty="0" err="1" smtClean="0"/>
              <a:t>Carilaginee</a:t>
            </a:r>
            <a:r>
              <a:rPr lang="it-IT" sz="2800" dirty="0" smtClean="0"/>
              <a:t> (a. semifisse)</a:t>
            </a:r>
          </a:p>
          <a:p>
            <a:pPr marL="0" indent="0">
              <a:buNone/>
            </a:pPr>
            <a:r>
              <a:rPr lang="it-IT" sz="2800" dirty="0" smtClean="0"/>
              <a:t>Sinoviali (a. mobili)</a:t>
            </a:r>
            <a:endParaRPr lang="it-IT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74948"/>
            <a:ext cx="5245596" cy="374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8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524" y="188640"/>
            <a:ext cx="9144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smtClean="0"/>
              <a:t>In base alla forma in</a:t>
            </a:r>
          </a:p>
          <a:p>
            <a:pPr marL="0" lvl="0" indent="0">
              <a:buNone/>
            </a:pPr>
            <a:r>
              <a:rPr lang="it-IT" sz="2400" dirty="0">
                <a:solidFill>
                  <a:prstClr val="black"/>
                </a:solidFill>
              </a:rPr>
              <a:t>1 Enartrosi: testa sferica </a:t>
            </a:r>
            <a:r>
              <a:rPr lang="it-IT" sz="2400" dirty="0" smtClean="0">
                <a:solidFill>
                  <a:prstClr val="black"/>
                </a:solidFill>
              </a:rPr>
              <a:t>in </a:t>
            </a:r>
            <a:r>
              <a:rPr lang="it-IT" sz="2400" dirty="0">
                <a:solidFill>
                  <a:prstClr val="black"/>
                </a:solidFill>
              </a:rPr>
              <a:t>una cavità </a:t>
            </a:r>
            <a:r>
              <a:rPr lang="it-IT" sz="2400" dirty="0" smtClean="0">
                <a:solidFill>
                  <a:prstClr val="black"/>
                </a:solidFill>
              </a:rPr>
              <a:t>emisferica</a:t>
            </a:r>
          </a:p>
          <a:p>
            <a:pPr marL="0" lvl="0" indent="0">
              <a:buNone/>
            </a:pPr>
            <a:r>
              <a:rPr lang="it-IT" sz="2400" dirty="0" smtClean="0">
                <a:solidFill>
                  <a:prstClr val="black"/>
                </a:solidFill>
              </a:rPr>
              <a:t>2 </a:t>
            </a:r>
            <a:r>
              <a:rPr lang="it-IT" sz="2400" dirty="0">
                <a:solidFill>
                  <a:prstClr val="black"/>
                </a:solidFill>
              </a:rPr>
              <a:t>A condilo: una superficie convessa dentro la superficie concava </a:t>
            </a:r>
            <a:r>
              <a:rPr lang="it-IT" sz="2400" dirty="0" smtClean="0">
                <a:solidFill>
                  <a:prstClr val="black"/>
                </a:solidFill>
              </a:rPr>
              <a:t>dell’altro, senza rotazione attorno all’asse</a:t>
            </a:r>
            <a:endParaRPr lang="it-IT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it-IT" sz="2400" dirty="0">
                <a:solidFill>
                  <a:prstClr val="black"/>
                </a:solidFill>
              </a:rPr>
              <a:t>3 A sella: ogni superficie ha una concavità e una convessità</a:t>
            </a:r>
          </a:p>
          <a:p>
            <a:pPr marL="0" indent="0">
              <a:buNone/>
            </a:pPr>
            <a:r>
              <a:rPr lang="it-IT" sz="2400" dirty="0" smtClean="0"/>
              <a:t>4 A ginglimo angolare o troclea: un’estremità cilindrica in una superficie a doccia</a:t>
            </a:r>
          </a:p>
          <a:p>
            <a:pPr marL="0" indent="0">
              <a:buNone/>
            </a:pPr>
            <a:r>
              <a:rPr lang="it-IT" sz="2400" dirty="0" smtClean="0"/>
              <a:t>5 A ginglimo laterale o trocoide: due estremità cilindriche, una piena e una vuota</a:t>
            </a:r>
          </a:p>
          <a:p>
            <a:pPr marL="0" lvl="0" indent="0">
              <a:buNone/>
            </a:pPr>
            <a:r>
              <a:rPr lang="it-IT" sz="2400" dirty="0" smtClean="0">
                <a:solidFill>
                  <a:prstClr val="black"/>
                </a:solidFill>
              </a:rPr>
              <a:t>6 </a:t>
            </a:r>
            <a:r>
              <a:rPr lang="it-IT" sz="2400" dirty="0" err="1" smtClean="0">
                <a:solidFill>
                  <a:prstClr val="black"/>
                </a:solidFill>
              </a:rPr>
              <a:t>Artroidie</a:t>
            </a:r>
            <a:r>
              <a:rPr lang="it-IT" sz="2400" dirty="0">
                <a:solidFill>
                  <a:prstClr val="black"/>
                </a:solidFill>
              </a:rPr>
              <a:t>: con superfici </a:t>
            </a:r>
            <a:r>
              <a:rPr lang="it-IT" sz="2400" dirty="0" smtClean="0">
                <a:solidFill>
                  <a:prstClr val="black"/>
                </a:solidFill>
              </a:rPr>
              <a:t>piatte</a:t>
            </a:r>
          </a:p>
          <a:p>
            <a:pPr marL="0" lvl="0" indent="0">
              <a:buNone/>
            </a:pPr>
            <a:r>
              <a:rPr lang="it-IT" sz="2400" dirty="0" smtClean="0">
                <a:solidFill>
                  <a:prstClr val="black"/>
                </a:solidFill>
              </a:rPr>
              <a:t> </a:t>
            </a:r>
            <a:endParaRPr lang="it-IT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it-IT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3429000"/>
            <a:ext cx="4896544" cy="326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7112"/>
            <a:ext cx="2952328" cy="212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ttore 2 4"/>
          <p:cNvCxnSpPr/>
          <p:nvPr/>
        </p:nvCxnSpPr>
        <p:spPr>
          <a:xfrm>
            <a:off x="1835696" y="4005064"/>
            <a:ext cx="0" cy="72008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3927"/>
            <a:ext cx="9143999" cy="4441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4" y="1273175"/>
            <a:ext cx="7845571" cy="537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861492" y="503734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prstClr val="black"/>
                </a:solidFill>
                <a:ea typeface="+mj-ea"/>
                <a:cs typeface="+mj-cs"/>
              </a:rPr>
              <a:t>Articolazioni e leve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73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26713"/>
            <a:ext cx="2395352" cy="38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26713"/>
            <a:ext cx="2147819" cy="383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91" y="977587"/>
            <a:ext cx="3565221" cy="395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611560" y="26064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1°   TIPO			   2°    TIPO	</a:t>
            </a:r>
            <a:r>
              <a:rPr lang="it-IT" dirty="0"/>
              <a:t>	 </a:t>
            </a:r>
            <a:r>
              <a:rPr lang="it-IT" dirty="0" smtClean="0"/>
              <a:t>    3°   TIPO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6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131</Words>
  <Application>Microsoft Office PowerPoint</Application>
  <PresentationFormat>Presentazione su schermo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Le articolazioni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articolazioni</dc:title>
  <dc:creator>angiola.bono@alice.it</dc:creator>
  <cp:lastModifiedBy>angiola.bono@alice.it</cp:lastModifiedBy>
  <cp:revision>7</cp:revision>
  <dcterms:created xsi:type="dcterms:W3CDTF">2018-11-20T19:42:47Z</dcterms:created>
  <dcterms:modified xsi:type="dcterms:W3CDTF">2018-11-20T20:50:16Z</dcterms:modified>
</cp:coreProperties>
</file>