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5" r:id="rId2"/>
    <p:sldId id="273" r:id="rId3"/>
  </p:sldIdLst>
  <p:sldSz cx="9144000" cy="6858000" type="screen4x3"/>
  <p:notesSz cx="6797675" cy="9926638"/>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5B5"/>
    <a:srgbClr val="E5C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729" autoAdjust="0"/>
  </p:normalViewPr>
  <p:slideViewPr>
    <p:cSldViewPr>
      <p:cViewPr>
        <p:scale>
          <a:sx n="120" d="100"/>
          <a:sy n="120" d="100"/>
        </p:scale>
        <p:origin x="-90" y="9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C54BAE7-CFA4-463A-B526-5CB10AD4F33D}" type="datetimeFigureOut">
              <a:rPr lang="it-IT" smtClean="0"/>
              <a:t>06/02/2017</a:t>
            </a:fld>
            <a:endParaRPr lang="it-IT"/>
          </a:p>
        </p:txBody>
      </p:sp>
      <p:sp>
        <p:nvSpPr>
          <p:cNvPr id="4" name="Segnaposto immagine diapositiva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24FEA38F-50DC-4848-9383-887EEF053220}" type="slidenum">
              <a:rPr lang="it-IT" smtClean="0"/>
              <a:t>‹N›</a:t>
            </a:fld>
            <a:endParaRPr lang="it-IT"/>
          </a:p>
        </p:txBody>
      </p:sp>
    </p:spTree>
    <p:extLst>
      <p:ext uri="{BB962C8B-B14F-4D97-AF65-F5344CB8AC3E}">
        <p14:creationId xmlns:p14="http://schemas.microsoft.com/office/powerpoint/2010/main" val="85288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06/02/2017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06/02/2017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06/02/2017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06/02/2017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F49D355-16BD-4E45-BD9A-5EA878CF7CBD}" type="datetimeFigureOut">
              <a:rPr lang="it-IT" smtClean="0"/>
              <a:t>06/02/2017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F49D355-16BD-4E45-BD9A-5EA878CF7CBD}" type="datetimeFigureOut">
              <a:rPr lang="it-IT" smtClean="0"/>
              <a:t>06/02/2017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F49D355-16BD-4E45-BD9A-5EA878CF7CBD}" type="datetimeFigureOut">
              <a:rPr lang="it-IT" smtClean="0"/>
              <a:t>06/02/2017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F49D355-16BD-4E45-BD9A-5EA878CF7CBD}" type="datetimeFigureOut">
              <a:rPr lang="it-IT" smtClean="0"/>
              <a:t>06/02/2017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F49D355-16BD-4E45-BD9A-5EA878CF7CBD}" type="datetimeFigureOut">
              <a:rPr lang="it-IT" smtClean="0"/>
              <a:t>06/02/2017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06/02/2017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06/02/2017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9D355-16BD-4E45-BD9A-5EA878CF7CBD}" type="datetimeFigureOut">
              <a:rPr lang="it-IT" smtClean="0"/>
              <a:t>06/02/2017</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41E1B-4F70-4964-A407-84C68BE8251C}"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497293" y="260648"/>
            <a:ext cx="3658883" cy="288032"/>
          </a:xfrm>
          <a:solidFill>
            <a:srgbClr val="FFFF00"/>
          </a:solidFill>
          <a:ln>
            <a:solidFill>
              <a:schemeClr val="tx1"/>
            </a:solidFill>
          </a:ln>
        </p:spPr>
        <p:txBody>
          <a:bodyPr anchor="ctr">
            <a:noAutofit/>
          </a:bodyPr>
          <a:lstStyle/>
          <a:p>
            <a:r>
              <a:rPr lang="it-IT" sz="900" dirty="0" smtClean="0">
                <a:latin typeface="Times New Roman" panose="02020603050405020304" pitchFamily="18" charset="0"/>
                <a:cs typeface="Times New Roman" panose="02020603050405020304" pitchFamily="18" charset="0"/>
              </a:rPr>
              <a:t>GIACOMO LEOPARDI (1798-1837)</a:t>
            </a:r>
            <a:endParaRPr lang="it-IT" sz="900"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344178" y="786081"/>
            <a:ext cx="1851560" cy="230832"/>
          </a:xfrm>
          <a:solidFill>
            <a:schemeClr val="accent5">
              <a:lumMod val="40000"/>
              <a:lumOff val="60000"/>
            </a:schemeClr>
          </a:solidFill>
          <a:ln>
            <a:solidFill>
              <a:schemeClr val="tx1"/>
            </a:solidFill>
          </a:ln>
        </p:spPr>
        <p:txBody>
          <a:bodyPr anchor="ctr">
            <a:noAutofit/>
          </a:bodyPr>
          <a:lstStyle/>
          <a:p>
            <a:pPr marL="0" indent="0" algn="ctr">
              <a:buNone/>
            </a:pPr>
            <a:r>
              <a:rPr lang="it-IT" sz="900" dirty="0" smtClean="0">
                <a:latin typeface="Times New Roman" panose="02020603050405020304" pitchFamily="18" charset="0"/>
                <a:cs typeface="Times New Roman" panose="02020603050405020304" pitchFamily="18" charset="0"/>
              </a:rPr>
              <a:t>FINO AI </a:t>
            </a:r>
            <a:r>
              <a:rPr lang="it-IT" sz="900" dirty="0" smtClean="0">
                <a:latin typeface="Times New Roman" panose="02020603050405020304" pitchFamily="18" charset="0"/>
                <a:cs typeface="Times New Roman" panose="02020603050405020304" pitchFamily="18" charset="0"/>
              </a:rPr>
              <a:t>17 ANNI</a:t>
            </a:r>
            <a:endParaRPr lang="it-IT" sz="900" dirty="0">
              <a:latin typeface="Times New Roman" panose="02020603050405020304" pitchFamily="18" charset="0"/>
              <a:cs typeface="Times New Roman" panose="02020603050405020304" pitchFamily="18" charset="0"/>
            </a:endParaRPr>
          </a:p>
        </p:txBody>
      </p:sp>
      <p:sp>
        <p:nvSpPr>
          <p:cNvPr id="8" name="CasellaDiTesto 7"/>
          <p:cNvSpPr txBox="1"/>
          <p:nvPr/>
        </p:nvSpPr>
        <p:spPr>
          <a:xfrm>
            <a:off x="2411760" y="786081"/>
            <a:ext cx="2232249" cy="2308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it-IT" sz="900" dirty="0" smtClean="0">
                <a:latin typeface="Times New Roman" panose="02020603050405020304" pitchFamily="18" charset="0"/>
                <a:cs typeface="Times New Roman" panose="02020603050405020304" pitchFamily="18" charset="0"/>
              </a:rPr>
              <a:t>DAI </a:t>
            </a:r>
            <a:r>
              <a:rPr lang="it-IT" sz="900" dirty="0">
                <a:latin typeface="Times New Roman" panose="02020603050405020304" pitchFamily="18" charset="0"/>
                <a:cs typeface="Times New Roman" panose="02020603050405020304" pitchFamily="18" charset="0"/>
              </a:rPr>
              <a:t>18 AI 24 </a:t>
            </a:r>
            <a:r>
              <a:rPr lang="it-IT" sz="900" dirty="0" smtClean="0">
                <a:latin typeface="Times New Roman" panose="02020603050405020304" pitchFamily="18" charset="0"/>
                <a:cs typeface="Times New Roman" panose="02020603050405020304" pitchFamily="18" charset="0"/>
              </a:rPr>
              <a:t>ANNI</a:t>
            </a:r>
            <a:endParaRPr lang="it-IT" sz="900" dirty="0">
              <a:latin typeface="Times New Roman" panose="02020603050405020304" pitchFamily="18" charset="0"/>
              <a:cs typeface="Times New Roman" panose="02020603050405020304" pitchFamily="18" charset="0"/>
            </a:endParaRPr>
          </a:p>
        </p:txBody>
      </p:sp>
      <p:sp>
        <p:nvSpPr>
          <p:cNvPr id="9" name="CasellaDiTesto 8"/>
          <p:cNvSpPr txBox="1"/>
          <p:nvPr/>
        </p:nvSpPr>
        <p:spPr>
          <a:xfrm>
            <a:off x="344178" y="1591570"/>
            <a:ext cx="1851559" cy="4939814"/>
          </a:xfrm>
          <a:prstGeom prst="rect">
            <a:avLst/>
          </a:prstGeom>
          <a:noFill/>
          <a:ln>
            <a:solidFill>
              <a:schemeClr val="tx1"/>
            </a:solidFill>
          </a:ln>
        </p:spPr>
        <p:txBody>
          <a:bodyPr wrap="square" rtlCol="0">
            <a:spAutoFit/>
          </a:bodyPr>
          <a:lstStyle/>
          <a:p>
            <a:pPr algn="just">
              <a:spcAft>
                <a:spcPts val="0"/>
              </a:spcAft>
            </a:pPr>
            <a:r>
              <a:rPr lang="it-IT" sz="900" dirty="0" smtClean="0">
                <a:latin typeface="Times New Roman" panose="02020603050405020304" pitchFamily="18" charset="0"/>
                <a:ea typeface="Times New Roman"/>
                <a:cs typeface="Times New Roman" panose="02020603050405020304" pitchFamily="18" charset="0"/>
              </a:rPr>
              <a:t>Giacomo fu </a:t>
            </a:r>
            <a:r>
              <a:rPr lang="it-IT" sz="900" dirty="0">
                <a:latin typeface="Times New Roman" panose="02020603050405020304" pitchFamily="18" charset="0"/>
                <a:ea typeface="Times New Roman"/>
                <a:cs typeface="Times New Roman" panose="02020603050405020304" pitchFamily="18" charset="0"/>
              </a:rPr>
              <a:t>istruito inizialmente da precettori ecclesiastici, ma ben presto, intorno ai dieci anni, non ebbe più nulla da imparare da essi e continuò i suoi studi da solo, chiudendosi nella biblioteca paterna, per quei </a:t>
            </a:r>
            <a:r>
              <a:rPr lang="it-IT" sz="900" i="1" dirty="0">
                <a:solidFill>
                  <a:srgbClr val="993300"/>
                </a:solidFill>
                <a:latin typeface="Times New Roman" panose="02020603050405020304" pitchFamily="18" charset="0"/>
                <a:ea typeface="Times New Roman"/>
                <a:cs typeface="Times New Roman" panose="02020603050405020304" pitchFamily="18" charset="0"/>
              </a:rPr>
              <a:t>«sette anni di studio matto e disperatissimo»,</a:t>
            </a:r>
            <a:r>
              <a:rPr lang="it-IT" sz="900" dirty="0">
                <a:latin typeface="Times New Roman" panose="02020603050405020304" pitchFamily="18" charset="0"/>
                <a:ea typeface="Times New Roman"/>
                <a:cs typeface="Times New Roman" panose="02020603050405020304" pitchFamily="18" charset="0"/>
              </a:rPr>
              <a:t> come li definì egli stesso, </a:t>
            </a:r>
            <a:r>
              <a:rPr lang="it-IT" sz="900" dirty="0" smtClean="0">
                <a:latin typeface="Times New Roman" panose="02020603050405020304" pitchFamily="18" charset="0"/>
                <a:ea typeface="Times New Roman"/>
                <a:cs typeface="Times New Roman" panose="02020603050405020304" pitchFamily="18" charset="0"/>
              </a:rPr>
              <a:t>durante </a:t>
            </a:r>
            <a:r>
              <a:rPr lang="it-IT" sz="900" dirty="0">
                <a:latin typeface="Times New Roman" panose="02020603050405020304" pitchFamily="18" charset="0"/>
                <a:ea typeface="Times New Roman"/>
                <a:cs typeface="Times New Roman" panose="02020603050405020304" pitchFamily="18" charset="0"/>
              </a:rPr>
              <a:t>i </a:t>
            </a:r>
            <a:r>
              <a:rPr lang="it-IT" sz="900" dirty="0" smtClean="0">
                <a:latin typeface="Times New Roman" panose="02020603050405020304" pitchFamily="18" charset="0"/>
                <a:ea typeface="Times New Roman"/>
                <a:cs typeface="Times New Roman" panose="02020603050405020304" pitchFamily="18" charset="0"/>
              </a:rPr>
              <a:t>quali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si </a:t>
            </a:r>
            <a:r>
              <a:rPr lang="it-IT" sz="900" dirty="0">
                <a:solidFill>
                  <a:srgbClr val="000000"/>
                </a:solidFill>
                <a:latin typeface="Times New Roman" panose="02020603050405020304" pitchFamily="18" charset="0"/>
                <a:ea typeface="Times New Roman"/>
                <a:cs typeface="Times New Roman" panose="02020603050405020304" pitchFamily="18" charset="0"/>
              </a:rPr>
              <a:t>formò ben presto una vastissima cultura: imparò in breve tempo, oltre il </a:t>
            </a:r>
            <a:r>
              <a:rPr lang="it-IT" sz="900" b="1" dirty="0">
                <a:solidFill>
                  <a:srgbClr val="FF0000"/>
                </a:solidFill>
                <a:latin typeface="Times New Roman" panose="02020603050405020304" pitchFamily="18" charset="0"/>
                <a:ea typeface="Times New Roman"/>
                <a:cs typeface="Times New Roman" panose="02020603050405020304" pitchFamily="18" charset="0"/>
              </a:rPr>
              <a:t>latino</a:t>
            </a:r>
            <a:r>
              <a:rPr lang="it-IT" sz="900" dirty="0">
                <a:solidFill>
                  <a:srgbClr val="000000"/>
                </a:solidFill>
                <a:latin typeface="Times New Roman" panose="02020603050405020304" pitchFamily="18" charset="0"/>
                <a:ea typeface="Times New Roman"/>
                <a:cs typeface="Times New Roman" panose="02020603050405020304" pitchFamily="18" charset="0"/>
              </a:rPr>
              <a:t>, anche il </a:t>
            </a:r>
            <a:r>
              <a:rPr lang="it-IT" sz="900" b="1" dirty="0">
                <a:solidFill>
                  <a:srgbClr val="FF0000"/>
                </a:solidFill>
                <a:latin typeface="Times New Roman" panose="02020603050405020304" pitchFamily="18" charset="0"/>
                <a:ea typeface="Times New Roman"/>
                <a:cs typeface="Times New Roman" panose="02020603050405020304" pitchFamily="18" charset="0"/>
              </a:rPr>
              <a:t>greco</a:t>
            </a:r>
            <a:r>
              <a:rPr lang="it-IT" sz="900" dirty="0">
                <a:solidFill>
                  <a:srgbClr val="FF0000"/>
                </a:solidFill>
                <a:latin typeface="Times New Roman" panose="02020603050405020304" pitchFamily="18" charset="0"/>
                <a:ea typeface="Times New Roman"/>
                <a:cs typeface="Times New Roman" panose="02020603050405020304" pitchFamily="18" charset="0"/>
              </a:rPr>
              <a:t> </a:t>
            </a:r>
            <a:r>
              <a:rPr lang="it-IT" sz="900" dirty="0">
                <a:solidFill>
                  <a:srgbClr val="000000"/>
                </a:solidFill>
                <a:latin typeface="Times New Roman" panose="02020603050405020304" pitchFamily="18" charset="0"/>
                <a:ea typeface="Times New Roman"/>
                <a:cs typeface="Times New Roman" panose="02020603050405020304" pitchFamily="18" charset="0"/>
              </a:rPr>
              <a:t>e </a:t>
            </a:r>
            <a:r>
              <a:rPr lang="it-IT" sz="900" b="1" dirty="0">
                <a:solidFill>
                  <a:srgbClr val="FF0000"/>
                </a:solidFill>
                <a:latin typeface="Times New Roman" panose="02020603050405020304" pitchFamily="18" charset="0"/>
                <a:ea typeface="Times New Roman"/>
                <a:cs typeface="Times New Roman" panose="02020603050405020304" pitchFamily="18" charset="0"/>
              </a:rPr>
              <a:t>l'ebraico</a:t>
            </a:r>
            <a:r>
              <a:rPr lang="it-IT" sz="900" dirty="0">
                <a:solidFill>
                  <a:srgbClr val="000000"/>
                </a:solidFill>
                <a:latin typeface="Times New Roman" panose="02020603050405020304" pitchFamily="18" charset="0"/>
                <a:ea typeface="Times New Roman"/>
                <a:cs typeface="Times New Roman" panose="02020603050405020304" pitchFamily="18" charset="0"/>
              </a:rPr>
              <a:t>, condusse lavori filologici che stupirono i dotti dell'epoca, compose vaste opere di compilazione erudita, quali la </a:t>
            </a:r>
            <a:r>
              <a:rPr lang="it-IT" sz="900" i="1" dirty="0">
                <a:solidFill>
                  <a:srgbClr val="0000FF"/>
                </a:solidFill>
                <a:latin typeface="Times New Roman" panose="02020603050405020304" pitchFamily="18" charset="0"/>
                <a:ea typeface="Times New Roman"/>
                <a:cs typeface="Times New Roman" panose="02020603050405020304" pitchFamily="18" charset="0"/>
              </a:rPr>
              <a:t>Storia dell'astronomia</a:t>
            </a:r>
            <a:r>
              <a:rPr lang="it-IT" sz="900" dirty="0">
                <a:solidFill>
                  <a:srgbClr val="000000"/>
                </a:solidFill>
                <a:latin typeface="Times New Roman" panose="02020603050405020304" pitchFamily="18" charset="0"/>
                <a:ea typeface="Times New Roman"/>
                <a:cs typeface="Times New Roman" panose="02020603050405020304" pitchFamily="18" charset="0"/>
              </a:rPr>
              <a:t> (1813) e il </a:t>
            </a:r>
            <a:r>
              <a:rPr lang="it-IT" sz="900" i="1" dirty="0">
                <a:solidFill>
                  <a:srgbClr val="0000FF"/>
                </a:solidFill>
                <a:latin typeface="Times New Roman" panose="02020603050405020304" pitchFamily="18" charset="0"/>
                <a:ea typeface="Times New Roman"/>
                <a:cs typeface="Times New Roman" panose="02020603050405020304" pitchFamily="18" charset="0"/>
              </a:rPr>
              <a:t>Saggio sopra gli errori popolari degli antichi</a:t>
            </a:r>
            <a:r>
              <a:rPr lang="it-IT" sz="900" dirty="0">
                <a:solidFill>
                  <a:srgbClr val="000000"/>
                </a:solidFill>
                <a:latin typeface="Times New Roman" panose="02020603050405020304" pitchFamily="18" charset="0"/>
                <a:ea typeface="Times New Roman"/>
                <a:cs typeface="Times New Roman" panose="02020603050405020304" pitchFamily="18" charset="0"/>
              </a:rPr>
              <a:t> (1815), tradusse classici latini e greci, le </a:t>
            </a:r>
            <a:r>
              <a:rPr lang="it-IT" sz="900" i="1" dirty="0">
                <a:solidFill>
                  <a:srgbClr val="0000FF"/>
                </a:solidFill>
                <a:latin typeface="Times New Roman" panose="02020603050405020304" pitchFamily="18" charset="0"/>
                <a:ea typeface="Times New Roman"/>
                <a:cs typeface="Times New Roman" panose="02020603050405020304" pitchFamily="18" charset="0"/>
              </a:rPr>
              <a:t>Odi</a:t>
            </a:r>
            <a:r>
              <a:rPr lang="it-IT" sz="900" dirty="0">
                <a:solidFill>
                  <a:srgbClr val="000000"/>
                </a:solidFill>
                <a:latin typeface="Times New Roman" panose="02020603050405020304" pitchFamily="18" charset="0"/>
                <a:ea typeface="Times New Roman"/>
                <a:cs typeface="Times New Roman" panose="02020603050405020304" pitchFamily="18" charset="0"/>
              </a:rPr>
              <a:t> di Orazio, la </a:t>
            </a:r>
            <a:r>
              <a:rPr lang="it-IT" sz="900" i="1" dirty="0">
                <a:solidFill>
                  <a:srgbClr val="0000FF"/>
                </a:solidFill>
                <a:latin typeface="Times New Roman" panose="02020603050405020304" pitchFamily="18" charset="0"/>
                <a:ea typeface="Times New Roman"/>
                <a:cs typeface="Times New Roman" panose="02020603050405020304" pitchFamily="18" charset="0"/>
              </a:rPr>
              <a:t>Batracomiomachia</a:t>
            </a:r>
            <a:r>
              <a:rPr lang="it-IT" sz="900" dirty="0">
                <a:solidFill>
                  <a:srgbClr val="000000"/>
                </a:solidFill>
                <a:latin typeface="Times New Roman" panose="02020603050405020304" pitchFamily="18" charset="0"/>
                <a:ea typeface="Times New Roman"/>
                <a:cs typeface="Times New Roman" panose="02020603050405020304" pitchFamily="18" charset="0"/>
              </a:rPr>
              <a:t> pseudo-omerica, il I libro della </a:t>
            </a:r>
            <a:r>
              <a:rPr lang="it-IT" sz="900" i="1" dirty="0">
                <a:solidFill>
                  <a:srgbClr val="0000FF"/>
                </a:solidFill>
                <a:latin typeface="Times New Roman" panose="02020603050405020304" pitchFamily="18" charset="0"/>
                <a:ea typeface="Times New Roman"/>
                <a:cs typeface="Times New Roman" panose="02020603050405020304" pitchFamily="18" charset="0"/>
              </a:rPr>
              <a:t>Odissea</a:t>
            </a:r>
            <a:r>
              <a:rPr lang="it-IT" sz="900" i="1" dirty="0">
                <a:solidFill>
                  <a:srgbClr val="000000"/>
                </a:solidFill>
                <a:latin typeface="Times New Roman" panose="02020603050405020304" pitchFamily="18" charset="0"/>
                <a:ea typeface="Times New Roman"/>
                <a:cs typeface="Times New Roman" panose="02020603050405020304" pitchFamily="18" charset="0"/>
              </a:rPr>
              <a:t>,</a:t>
            </a:r>
            <a:r>
              <a:rPr lang="it-IT" sz="900" dirty="0">
                <a:solidFill>
                  <a:srgbClr val="000000"/>
                </a:solidFill>
                <a:latin typeface="Times New Roman" panose="02020603050405020304" pitchFamily="18" charset="0"/>
                <a:ea typeface="Times New Roman"/>
                <a:cs typeface="Times New Roman" panose="02020603050405020304" pitchFamily="18" charset="0"/>
              </a:rPr>
              <a:t> il II della </a:t>
            </a:r>
            <a:r>
              <a:rPr lang="it-IT" sz="900" i="1" dirty="0">
                <a:solidFill>
                  <a:srgbClr val="0000FF"/>
                </a:solidFill>
                <a:latin typeface="Times New Roman" panose="02020603050405020304" pitchFamily="18" charset="0"/>
                <a:ea typeface="Times New Roman"/>
                <a:cs typeface="Times New Roman" panose="02020603050405020304" pitchFamily="18" charset="0"/>
              </a:rPr>
              <a:t>Eneide</a:t>
            </a:r>
            <a:r>
              <a:rPr lang="it-IT" sz="900" i="1" dirty="0">
                <a:solidFill>
                  <a:srgbClr val="000000"/>
                </a:solidFill>
                <a:latin typeface="Times New Roman" panose="02020603050405020304" pitchFamily="18" charset="0"/>
                <a:ea typeface="Times New Roman"/>
                <a:cs typeface="Times New Roman" panose="02020603050405020304" pitchFamily="18" charset="0"/>
              </a:rPr>
              <a:t>,</a:t>
            </a:r>
            <a:r>
              <a:rPr lang="it-IT" sz="900" dirty="0">
                <a:solidFill>
                  <a:srgbClr val="000000"/>
                </a:solidFill>
                <a:latin typeface="Times New Roman" panose="02020603050405020304" pitchFamily="18" charset="0"/>
                <a:ea typeface="Times New Roman"/>
                <a:cs typeface="Times New Roman" panose="02020603050405020304" pitchFamily="18" charset="0"/>
              </a:rPr>
              <a:t> e contemporaneamente scrisse una massa ingente di componimenti poetici, odi, sonetti, canzonette, tragedie.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Anche </a:t>
            </a:r>
            <a:r>
              <a:rPr lang="it-IT" sz="900" dirty="0">
                <a:solidFill>
                  <a:srgbClr val="000000"/>
                </a:solidFill>
                <a:latin typeface="Times New Roman" panose="02020603050405020304" pitchFamily="18" charset="0"/>
                <a:ea typeface="Times New Roman"/>
                <a:cs typeface="Times New Roman" panose="02020603050405020304" pitchFamily="18" charset="0"/>
              </a:rPr>
              <a:t>sul piano politico Giacomo segue gli orientamenti reazionari del padre, come dimostra l'orazione </a:t>
            </a:r>
            <a:r>
              <a:rPr lang="it-IT" sz="900" i="1" dirty="0">
                <a:solidFill>
                  <a:srgbClr val="0000FF"/>
                </a:solidFill>
                <a:latin typeface="Times New Roman" panose="02020603050405020304" pitchFamily="18" charset="0"/>
                <a:ea typeface="Times New Roman"/>
                <a:cs typeface="Times New Roman" panose="02020603050405020304" pitchFamily="18" charset="0"/>
              </a:rPr>
              <a:t>Agli Italiani per la liberazione del Piceno</a:t>
            </a:r>
            <a:r>
              <a:rPr lang="it-IT" sz="900" dirty="0">
                <a:solidFill>
                  <a:srgbClr val="000000"/>
                </a:solidFill>
                <a:latin typeface="Times New Roman" panose="02020603050405020304" pitchFamily="18" charset="0"/>
                <a:ea typeface="Times New Roman"/>
                <a:cs typeface="Times New Roman" panose="02020603050405020304" pitchFamily="18" charset="0"/>
              </a:rPr>
              <a:t> (1815), nella quale esalta il vecchio dispotismo illuminato e paternalistico e vuol distogliere gli Italiani dalle aspirazioni patriottiche di unità nazionale.</a:t>
            </a:r>
            <a:endParaRPr lang="it-IT" sz="1100" dirty="0">
              <a:effectLst/>
              <a:latin typeface="Times New Roman" panose="02020603050405020304" pitchFamily="18" charset="0"/>
              <a:ea typeface="Times New Roman"/>
              <a:cs typeface="Times New Roman" panose="02020603050405020304" pitchFamily="18" charset="0"/>
            </a:endParaRPr>
          </a:p>
        </p:txBody>
      </p:sp>
      <p:sp>
        <p:nvSpPr>
          <p:cNvPr id="32" name="CasellaDiTesto 31"/>
          <p:cNvSpPr txBox="1"/>
          <p:nvPr/>
        </p:nvSpPr>
        <p:spPr>
          <a:xfrm>
            <a:off x="2411761" y="1201194"/>
            <a:ext cx="2232248"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it-IT" sz="900" dirty="0" smtClean="0">
                <a:latin typeface="Times New Roman" panose="02020603050405020304" pitchFamily="18" charset="0"/>
                <a:cs typeface="Times New Roman" panose="02020603050405020304" pitchFamily="18" charset="0"/>
              </a:rPr>
              <a:t>DALLA </a:t>
            </a:r>
            <a:r>
              <a:rPr lang="it-IT" sz="900" dirty="0">
                <a:latin typeface="Times New Roman" panose="02020603050405020304" pitchFamily="18" charset="0"/>
                <a:cs typeface="Times New Roman" panose="02020603050405020304" pitchFamily="18" charset="0"/>
              </a:rPr>
              <a:t>ERUDIZIONE AL </a:t>
            </a:r>
            <a:r>
              <a:rPr lang="it-IT" sz="900" dirty="0" smtClean="0">
                <a:latin typeface="Times New Roman" panose="02020603050405020304" pitchFamily="18" charset="0"/>
                <a:cs typeface="Times New Roman" panose="02020603050405020304" pitchFamily="18" charset="0"/>
              </a:rPr>
              <a:t>BELLO,</a:t>
            </a:r>
          </a:p>
          <a:p>
            <a:pPr algn="ctr"/>
            <a:r>
              <a:rPr lang="it-IT" sz="900" dirty="0" smtClean="0">
                <a:latin typeface="Times New Roman" panose="02020603050405020304" pitchFamily="18" charset="0"/>
                <a:cs typeface="Times New Roman" panose="02020603050405020304" pitchFamily="18" charset="0"/>
              </a:rPr>
              <a:t>DAL </a:t>
            </a:r>
            <a:r>
              <a:rPr lang="it-IT" sz="900" dirty="0">
                <a:latin typeface="Times New Roman" panose="02020603050405020304" pitchFamily="18" charset="0"/>
                <a:cs typeface="Times New Roman" panose="02020603050405020304" pitchFamily="18" charset="0"/>
              </a:rPr>
              <a:t>BELLO AL </a:t>
            </a:r>
            <a:r>
              <a:rPr lang="it-IT" sz="900" dirty="0" smtClean="0">
                <a:latin typeface="Times New Roman" panose="02020603050405020304" pitchFamily="18" charset="0"/>
                <a:cs typeface="Times New Roman" panose="02020603050405020304" pitchFamily="18" charset="0"/>
              </a:rPr>
              <a:t>VERO </a:t>
            </a:r>
            <a:endParaRPr lang="it-IT" sz="900" dirty="0">
              <a:latin typeface="Times New Roman" panose="02020603050405020304" pitchFamily="18" charset="0"/>
              <a:cs typeface="Times New Roman" panose="02020603050405020304" pitchFamily="18" charset="0"/>
            </a:endParaRPr>
          </a:p>
        </p:txBody>
      </p:sp>
      <p:sp>
        <p:nvSpPr>
          <p:cNvPr id="34" name="CasellaDiTesto 33"/>
          <p:cNvSpPr txBox="1"/>
          <p:nvPr/>
        </p:nvSpPr>
        <p:spPr>
          <a:xfrm>
            <a:off x="344177" y="1197887"/>
            <a:ext cx="1851560" cy="2308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it-IT" sz="900" dirty="0" smtClean="0">
                <a:latin typeface="Times New Roman" panose="02020603050405020304" pitchFamily="18" charset="0"/>
                <a:cs typeface="Times New Roman" panose="02020603050405020304" pitchFamily="18" charset="0"/>
              </a:rPr>
              <a:t>GLI STUDI ERUDITI</a:t>
            </a:r>
            <a:endParaRPr lang="it-IT" sz="900" dirty="0">
              <a:latin typeface="Times New Roman" panose="02020603050405020304" pitchFamily="18" charset="0"/>
              <a:cs typeface="Times New Roman" panose="02020603050405020304" pitchFamily="18" charset="0"/>
            </a:endParaRPr>
          </a:p>
        </p:txBody>
      </p:sp>
      <p:sp>
        <p:nvSpPr>
          <p:cNvPr id="7" name="CasellaDiTesto 6"/>
          <p:cNvSpPr txBox="1"/>
          <p:nvPr/>
        </p:nvSpPr>
        <p:spPr>
          <a:xfrm>
            <a:off x="4788024" y="1570526"/>
            <a:ext cx="2304256" cy="4662815"/>
          </a:xfrm>
          <a:prstGeom prst="rect">
            <a:avLst/>
          </a:prstGeom>
          <a:noFill/>
          <a:ln>
            <a:solidFill>
              <a:schemeClr val="tx1"/>
            </a:solidFill>
          </a:ln>
        </p:spPr>
        <p:txBody>
          <a:bodyPr wrap="square" rtlCol="0">
            <a:spAutoFit/>
          </a:bodyPr>
          <a:lstStyle/>
          <a:p>
            <a:pPr algn="just">
              <a:spcAft>
                <a:spcPts val="0"/>
              </a:spcAft>
            </a:pPr>
            <a:r>
              <a:rPr lang="it-IT" sz="900" dirty="0">
                <a:solidFill>
                  <a:srgbClr val="000000"/>
                </a:solidFill>
                <a:latin typeface="Times New Roman" panose="02020603050405020304" pitchFamily="18" charset="0"/>
                <a:ea typeface="Times New Roman"/>
                <a:cs typeface="Times New Roman" panose="02020603050405020304" pitchFamily="18" charset="0"/>
              </a:rPr>
              <a:t>Nel 1822 ha finalmente la possibilità di uscire da Recanati e di vedere il mondo esterno a quella </a:t>
            </a:r>
            <a:r>
              <a:rPr lang="it-IT" sz="900" i="1" dirty="0">
                <a:solidFill>
                  <a:srgbClr val="C00000"/>
                </a:solidFill>
                <a:latin typeface="Times New Roman" panose="02020603050405020304" pitchFamily="18" charset="0"/>
                <a:ea typeface="Times New Roman"/>
                <a:cs typeface="Times New Roman" panose="02020603050405020304" pitchFamily="18" charset="0"/>
              </a:rPr>
              <a:t>«tomba de' vivi»:</a:t>
            </a:r>
            <a:r>
              <a:rPr lang="it-IT" sz="900" dirty="0">
                <a:solidFill>
                  <a:srgbClr val="C00000"/>
                </a:solidFill>
                <a:latin typeface="Times New Roman" panose="02020603050405020304" pitchFamily="18" charset="0"/>
                <a:ea typeface="Times New Roman"/>
                <a:cs typeface="Times New Roman" panose="02020603050405020304" pitchFamily="18" charset="0"/>
              </a:rPr>
              <a:t> </a:t>
            </a:r>
            <a:r>
              <a:rPr lang="it-IT" sz="900" dirty="0">
                <a:solidFill>
                  <a:srgbClr val="000000"/>
                </a:solidFill>
                <a:latin typeface="Times New Roman" panose="02020603050405020304" pitchFamily="18" charset="0"/>
                <a:ea typeface="Times New Roman"/>
                <a:cs typeface="Times New Roman" panose="02020603050405020304" pitchFamily="18" charset="0"/>
              </a:rPr>
              <a:t>si reca infatti a </a:t>
            </a:r>
            <a:r>
              <a:rPr lang="it-IT" sz="900" b="1" dirty="0">
                <a:solidFill>
                  <a:srgbClr val="000000"/>
                </a:solidFill>
                <a:latin typeface="Times New Roman" panose="02020603050405020304" pitchFamily="18" charset="0"/>
                <a:ea typeface="Times New Roman"/>
                <a:cs typeface="Times New Roman" panose="02020603050405020304" pitchFamily="18" charset="0"/>
              </a:rPr>
              <a:t>Roma</a:t>
            </a:r>
            <a:r>
              <a:rPr lang="it-IT" sz="900" dirty="0">
                <a:solidFill>
                  <a:srgbClr val="000000"/>
                </a:solidFill>
                <a:latin typeface="Times New Roman" panose="02020603050405020304" pitchFamily="18" charset="0"/>
                <a:ea typeface="Times New Roman"/>
                <a:cs typeface="Times New Roman" panose="02020603050405020304" pitchFamily="18" charset="0"/>
              </a:rPr>
              <a:t>, ospite dello zio Carlo Antici. Ma l'uscita tanto desiderata si risolve in una cocente disillusione.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Tornato </a:t>
            </a:r>
            <a:r>
              <a:rPr lang="it-IT" sz="900" dirty="0">
                <a:solidFill>
                  <a:srgbClr val="000000"/>
                </a:solidFill>
                <a:latin typeface="Times New Roman" panose="02020603050405020304" pitchFamily="18" charset="0"/>
                <a:ea typeface="Times New Roman"/>
                <a:cs typeface="Times New Roman" panose="02020603050405020304" pitchFamily="18" charset="0"/>
              </a:rPr>
              <a:t>a </a:t>
            </a:r>
            <a:r>
              <a:rPr lang="it-IT" sz="900" b="1" dirty="0">
                <a:solidFill>
                  <a:srgbClr val="000000"/>
                </a:solidFill>
                <a:latin typeface="Times New Roman" panose="02020603050405020304" pitchFamily="18" charset="0"/>
                <a:ea typeface="Times New Roman"/>
                <a:cs typeface="Times New Roman" panose="02020603050405020304" pitchFamily="18" charset="0"/>
              </a:rPr>
              <a:t>Recanati</a:t>
            </a:r>
            <a:r>
              <a:rPr lang="it-IT" sz="900" dirty="0">
                <a:solidFill>
                  <a:srgbClr val="000000"/>
                </a:solidFill>
                <a:latin typeface="Times New Roman" panose="02020603050405020304" pitchFamily="18" charset="0"/>
                <a:ea typeface="Times New Roman"/>
                <a:cs typeface="Times New Roman" panose="02020603050405020304" pitchFamily="18" charset="0"/>
              </a:rPr>
              <a:t> nel 1823, si dedica alla composizione delle </a:t>
            </a:r>
            <a:r>
              <a:rPr lang="it-IT" sz="900" i="1" dirty="0">
                <a:solidFill>
                  <a:srgbClr val="000000"/>
                </a:solidFill>
                <a:latin typeface="Times New Roman" panose="02020603050405020304" pitchFamily="18" charset="0"/>
                <a:ea typeface="Times New Roman"/>
                <a:cs typeface="Times New Roman" panose="02020603050405020304" pitchFamily="18" charset="0"/>
              </a:rPr>
              <a:t>Operette morali, </a:t>
            </a:r>
            <a:r>
              <a:rPr lang="it-IT" sz="900" dirty="0">
                <a:solidFill>
                  <a:srgbClr val="000000"/>
                </a:solidFill>
                <a:latin typeface="Times New Roman" panose="02020603050405020304" pitchFamily="18" charset="0"/>
                <a:ea typeface="Times New Roman"/>
                <a:cs typeface="Times New Roman" panose="02020603050405020304" pitchFamily="18" charset="0"/>
              </a:rPr>
              <a:t>a cui affida l'espressione del suo pensiero pessimistico. </a:t>
            </a:r>
            <a:r>
              <a:rPr lang="it-IT" sz="900" b="1" dirty="0">
                <a:solidFill>
                  <a:srgbClr val="000000"/>
                </a:solidFill>
                <a:latin typeface="Times New Roman" panose="02020603050405020304" pitchFamily="18" charset="0"/>
                <a:ea typeface="Times New Roman"/>
                <a:cs typeface="Times New Roman" panose="02020603050405020304" pitchFamily="18" charset="0"/>
              </a:rPr>
              <a:t>È cominciato un periodo di aridità interiore, che gli preclude di scrivere versi</a:t>
            </a:r>
            <a:r>
              <a:rPr lang="it-IT" sz="900" dirty="0">
                <a:solidFill>
                  <a:srgbClr val="000000"/>
                </a:solidFill>
                <a:latin typeface="Times New Roman" panose="02020603050405020304" pitchFamily="18" charset="0"/>
                <a:ea typeface="Times New Roman"/>
                <a:cs typeface="Times New Roman" panose="02020603050405020304" pitchFamily="18" charset="0"/>
              </a:rPr>
              <a:t>; perciò si dedica alla prosa, all'investigazione dell'</a:t>
            </a:r>
            <a:r>
              <a:rPr lang="it-IT" sz="900" i="1" dirty="0">
                <a:solidFill>
                  <a:srgbClr val="800000"/>
                </a:solidFill>
                <a:latin typeface="Times New Roman" panose="02020603050405020304" pitchFamily="18" charset="0"/>
                <a:ea typeface="Times New Roman"/>
                <a:cs typeface="Times New Roman" panose="02020603050405020304" pitchFamily="18" charset="0"/>
              </a:rPr>
              <a:t>«acerbo vero».</a:t>
            </a:r>
            <a:r>
              <a:rPr lang="it-IT" sz="900" dirty="0">
                <a:solidFill>
                  <a:srgbClr val="000000"/>
                </a:solidFill>
                <a:latin typeface="Times New Roman" panose="02020603050405020304" pitchFamily="18" charset="0"/>
                <a:ea typeface="Times New Roman"/>
                <a:cs typeface="Times New Roman" panose="02020603050405020304" pitchFamily="18" charset="0"/>
              </a:rPr>
              <a:t> Nel 1825 gli si presenta l'occasione di lasciare la famiglia e di mantenersi con il proprio lavoro intellettuale: l'editore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milanese Stella gli </a:t>
            </a:r>
            <a:r>
              <a:rPr lang="it-IT" sz="900" dirty="0">
                <a:solidFill>
                  <a:srgbClr val="000000"/>
                </a:solidFill>
                <a:latin typeface="Times New Roman" panose="02020603050405020304" pitchFamily="18" charset="0"/>
                <a:ea typeface="Times New Roman"/>
                <a:cs typeface="Times New Roman" panose="02020603050405020304" pitchFamily="18" charset="0"/>
              </a:rPr>
              <a:t>offre un assegno fisso per una serie di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collaborazioni. </a:t>
            </a:r>
            <a:r>
              <a:rPr lang="it-IT" sz="900" dirty="0">
                <a:solidFill>
                  <a:srgbClr val="000000"/>
                </a:solidFill>
                <a:latin typeface="Times New Roman" panose="02020603050405020304" pitchFamily="18" charset="0"/>
                <a:ea typeface="Times New Roman"/>
                <a:cs typeface="Times New Roman" panose="02020603050405020304" pitchFamily="18" charset="0"/>
              </a:rPr>
              <a:t>Soggiorna così a </a:t>
            </a:r>
            <a:r>
              <a:rPr lang="it-IT" sz="900" b="1" dirty="0">
                <a:solidFill>
                  <a:srgbClr val="000000"/>
                </a:solidFill>
                <a:latin typeface="Times New Roman" panose="02020603050405020304" pitchFamily="18" charset="0"/>
                <a:ea typeface="Times New Roman"/>
                <a:cs typeface="Times New Roman" panose="02020603050405020304" pitchFamily="18" charset="0"/>
              </a:rPr>
              <a:t>Milano</a:t>
            </a:r>
            <a:r>
              <a:rPr lang="it-IT" sz="900" dirty="0">
                <a:solidFill>
                  <a:srgbClr val="000000"/>
                </a:solidFill>
                <a:latin typeface="Times New Roman" panose="02020603050405020304" pitchFamily="18" charset="0"/>
                <a:ea typeface="Times New Roman"/>
                <a:cs typeface="Times New Roman" panose="02020603050405020304" pitchFamily="18" charset="0"/>
              </a:rPr>
              <a:t> e a </a:t>
            </a:r>
            <a:r>
              <a:rPr lang="it-IT" sz="900" b="1" dirty="0">
                <a:solidFill>
                  <a:srgbClr val="000000"/>
                </a:solidFill>
                <a:latin typeface="Times New Roman" panose="02020603050405020304" pitchFamily="18" charset="0"/>
                <a:ea typeface="Times New Roman"/>
                <a:cs typeface="Times New Roman" panose="02020603050405020304" pitchFamily="18" charset="0"/>
              </a:rPr>
              <a:t>Bologna</a:t>
            </a:r>
            <a:r>
              <a:rPr lang="it-IT" sz="900" dirty="0">
                <a:solidFill>
                  <a:srgbClr val="000000"/>
                </a:solidFill>
                <a:latin typeface="Times New Roman" panose="02020603050405020304" pitchFamily="18" charset="0"/>
                <a:ea typeface="Times New Roman"/>
                <a:cs typeface="Times New Roman" panose="02020603050405020304" pitchFamily="18" charset="0"/>
              </a:rPr>
              <a:t>. Nel 1827 passa a </a:t>
            </a:r>
            <a:r>
              <a:rPr lang="it-IT" sz="900" b="1" dirty="0">
                <a:solidFill>
                  <a:srgbClr val="000000"/>
                </a:solidFill>
                <a:latin typeface="Times New Roman" panose="02020603050405020304" pitchFamily="18" charset="0"/>
                <a:ea typeface="Times New Roman"/>
                <a:cs typeface="Times New Roman" panose="02020603050405020304" pitchFamily="18" charset="0"/>
              </a:rPr>
              <a:t>Firenze</a:t>
            </a:r>
            <a:r>
              <a:rPr lang="it-IT" sz="900" dirty="0">
                <a:solidFill>
                  <a:srgbClr val="000000"/>
                </a:solidFill>
                <a:latin typeface="Times New Roman" panose="02020603050405020304" pitchFamily="18" charset="0"/>
                <a:ea typeface="Times New Roman"/>
                <a:cs typeface="Times New Roman" panose="02020603050405020304" pitchFamily="18" charset="0"/>
              </a:rPr>
              <a:t>, dove entra in rapporto con Gian Pietro Vieusseux e con il gruppo di intellettuali che facevano capo alla rivista "Antologia", uno dei periodici di punta della cultura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italiana. </a:t>
            </a:r>
            <a:r>
              <a:rPr lang="it-IT" sz="900" dirty="0">
                <a:solidFill>
                  <a:srgbClr val="000000"/>
                </a:solidFill>
                <a:latin typeface="Times New Roman" panose="02020603050405020304" pitchFamily="18" charset="0"/>
                <a:ea typeface="Times New Roman"/>
                <a:cs typeface="Times New Roman" panose="02020603050405020304" pitchFamily="18" charset="0"/>
              </a:rPr>
              <a:t>Trascorre l'inverno tra il 1827 e il 1828 a </a:t>
            </a:r>
            <a:r>
              <a:rPr lang="it-IT" sz="900" b="1" dirty="0">
                <a:solidFill>
                  <a:srgbClr val="000000"/>
                </a:solidFill>
                <a:latin typeface="Times New Roman" panose="02020603050405020304" pitchFamily="18" charset="0"/>
                <a:ea typeface="Times New Roman"/>
                <a:cs typeface="Times New Roman" panose="02020603050405020304" pitchFamily="18" charset="0"/>
              </a:rPr>
              <a:t>Pisa</a:t>
            </a:r>
            <a:r>
              <a:rPr lang="it-IT" sz="900" dirty="0">
                <a:solidFill>
                  <a:srgbClr val="000000"/>
                </a:solidFill>
                <a:latin typeface="Times New Roman" panose="02020603050405020304" pitchFamily="18" charset="0"/>
                <a:ea typeface="Times New Roman"/>
                <a:cs typeface="Times New Roman" panose="02020603050405020304" pitchFamily="18" charset="0"/>
              </a:rPr>
              <a:t>: qui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riprende </a:t>
            </a:r>
            <a:r>
              <a:rPr lang="it-IT" sz="900" dirty="0">
                <a:solidFill>
                  <a:srgbClr val="000000"/>
                </a:solidFill>
                <a:latin typeface="Times New Roman" panose="02020603050405020304" pitchFamily="18" charset="0"/>
                <a:ea typeface="Times New Roman"/>
                <a:cs typeface="Times New Roman" panose="02020603050405020304" pitchFamily="18" charset="0"/>
              </a:rPr>
              <a:t>la produzione poetica. Le necessità economiche però lo incalzano. Le prospettive di sistemazione che gli si presentano si rivelano via via inconsistenti. Nell'autunno del 1828, aggravatesi le condizioni di salute, divenuto impossibile ogni lavoro e sospeso l'assegno dell'editore, è costretto a tornare in famiglia, a </a:t>
            </a:r>
            <a:r>
              <a:rPr lang="it-IT" sz="900" b="1" dirty="0">
                <a:solidFill>
                  <a:srgbClr val="000000"/>
                </a:solidFill>
                <a:latin typeface="Times New Roman" panose="02020603050405020304" pitchFamily="18" charset="0"/>
                <a:ea typeface="Times New Roman"/>
                <a:cs typeface="Times New Roman" panose="02020603050405020304" pitchFamily="18" charset="0"/>
              </a:rPr>
              <a:t>Recanati</a:t>
            </a:r>
            <a:r>
              <a:rPr lang="it-IT" sz="900" dirty="0">
                <a:solidFill>
                  <a:srgbClr val="000000"/>
                </a:solidFill>
                <a:latin typeface="Times New Roman" panose="02020603050405020304" pitchFamily="18" charset="0"/>
                <a:ea typeface="Times New Roman"/>
                <a:cs typeface="Times New Roman" panose="02020603050405020304" pitchFamily="18" charset="0"/>
              </a:rPr>
              <a:t>. Vi rimane un anno e mezzo, </a:t>
            </a:r>
            <a:r>
              <a:rPr lang="it-IT" sz="900" i="1" dirty="0">
                <a:solidFill>
                  <a:srgbClr val="800000"/>
                </a:solidFill>
                <a:latin typeface="Times New Roman" panose="02020603050405020304" pitchFamily="18" charset="0"/>
                <a:ea typeface="Times New Roman"/>
                <a:cs typeface="Times New Roman" panose="02020603050405020304" pitchFamily="18" charset="0"/>
              </a:rPr>
              <a:t>«sedici mesi di notte orribile</a:t>
            </a:r>
            <a:r>
              <a:rPr lang="it-IT" sz="900" i="1" dirty="0" smtClean="0">
                <a:solidFill>
                  <a:srgbClr val="800000"/>
                </a:solidFill>
                <a:latin typeface="Times New Roman" panose="02020603050405020304" pitchFamily="18" charset="0"/>
                <a:ea typeface="Times New Roman"/>
                <a:cs typeface="Times New Roman" panose="02020603050405020304" pitchFamily="18" charset="0"/>
              </a:rPr>
              <a:t>».</a:t>
            </a:r>
            <a:endParaRPr lang="it-IT" sz="1100" dirty="0">
              <a:effectLst/>
              <a:latin typeface="Times New Roman" panose="02020603050405020304" pitchFamily="18" charset="0"/>
              <a:ea typeface="Times New Roman"/>
              <a:cs typeface="Times New Roman" panose="02020603050405020304" pitchFamily="18" charset="0"/>
            </a:endParaRPr>
          </a:p>
        </p:txBody>
      </p:sp>
      <p:sp>
        <p:nvSpPr>
          <p:cNvPr id="11" name="CasellaDiTesto 10"/>
          <p:cNvSpPr txBox="1"/>
          <p:nvPr/>
        </p:nvSpPr>
        <p:spPr>
          <a:xfrm>
            <a:off x="2411760" y="1723358"/>
            <a:ext cx="2232249" cy="4662815"/>
          </a:xfrm>
          <a:prstGeom prst="rect">
            <a:avLst/>
          </a:prstGeom>
          <a:noFill/>
          <a:ln>
            <a:solidFill>
              <a:schemeClr val="tx1"/>
            </a:solidFill>
          </a:ln>
        </p:spPr>
        <p:txBody>
          <a:bodyPr wrap="square" rtlCol="0">
            <a:spAutoFit/>
          </a:bodyPr>
          <a:lstStyle/>
          <a:p>
            <a:pPr algn="just">
              <a:spcAft>
                <a:spcPts val="0"/>
              </a:spcAft>
            </a:pPr>
            <a:r>
              <a:rPr lang="it-IT" sz="900" dirty="0">
                <a:solidFill>
                  <a:srgbClr val="000000"/>
                </a:solidFill>
                <a:latin typeface="Times New Roman" panose="02020603050405020304" pitchFamily="18" charset="0"/>
                <a:ea typeface="Times New Roman"/>
                <a:cs typeface="Times New Roman" panose="02020603050405020304" pitchFamily="18" charset="0"/>
              </a:rPr>
              <a:t>Nel 1816 si attua quella che Leopardi stesso chiama la sua conversione </a:t>
            </a:r>
            <a:r>
              <a:rPr lang="it-IT" sz="900" i="1" dirty="0">
                <a:solidFill>
                  <a:srgbClr val="800000"/>
                </a:solidFill>
                <a:latin typeface="Times New Roman" panose="02020603050405020304" pitchFamily="18" charset="0"/>
                <a:ea typeface="Times New Roman"/>
                <a:cs typeface="Times New Roman" panose="02020603050405020304" pitchFamily="18" charset="0"/>
              </a:rPr>
              <a:t>«dall'erudizione al bello»:</a:t>
            </a:r>
            <a:r>
              <a:rPr lang="it-IT" sz="900" dirty="0">
                <a:solidFill>
                  <a:srgbClr val="000000"/>
                </a:solidFill>
                <a:latin typeface="Times New Roman" panose="02020603050405020304" pitchFamily="18" charset="0"/>
                <a:ea typeface="Times New Roman"/>
                <a:cs typeface="Times New Roman" panose="02020603050405020304" pitchFamily="18" charset="0"/>
              </a:rPr>
              <a:t> abbandona le aride minuzie filologiche e si entusiasma per i grandi poeti, </a:t>
            </a:r>
            <a:r>
              <a:rPr lang="it-IT" sz="900" b="1" dirty="0">
                <a:solidFill>
                  <a:srgbClr val="FF0000"/>
                </a:solidFill>
                <a:latin typeface="Times New Roman" panose="02020603050405020304" pitchFamily="18" charset="0"/>
                <a:ea typeface="Times New Roman"/>
                <a:cs typeface="Times New Roman" panose="02020603050405020304" pitchFamily="18" charset="0"/>
              </a:rPr>
              <a:t>Omero</a:t>
            </a:r>
            <a:r>
              <a:rPr lang="it-IT" sz="900" dirty="0">
                <a:solidFill>
                  <a:srgbClr val="000000"/>
                </a:solidFill>
                <a:latin typeface="Times New Roman" panose="02020603050405020304" pitchFamily="18" charset="0"/>
                <a:ea typeface="Times New Roman"/>
                <a:cs typeface="Times New Roman" panose="02020603050405020304" pitchFamily="18" charset="0"/>
              </a:rPr>
              <a:t>, </a:t>
            </a:r>
            <a:r>
              <a:rPr lang="it-IT" sz="900" b="1" dirty="0">
                <a:solidFill>
                  <a:srgbClr val="FF0000"/>
                </a:solidFill>
                <a:latin typeface="Times New Roman" panose="02020603050405020304" pitchFamily="18" charset="0"/>
                <a:ea typeface="Times New Roman"/>
                <a:cs typeface="Times New Roman" panose="02020603050405020304" pitchFamily="18" charset="0"/>
              </a:rPr>
              <a:t>Virgilio</a:t>
            </a:r>
            <a:r>
              <a:rPr lang="it-IT" sz="900" dirty="0">
                <a:solidFill>
                  <a:srgbClr val="000000"/>
                </a:solidFill>
                <a:latin typeface="Times New Roman" panose="02020603050405020304" pitchFamily="18" charset="0"/>
                <a:ea typeface="Times New Roman"/>
                <a:cs typeface="Times New Roman" panose="02020603050405020304" pitchFamily="18" charset="0"/>
              </a:rPr>
              <a:t>, </a:t>
            </a:r>
            <a:r>
              <a:rPr lang="it-IT" sz="900" b="1" dirty="0">
                <a:solidFill>
                  <a:srgbClr val="FF0000"/>
                </a:solidFill>
                <a:latin typeface="Times New Roman" panose="02020603050405020304" pitchFamily="18" charset="0"/>
                <a:ea typeface="Times New Roman"/>
                <a:cs typeface="Times New Roman" panose="02020603050405020304" pitchFamily="18" charset="0"/>
              </a:rPr>
              <a:t>Dante</a:t>
            </a:r>
            <a:r>
              <a:rPr lang="it-IT" sz="900" dirty="0">
                <a:solidFill>
                  <a:srgbClr val="000000"/>
                </a:solidFill>
                <a:latin typeface="Times New Roman" panose="02020603050405020304" pitchFamily="18" charset="0"/>
                <a:ea typeface="Times New Roman"/>
                <a:cs typeface="Times New Roman" panose="02020603050405020304" pitchFamily="18" charset="0"/>
              </a:rPr>
              <a:t>. Comincia a leggere i moderni, </a:t>
            </a:r>
            <a:r>
              <a:rPr lang="it-IT" sz="900" b="1" dirty="0">
                <a:solidFill>
                  <a:srgbClr val="FF0000"/>
                </a:solidFill>
                <a:latin typeface="Times New Roman" panose="02020603050405020304" pitchFamily="18" charset="0"/>
                <a:ea typeface="Times New Roman"/>
                <a:cs typeface="Times New Roman" panose="02020603050405020304" pitchFamily="18" charset="0"/>
              </a:rPr>
              <a:t>Rousseau</a:t>
            </a:r>
            <a:r>
              <a:rPr lang="it-IT" sz="900" dirty="0">
                <a:solidFill>
                  <a:srgbClr val="000000"/>
                </a:solidFill>
                <a:latin typeface="Times New Roman" panose="02020603050405020304" pitchFamily="18" charset="0"/>
                <a:ea typeface="Times New Roman"/>
                <a:cs typeface="Times New Roman" panose="02020603050405020304" pitchFamily="18" charset="0"/>
              </a:rPr>
              <a:t>, </a:t>
            </a:r>
            <a:r>
              <a:rPr lang="it-IT" sz="900" b="1" dirty="0" smtClean="0">
                <a:solidFill>
                  <a:srgbClr val="FF0000"/>
                </a:solidFill>
                <a:latin typeface="Times New Roman" panose="02020603050405020304" pitchFamily="18" charset="0"/>
                <a:ea typeface="Times New Roman"/>
                <a:cs typeface="Times New Roman" panose="02020603050405020304" pitchFamily="18" charset="0"/>
              </a:rPr>
              <a:t>Alfieri</a:t>
            </a:r>
            <a:r>
              <a:rPr lang="it-IT" sz="900" dirty="0">
                <a:solidFill>
                  <a:srgbClr val="000000"/>
                </a:solidFill>
                <a:latin typeface="Times New Roman" panose="02020603050405020304" pitchFamily="18" charset="0"/>
                <a:ea typeface="Times New Roman"/>
                <a:cs typeface="Times New Roman" panose="02020603050405020304" pitchFamily="18" charset="0"/>
              </a:rPr>
              <a:t>, il </a:t>
            </a:r>
            <a:r>
              <a:rPr lang="it-IT" sz="900" b="1" dirty="0">
                <a:solidFill>
                  <a:srgbClr val="FF0000"/>
                </a:solidFill>
                <a:latin typeface="Times New Roman" panose="02020603050405020304" pitchFamily="18" charset="0"/>
                <a:ea typeface="Times New Roman"/>
                <a:cs typeface="Times New Roman" panose="02020603050405020304" pitchFamily="18" charset="0"/>
              </a:rPr>
              <a:t>Werther</a:t>
            </a:r>
            <a:r>
              <a:rPr lang="it-IT" sz="900" dirty="0">
                <a:solidFill>
                  <a:srgbClr val="000000"/>
                </a:solidFill>
                <a:latin typeface="Times New Roman" panose="02020603050405020304" pitchFamily="18" charset="0"/>
                <a:ea typeface="Times New Roman"/>
                <a:cs typeface="Times New Roman" panose="02020603050405020304" pitchFamily="18" charset="0"/>
              </a:rPr>
              <a:t>, </a:t>
            </a:r>
            <a:r>
              <a:rPr lang="it-IT" sz="900" b="1" dirty="0">
                <a:solidFill>
                  <a:srgbClr val="FF0000"/>
                </a:solidFill>
                <a:latin typeface="Times New Roman" panose="02020603050405020304" pitchFamily="18" charset="0"/>
                <a:ea typeface="Times New Roman"/>
                <a:cs typeface="Times New Roman" panose="02020603050405020304" pitchFamily="18" charset="0"/>
              </a:rPr>
              <a:t>l'Ortis</a:t>
            </a:r>
            <a:r>
              <a:rPr lang="it-IT" sz="900" dirty="0">
                <a:solidFill>
                  <a:srgbClr val="000000"/>
                </a:solidFill>
                <a:latin typeface="Times New Roman" panose="02020603050405020304" pitchFamily="18" charset="0"/>
                <a:ea typeface="Times New Roman"/>
                <a:cs typeface="Times New Roman" panose="02020603050405020304" pitchFamily="18" charset="0"/>
              </a:rPr>
              <a:t>; tramite la lettura di </a:t>
            </a:r>
            <a:r>
              <a:rPr lang="it-IT" sz="900" b="1" dirty="0">
                <a:solidFill>
                  <a:srgbClr val="FF0000"/>
                </a:solidFill>
                <a:latin typeface="Times New Roman" panose="02020603050405020304" pitchFamily="18" charset="0"/>
                <a:ea typeface="Times New Roman"/>
                <a:cs typeface="Times New Roman" panose="02020603050405020304" pitchFamily="18" charset="0"/>
              </a:rPr>
              <a:t>Madame de Stael </a:t>
            </a:r>
            <a:r>
              <a:rPr lang="it-IT" sz="900" dirty="0">
                <a:solidFill>
                  <a:srgbClr val="000000"/>
                </a:solidFill>
                <a:latin typeface="Times New Roman" panose="02020603050405020304" pitchFamily="18" charset="0"/>
                <a:ea typeface="Times New Roman"/>
                <a:cs typeface="Times New Roman" panose="02020603050405020304" pitchFamily="18" charset="0"/>
              </a:rPr>
              <a:t>viene a contatto con la cultura romantica.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Diventa amico di </a:t>
            </a:r>
            <a:r>
              <a:rPr lang="it-IT" sz="900" b="1" dirty="0" smtClean="0">
                <a:solidFill>
                  <a:srgbClr val="000000"/>
                </a:solidFill>
                <a:latin typeface="Times New Roman" panose="02020603050405020304" pitchFamily="18" charset="0"/>
                <a:ea typeface="Times New Roman"/>
                <a:cs typeface="Times New Roman" panose="02020603050405020304" pitchFamily="18" charset="0"/>
              </a:rPr>
              <a:t>Pietro </a:t>
            </a:r>
            <a:r>
              <a:rPr lang="it-IT" sz="900" b="1" dirty="0">
                <a:solidFill>
                  <a:srgbClr val="000000"/>
                </a:solidFill>
                <a:latin typeface="Times New Roman" panose="02020603050405020304" pitchFamily="18" charset="0"/>
                <a:ea typeface="Times New Roman"/>
                <a:cs typeface="Times New Roman" panose="02020603050405020304" pitchFamily="18" charset="0"/>
              </a:rPr>
              <a:t>Giordani</a:t>
            </a:r>
            <a:r>
              <a:rPr lang="it-IT" sz="900" dirty="0">
                <a:solidFill>
                  <a:srgbClr val="000000"/>
                </a:solidFill>
                <a:latin typeface="Times New Roman" panose="02020603050405020304" pitchFamily="18" charset="0"/>
                <a:ea typeface="Times New Roman"/>
                <a:cs typeface="Times New Roman" panose="02020603050405020304" pitchFamily="18" charset="0"/>
              </a:rPr>
              <a:t>, uno degli intellettuali più significativi di quegli anni, di orientamento classicistico, ma di idee democratiche e laiche.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Questa </a:t>
            </a:r>
            <a:r>
              <a:rPr lang="it-IT" sz="900" dirty="0">
                <a:solidFill>
                  <a:srgbClr val="000000"/>
                </a:solidFill>
                <a:latin typeface="Times New Roman" panose="02020603050405020304" pitchFamily="18" charset="0"/>
                <a:ea typeface="Times New Roman"/>
                <a:cs typeface="Times New Roman" panose="02020603050405020304" pitchFamily="18" charset="0"/>
              </a:rPr>
              <a:t>apertura verso il mondo esterno gli rende ancor più dolorosamente insostenibile l'atmosfera chiusa e stagnante di Recanati e del palazzo paterno, e suscita in lui il bisogno di uscire da quella specie di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carcere. </a:t>
            </a:r>
            <a:r>
              <a:rPr lang="it-IT" sz="900" b="1" dirty="0" smtClean="0">
                <a:solidFill>
                  <a:srgbClr val="000000"/>
                </a:solidFill>
                <a:latin typeface="Times New Roman" panose="02020603050405020304" pitchFamily="18" charset="0"/>
                <a:ea typeface="Times New Roman"/>
                <a:cs typeface="Times New Roman" panose="02020603050405020304" pitchFamily="18" charset="0"/>
              </a:rPr>
              <a:t>Nell'estate </a:t>
            </a:r>
            <a:r>
              <a:rPr lang="it-IT" sz="900" b="1" dirty="0">
                <a:solidFill>
                  <a:srgbClr val="000000"/>
                </a:solidFill>
                <a:latin typeface="Times New Roman" panose="02020603050405020304" pitchFamily="18" charset="0"/>
                <a:ea typeface="Times New Roman"/>
                <a:cs typeface="Times New Roman" panose="02020603050405020304" pitchFamily="18" charset="0"/>
              </a:rPr>
              <a:t>del 1819 tenta la fuga dalla casa paterna</a:t>
            </a:r>
            <a:r>
              <a:rPr lang="it-IT" sz="900" dirty="0">
                <a:solidFill>
                  <a:srgbClr val="000000"/>
                </a:solidFill>
                <a:latin typeface="Times New Roman" panose="02020603050405020304" pitchFamily="18" charset="0"/>
                <a:ea typeface="Times New Roman"/>
                <a:cs typeface="Times New Roman" panose="02020603050405020304" pitchFamily="18" charset="0"/>
              </a:rPr>
              <a:t>, ma il tentativo viene scoperto e sventato.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Lo </a:t>
            </a:r>
            <a:r>
              <a:rPr lang="it-IT" sz="900" dirty="0">
                <a:solidFill>
                  <a:srgbClr val="000000"/>
                </a:solidFill>
                <a:latin typeface="Times New Roman" panose="02020603050405020304" pitchFamily="18" charset="0"/>
                <a:ea typeface="Times New Roman"/>
                <a:cs typeface="Times New Roman" panose="02020603050405020304" pitchFamily="18" charset="0"/>
              </a:rPr>
              <a:t>stato d'animo conseguente a questo fallimento, acuito da un'infermità agli occhi che gli impedisce anche la lettura, unico conforto alla solitudine e alla </a:t>
            </a:r>
            <a:r>
              <a:rPr lang="it-IT" sz="900" i="1" dirty="0">
                <a:solidFill>
                  <a:srgbClr val="993300"/>
                </a:solidFill>
                <a:latin typeface="Times New Roman" panose="02020603050405020304" pitchFamily="18" charset="0"/>
                <a:ea typeface="Times New Roman"/>
                <a:cs typeface="Times New Roman" panose="02020603050405020304" pitchFamily="18" charset="0"/>
              </a:rPr>
              <a:t>«nera, orrenda e barbara malinconia»,</a:t>
            </a:r>
            <a:r>
              <a:rPr lang="it-IT" sz="900" dirty="0">
                <a:solidFill>
                  <a:srgbClr val="000000"/>
                </a:solidFill>
                <a:latin typeface="Times New Roman" panose="02020603050405020304" pitchFamily="18" charset="0"/>
                <a:ea typeface="Times New Roman"/>
                <a:cs typeface="Times New Roman" panose="02020603050405020304" pitchFamily="18" charset="0"/>
              </a:rPr>
              <a:t> lo portano a uno stato di totale prostrazione e aridità. </a:t>
            </a:r>
            <a:r>
              <a:rPr lang="it-IT" sz="900" b="1" dirty="0">
                <a:solidFill>
                  <a:srgbClr val="000000"/>
                </a:solidFill>
                <a:latin typeface="Times New Roman" panose="02020603050405020304" pitchFamily="18" charset="0"/>
                <a:ea typeface="Times New Roman"/>
                <a:cs typeface="Times New Roman" panose="02020603050405020304" pitchFamily="18" charset="0"/>
              </a:rPr>
              <a:t>Raggiunge così la percezione lucidissima della nullità di tutte le cose, che diviene il nucleo del suo sistema pessimistico</a:t>
            </a:r>
            <a:r>
              <a:rPr lang="it-IT" sz="900" dirty="0">
                <a:solidFill>
                  <a:srgbClr val="000000"/>
                </a:solidFill>
                <a:latin typeface="Times New Roman" panose="02020603050405020304" pitchFamily="18" charset="0"/>
                <a:ea typeface="Times New Roman"/>
                <a:cs typeface="Times New Roman" panose="02020603050405020304" pitchFamily="18" charset="0"/>
              </a:rPr>
              <a:t>. Questa crisi del 1819 segna un altro passaggio, sempre a detta di Leopardi stesso, </a:t>
            </a:r>
            <a:r>
              <a:rPr lang="it-IT" sz="900" i="1" dirty="0">
                <a:solidFill>
                  <a:srgbClr val="993300"/>
                </a:solidFill>
                <a:latin typeface="Times New Roman" panose="02020603050405020304" pitchFamily="18" charset="0"/>
                <a:ea typeface="Times New Roman"/>
                <a:cs typeface="Times New Roman" panose="02020603050405020304" pitchFamily="18" charset="0"/>
              </a:rPr>
              <a:t>«dal bello al vero»,</a:t>
            </a:r>
            <a:r>
              <a:rPr lang="it-IT" sz="900" dirty="0">
                <a:solidFill>
                  <a:srgbClr val="000000"/>
                </a:solidFill>
                <a:latin typeface="Times New Roman" panose="02020603050405020304" pitchFamily="18" charset="0"/>
                <a:ea typeface="Times New Roman"/>
                <a:cs typeface="Times New Roman" panose="02020603050405020304" pitchFamily="18" charset="0"/>
              </a:rPr>
              <a:t> </a:t>
            </a:r>
            <a:r>
              <a:rPr lang="it-IT" sz="900" b="1" dirty="0">
                <a:solidFill>
                  <a:srgbClr val="000000"/>
                </a:solidFill>
                <a:latin typeface="Times New Roman" panose="02020603050405020304" pitchFamily="18" charset="0"/>
                <a:ea typeface="Times New Roman"/>
                <a:cs typeface="Times New Roman" panose="02020603050405020304" pitchFamily="18" charset="0"/>
              </a:rPr>
              <a:t>dalla poesia d'immaginazione alla filosofia e ad una poesia nutrita di pensiero</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a:t>
            </a:r>
            <a:endParaRPr lang="it-IT" sz="1100" dirty="0">
              <a:effectLst/>
              <a:latin typeface="Times New Roman"/>
              <a:ea typeface="Times New Roman"/>
            </a:endParaRPr>
          </a:p>
        </p:txBody>
      </p:sp>
      <p:sp>
        <p:nvSpPr>
          <p:cNvPr id="29" name="CasellaDiTesto 28"/>
          <p:cNvSpPr txBox="1"/>
          <p:nvPr/>
        </p:nvSpPr>
        <p:spPr>
          <a:xfrm>
            <a:off x="4788024" y="1201194"/>
            <a:ext cx="2304256" cy="230832"/>
          </a:xfrm>
          <a:prstGeom prst="rect">
            <a:avLst/>
          </a:prstGeom>
          <a:solidFill>
            <a:srgbClr val="FCD5B5"/>
          </a:solidFill>
          <a:ln>
            <a:solidFill>
              <a:schemeClr val="tx1"/>
            </a:solidFill>
          </a:ln>
        </p:spPr>
        <p:txBody>
          <a:bodyPr wrap="square" rtlCol="0">
            <a:spAutoFit/>
          </a:bodyPr>
          <a:lstStyle/>
          <a:p>
            <a:pPr algn="ctr"/>
            <a:r>
              <a:rPr lang="it-IT" sz="900" dirty="0">
                <a:latin typeface="Times New Roman" panose="02020603050405020304" pitchFamily="18" charset="0"/>
                <a:cs typeface="Times New Roman" panose="02020603050405020304" pitchFamily="18" charset="0"/>
              </a:rPr>
              <a:t>LE ESPERIENZE FUORI </a:t>
            </a:r>
            <a:r>
              <a:rPr lang="it-IT" sz="900" dirty="0" smtClean="0">
                <a:latin typeface="Times New Roman" panose="02020603050405020304" pitchFamily="18" charset="0"/>
                <a:cs typeface="Times New Roman" panose="02020603050405020304" pitchFamily="18" charset="0"/>
              </a:rPr>
              <a:t>RECANATI</a:t>
            </a:r>
            <a:endParaRPr lang="it-IT" sz="900" dirty="0">
              <a:latin typeface="Times New Roman" panose="02020603050405020304" pitchFamily="18" charset="0"/>
              <a:cs typeface="Times New Roman" panose="02020603050405020304" pitchFamily="18" charset="0"/>
            </a:endParaRPr>
          </a:p>
        </p:txBody>
      </p:sp>
      <p:sp>
        <p:nvSpPr>
          <p:cNvPr id="42" name="CasellaDiTesto 41"/>
          <p:cNvSpPr txBox="1"/>
          <p:nvPr/>
        </p:nvSpPr>
        <p:spPr>
          <a:xfrm>
            <a:off x="7236296" y="1201194"/>
            <a:ext cx="1475028" cy="369332"/>
          </a:xfrm>
          <a:prstGeom prst="rect">
            <a:avLst/>
          </a:prstGeom>
          <a:solidFill>
            <a:srgbClr val="FCD5B5"/>
          </a:solidFill>
          <a:ln>
            <a:solidFill>
              <a:schemeClr val="tx1"/>
            </a:solidFill>
          </a:ln>
        </p:spPr>
        <p:txBody>
          <a:bodyPr wrap="square" rtlCol="0">
            <a:spAutoFit/>
          </a:bodyPr>
          <a:lstStyle/>
          <a:p>
            <a:pPr lvl="0" algn="ctr"/>
            <a:r>
              <a:rPr lang="it-IT" sz="900" dirty="0">
                <a:latin typeface="Times New Roman" panose="02020603050405020304" pitchFamily="18" charset="0"/>
                <a:cs typeface="Times New Roman" panose="02020603050405020304" pitchFamily="18" charset="0"/>
              </a:rPr>
              <a:t>GLI ULTIMI ANNI A FIRENZE E A NAPOLI </a:t>
            </a:r>
            <a:endParaRPr lang="it-IT" sz="900" dirty="0">
              <a:latin typeface="Times New Roman" panose="02020603050405020304" pitchFamily="18" charset="0"/>
              <a:cs typeface="Times New Roman" panose="02020603050405020304" pitchFamily="18" charset="0"/>
            </a:endParaRPr>
          </a:p>
        </p:txBody>
      </p:sp>
      <p:sp>
        <p:nvSpPr>
          <p:cNvPr id="43" name="CasellaDiTesto 42"/>
          <p:cNvSpPr txBox="1"/>
          <p:nvPr/>
        </p:nvSpPr>
        <p:spPr>
          <a:xfrm>
            <a:off x="4788024" y="786081"/>
            <a:ext cx="2304256" cy="2308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it-IT" sz="900" dirty="0" smtClean="0">
                <a:latin typeface="Times New Roman" panose="02020603050405020304" pitchFamily="18" charset="0"/>
                <a:cs typeface="Times New Roman" panose="02020603050405020304" pitchFamily="18" charset="0"/>
              </a:rPr>
              <a:t>DAI 24 AI 32 ANNI</a:t>
            </a:r>
            <a:endParaRPr lang="it-IT" sz="900" dirty="0">
              <a:latin typeface="Times New Roman" panose="02020603050405020304" pitchFamily="18" charset="0"/>
              <a:cs typeface="Times New Roman" panose="02020603050405020304" pitchFamily="18" charset="0"/>
            </a:endParaRPr>
          </a:p>
        </p:txBody>
      </p:sp>
      <p:sp>
        <p:nvSpPr>
          <p:cNvPr id="44" name="CasellaDiTesto 43"/>
          <p:cNvSpPr txBox="1"/>
          <p:nvPr/>
        </p:nvSpPr>
        <p:spPr>
          <a:xfrm>
            <a:off x="7236296" y="786081"/>
            <a:ext cx="1475028" cy="2308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it-IT" sz="900" dirty="0" smtClean="0">
                <a:latin typeface="Times New Roman" panose="02020603050405020304" pitchFamily="18" charset="0"/>
                <a:cs typeface="Times New Roman" panose="02020603050405020304" pitchFamily="18" charset="0"/>
              </a:rPr>
              <a:t>DAI 32 AI 39 ANNI</a:t>
            </a:r>
            <a:endParaRPr lang="it-IT" sz="900" dirty="0">
              <a:latin typeface="Times New Roman" panose="02020603050405020304" pitchFamily="18" charset="0"/>
              <a:cs typeface="Times New Roman" panose="02020603050405020304" pitchFamily="18" charset="0"/>
            </a:endParaRPr>
          </a:p>
        </p:txBody>
      </p:sp>
      <p:sp>
        <p:nvSpPr>
          <p:cNvPr id="22" name="CasellaDiTesto 21"/>
          <p:cNvSpPr txBox="1"/>
          <p:nvPr/>
        </p:nvSpPr>
        <p:spPr>
          <a:xfrm>
            <a:off x="7236295" y="1723358"/>
            <a:ext cx="1475029" cy="4801314"/>
          </a:xfrm>
          <a:prstGeom prst="rect">
            <a:avLst/>
          </a:prstGeom>
          <a:noFill/>
          <a:ln>
            <a:solidFill>
              <a:schemeClr val="tx1"/>
            </a:solidFill>
          </a:ln>
        </p:spPr>
        <p:txBody>
          <a:bodyPr wrap="square" rtlCol="0">
            <a:spAutoFit/>
          </a:bodyPr>
          <a:lstStyle/>
          <a:p>
            <a:pPr algn="just">
              <a:spcAft>
                <a:spcPts val="0"/>
              </a:spcAft>
            </a:pPr>
            <a:r>
              <a:rPr lang="it-IT" sz="900" dirty="0">
                <a:solidFill>
                  <a:srgbClr val="000000"/>
                </a:solidFill>
                <a:latin typeface="Times New Roman" panose="02020603050405020304" pitchFamily="18" charset="0"/>
                <a:ea typeface="Times New Roman"/>
                <a:cs typeface="Times New Roman" panose="02020603050405020304" pitchFamily="18" charset="0"/>
              </a:rPr>
              <a:t>Nell'aprile del 1830 si risolve ad accettare una generosa offerta degli amici fiorentini, che pochi mesi prima aveva respinto per fierezza: un assegno mensile per un anno. Lascia così Recanati, per non farvi più ritorno. A </a:t>
            </a:r>
            <a:r>
              <a:rPr lang="it-IT" sz="900" b="1" dirty="0">
                <a:solidFill>
                  <a:srgbClr val="000000"/>
                </a:solidFill>
                <a:latin typeface="Times New Roman" panose="02020603050405020304" pitchFamily="18" charset="0"/>
                <a:ea typeface="Times New Roman"/>
                <a:cs typeface="Times New Roman" panose="02020603050405020304" pitchFamily="18" charset="0"/>
              </a:rPr>
              <a:t>Firenze</a:t>
            </a:r>
            <a:r>
              <a:rPr lang="it-IT" sz="900" dirty="0">
                <a:solidFill>
                  <a:srgbClr val="000000"/>
                </a:solidFill>
                <a:latin typeface="Times New Roman" panose="02020603050405020304" pitchFamily="18" charset="0"/>
                <a:ea typeface="Times New Roman"/>
                <a:cs typeface="Times New Roman" panose="02020603050405020304" pitchFamily="18" charset="0"/>
              </a:rPr>
              <a:t> fa anche l'esperienza della passione amorosa, per </a:t>
            </a:r>
            <a:r>
              <a:rPr lang="it-IT" sz="900" b="1" dirty="0">
                <a:solidFill>
                  <a:srgbClr val="000000"/>
                </a:solidFill>
                <a:latin typeface="Times New Roman" panose="02020603050405020304" pitchFamily="18" charset="0"/>
                <a:ea typeface="Times New Roman"/>
                <a:cs typeface="Times New Roman" panose="02020603050405020304" pitchFamily="18" charset="0"/>
              </a:rPr>
              <a:t>Fanny Targioni Tozzetti</a:t>
            </a:r>
            <a:r>
              <a:rPr lang="it-IT" sz="900" dirty="0">
                <a:solidFill>
                  <a:srgbClr val="000000"/>
                </a:solidFill>
                <a:latin typeface="Times New Roman" panose="02020603050405020304" pitchFamily="18" charset="0"/>
                <a:ea typeface="Times New Roman"/>
                <a:cs typeface="Times New Roman" panose="02020603050405020304" pitchFamily="18" charset="0"/>
              </a:rPr>
              <a:t>. La delusione subita ispira un nuovo ciclo di canti, il cosiddetto </a:t>
            </a:r>
            <a:r>
              <a:rPr lang="it-IT" sz="900" i="1" dirty="0">
                <a:solidFill>
                  <a:srgbClr val="000000"/>
                </a:solidFill>
                <a:latin typeface="Times New Roman" panose="02020603050405020304" pitchFamily="18" charset="0"/>
                <a:ea typeface="Times New Roman"/>
                <a:cs typeface="Times New Roman" panose="02020603050405020304" pitchFamily="18" charset="0"/>
              </a:rPr>
              <a:t>ciclo di Aspasia</a:t>
            </a:r>
            <a:r>
              <a:rPr lang="it-IT" sz="900" dirty="0">
                <a:solidFill>
                  <a:srgbClr val="000000"/>
                </a:solidFill>
                <a:latin typeface="Times New Roman" panose="02020603050405020304" pitchFamily="18" charset="0"/>
                <a:ea typeface="Times New Roman"/>
                <a:cs typeface="Times New Roman" panose="02020603050405020304" pitchFamily="18" charset="0"/>
              </a:rPr>
              <a:t>. In questo periodo stringe una fraterna amicizia con un giovane napoletano, </a:t>
            </a:r>
            <a:r>
              <a:rPr lang="it-IT" sz="900" b="1" dirty="0">
                <a:solidFill>
                  <a:srgbClr val="000000"/>
                </a:solidFill>
                <a:latin typeface="Times New Roman" panose="02020603050405020304" pitchFamily="18" charset="0"/>
                <a:ea typeface="Times New Roman"/>
                <a:cs typeface="Times New Roman" panose="02020603050405020304" pitchFamily="18" charset="0"/>
              </a:rPr>
              <a:t>Antonio Ranieri</a:t>
            </a:r>
            <a:r>
              <a:rPr lang="it-IT" sz="900" dirty="0">
                <a:solidFill>
                  <a:srgbClr val="000000"/>
                </a:solidFill>
                <a:latin typeface="Times New Roman" panose="02020603050405020304" pitchFamily="18" charset="0"/>
                <a:ea typeface="Times New Roman"/>
                <a:cs typeface="Times New Roman" panose="02020603050405020304" pitchFamily="18" charset="0"/>
              </a:rPr>
              <a:t>, e con lui fa vita comune fino alla morte. </a:t>
            </a:r>
            <a:r>
              <a:rPr lang="it-IT" sz="900" dirty="0" smtClean="0">
                <a:solidFill>
                  <a:srgbClr val="000000"/>
                </a:solidFill>
                <a:latin typeface="Times New Roman" panose="02020603050405020304" pitchFamily="18" charset="0"/>
                <a:ea typeface="Times New Roman"/>
                <a:cs typeface="Times New Roman" panose="02020603050405020304" pitchFamily="18" charset="0"/>
              </a:rPr>
              <a:t>Dal </a:t>
            </a:r>
            <a:r>
              <a:rPr lang="it-IT" sz="900" dirty="0">
                <a:solidFill>
                  <a:srgbClr val="000000"/>
                </a:solidFill>
                <a:latin typeface="Times New Roman" panose="02020603050405020304" pitchFamily="18" charset="0"/>
                <a:ea typeface="Times New Roman"/>
                <a:cs typeface="Times New Roman" panose="02020603050405020304" pitchFamily="18" charset="0"/>
              </a:rPr>
              <a:t>1833 si stabilisce a </a:t>
            </a:r>
            <a:r>
              <a:rPr lang="it-IT" sz="900" b="1" dirty="0">
                <a:solidFill>
                  <a:srgbClr val="000000"/>
                </a:solidFill>
                <a:latin typeface="Times New Roman" panose="02020603050405020304" pitchFamily="18" charset="0"/>
                <a:ea typeface="Times New Roman"/>
                <a:cs typeface="Times New Roman" panose="02020603050405020304" pitchFamily="18" charset="0"/>
              </a:rPr>
              <a:t>Napoli</a:t>
            </a:r>
            <a:r>
              <a:rPr lang="it-IT" sz="900" dirty="0">
                <a:solidFill>
                  <a:srgbClr val="000000"/>
                </a:solidFill>
                <a:latin typeface="Times New Roman" panose="02020603050405020304" pitchFamily="18" charset="0"/>
                <a:ea typeface="Times New Roman"/>
                <a:cs typeface="Times New Roman" panose="02020603050405020304" pitchFamily="18" charset="0"/>
              </a:rPr>
              <a:t> con Ranieri. Qui entra in polemica con l'ambiente culturale, dominato da tendenze idealistiche e spiritualistiche, avverse al suo materialismo ateo. La polemica prende corpo soprattutto nell'ultimo grande canto, </a:t>
            </a:r>
            <a:r>
              <a:rPr lang="it-IT" sz="900" i="1" dirty="0">
                <a:solidFill>
                  <a:srgbClr val="000000"/>
                </a:solidFill>
                <a:latin typeface="Times New Roman" panose="02020603050405020304" pitchFamily="18" charset="0"/>
                <a:ea typeface="Times New Roman"/>
                <a:cs typeface="Times New Roman" panose="02020603050405020304" pitchFamily="18" charset="0"/>
              </a:rPr>
              <a:t>La ginestra</a:t>
            </a:r>
            <a:r>
              <a:rPr lang="it-IT" sz="900" dirty="0">
                <a:solidFill>
                  <a:srgbClr val="000000"/>
                </a:solidFill>
                <a:latin typeface="Times New Roman" panose="02020603050405020304" pitchFamily="18" charset="0"/>
                <a:ea typeface="Times New Roman"/>
                <a:cs typeface="Times New Roman" panose="02020603050405020304" pitchFamily="18" charset="0"/>
              </a:rPr>
              <a:t>. A Napoli lo coglie la morte, probabilmente per colera, il 14 giugno 1837.</a:t>
            </a:r>
            <a:endParaRPr lang="it-IT" sz="900" dirty="0">
              <a:effectLst/>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47716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497293" y="260648"/>
            <a:ext cx="3658883" cy="288032"/>
          </a:xfrm>
          <a:solidFill>
            <a:srgbClr val="FFFF00"/>
          </a:solidFill>
          <a:ln>
            <a:solidFill>
              <a:schemeClr val="tx1"/>
            </a:solidFill>
          </a:ln>
        </p:spPr>
        <p:txBody>
          <a:bodyPr anchor="ctr">
            <a:noAutofit/>
          </a:bodyPr>
          <a:lstStyle/>
          <a:p>
            <a:r>
              <a:rPr lang="it-IT" sz="900" dirty="0" smtClean="0">
                <a:latin typeface="Times New Roman" panose="02020603050405020304" pitchFamily="18" charset="0"/>
                <a:cs typeface="Times New Roman" panose="02020603050405020304" pitchFamily="18" charset="0"/>
              </a:rPr>
              <a:t>GIACOMO LEOPARDI (1798-1837)</a:t>
            </a:r>
            <a:endParaRPr lang="it-IT" sz="900"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323527" y="764704"/>
            <a:ext cx="3096345" cy="230832"/>
          </a:xfrm>
          <a:solidFill>
            <a:schemeClr val="accent5">
              <a:lumMod val="40000"/>
              <a:lumOff val="60000"/>
            </a:schemeClr>
          </a:solidFill>
          <a:ln>
            <a:solidFill>
              <a:schemeClr val="tx1"/>
            </a:solidFill>
          </a:ln>
        </p:spPr>
        <p:txBody>
          <a:bodyPr anchor="ctr">
            <a:noAutofit/>
          </a:bodyPr>
          <a:lstStyle/>
          <a:p>
            <a:pPr marL="0" indent="0" algn="ctr">
              <a:buNone/>
            </a:pPr>
            <a:r>
              <a:rPr lang="it-IT" sz="900" dirty="0" smtClean="0">
                <a:latin typeface="Times New Roman" panose="02020603050405020304" pitchFamily="18" charset="0"/>
                <a:cs typeface="Times New Roman" panose="02020603050405020304" pitchFamily="18" charset="0"/>
              </a:rPr>
              <a:t>PESSIMISMO STORICO (1818-1823)</a:t>
            </a:r>
            <a:endParaRPr lang="it-IT" sz="900" dirty="0">
              <a:latin typeface="Times New Roman" panose="02020603050405020304" pitchFamily="18" charset="0"/>
              <a:cs typeface="Times New Roman" panose="02020603050405020304" pitchFamily="18" charset="0"/>
            </a:endParaRPr>
          </a:p>
        </p:txBody>
      </p:sp>
      <p:sp>
        <p:nvSpPr>
          <p:cNvPr id="8" name="CasellaDiTesto 7"/>
          <p:cNvSpPr txBox="1"/>
          <p:nvPr/>
        </p:nvSpPr>
        <p:spPr>
          <a:xfrm>
            <a:off x="3563888" y="764703"/>
            <a:ext cx="5147437" cy="2308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it-IT" sz="900" dirty="0" smtClean="0">
                <a:latin typeface="Times New Roman" panose="02020603050405020304" pitchFamily="18" charset="0"/>
                <a:cs typeface="Times New Roman" panose="02020603050405020304" pitchFamily="18" charset="0"/>
              </a:rPr>
              <a:t>IL PESSIMISMO ONTOLOGICO (1824-1837)</a:t>
            </a:r>
            <a:endParaRPr lang="it-IT" sz="900" dirty="0">
              <a:latin typeface="Times New Roman" panose="02020603050405020304" pitchFamily="18" charset="0"/>
              <a:cs typeface="Times New Roman" panose="02020603050405020304" pitchFamily="18" charset="0"/>
            </a:endParaRPr>
          </a:p>
        </p:txBody>
      </p:sp>
      <p:sp>
        <p:nvSpPr>
          <p:cNvPr id="9" name="CasellaDiTesto 8"/>
          <p:cNvSpPr txBox="1"/>
          <p:nvPr/>
        </p:nvSpPr>
        <p:spPr>
          <a:xfrm>
            <a:off x="344177" y="1937472"/>
            <a:ext cx="2139591" cy="1477328"/>
          </a:xfrm>
          <a:prstGeom prst="rect">
            <a:avLst/>
          </a:prstGeom>
          <a:noFill/>
          <a:ln>
            <a:solidFill>
              <a:schemeClr val="tx1"/>
            </a:solidFill>
          </a:ln>
        </p:spPr>
        <p:txBody>
          <a:bodyPr wrap="square" rtlCol="0">
            <a:spAutoFit/>
          </a:bodyPr>
          <a:lstStyle/>
          <a:p>
            <a:pPr marL="228600" lvl="0" indent="-228600">
              <a:buFont typeface="+mj-lt"/>
              <a:buAutoNum type="arabicPeriod"/>
            </a:pPr>
            <a:r>
              <a:rPr lang="it-IT" sz="900" dirty="0" smtClean="0">
                <a:latin typeface="Times New Roman" panose="02020603050405020304" pitchFamily="18" charset="0"/>
                <a:cs typeface="Times New Roman" panose="02020603050405020304" pitchFamily="18" charset="0"/>
              </a:rPr>
              <a:t>All’Italia.</a:t>
            </a:r>
          </a:p>
          <a:p>
            <a:pPr marL="228600" lvl="0" indent="-228600">
              <a:buFont typeface="+mj-lt"/>
              <a:buAutoNum type="arabicPeriod"/>
            </a:pPr>
            <a:r>
              <a:rPr lang="it-IT" sz="900" dirty="0" smtClean="0">
                <a:latin typeface="Times New Roman" panose="02020603050405020304" pitchFamily="18" charset="0"/>
                <a:cs typeface="Times New Roman" panose="02020603050405020304" pitchFamily="18" charset="0"/>
              </a:rPr>
              <a:t>Sopra </a:t>
            </a:r>
            <a:r>
              <a:rPr lang="it-IT" sz="900" dirty="0">
                <a:latin typeface="Times New Roman" panose="02020603050405020304" pitchFamily="18" charset="0"/>
                <a:cs typeface="Times New Roman" panose="02020603050405020304" pitchFamily="18" charset="0"/>
              </a:rPr>
              <a:t>il monumento di Dante.</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Ad Angelo Mai.</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Nelle nozze della sorella Paolina.</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A un vincitore nel pallone</a:t>
            </a:r>
            <a:r>
              <a:rPr lang="it-IT" sz="900" dirty="0" smtClean="0">
                <a:latin typeface="Times New Roman" panose="02020603050405020304" pitchFamily="18" charset="0"/>
                <a:cs typeface="Times New Roman" panose="02020603050405020304" pitchFamily="18" charset="0"/>
              </a:rPr>
              <a:t>.</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Inno ai Patriarchi.</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Alla primavera o delle favole antiche.</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Bruto minore.</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Ultimo canto di Saffo</a:t>
            </a:r>
            <a:r>
              <a:rPr lang="it-IT" sz="9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it-IT" sz="900" dirty="0" smtClean="0">
                <a:latin typeface="Times New Roman" panose="02020603050405020304" pitchFamily="18" charset="0"/>
                <a:cs typeface="Times New Roman" panose="02020603050405020304" pitchFamily="18" charset="0"/>
              </a:rPr>
              <a:t>Alla sua donna.</a:t>
            </a:r>
            <a:endParaRPr lang="it-IT" sz="900" dirty="0">
              <a:latin typeface="Times New Roman" panose="02020603050405020304" pitchFamily="18" charset="0"/>
              <a:cs typeface="Times New Roman" panose="02020603050405020304" pitchFamily="18" charset="0"/>
            </a:endParaRPr>
          </a:p>
        </p:txBody>
      </p:sp>
      <p:sp>
        <p:nvSpPr>
          <p:cNvPr id="32" name="CasellaDiTesto 31"/>
          <p:cNvSpPr txBox="1"/>
          <p:nvPr/>
        </p:nvSpPr>
        <p:spPr>
          <a:xfrm>
            <a:off x="3563889" y="1201194"/>
            <a:ext cx="2944996" cy="2308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it-IT" sz="900" dirty="0" smtClean="0">
                <a:latin typeface="Times New Roman" panose="02020603050405020304" pitchFamily="18" charset="0"/>
                <a:cs typeface="Times New Roman" panose="02020603050405020304" pitchFamily="18" charset="0"/>
              </a:rPr>
              <a:t>IL RIPIEGAMENTO STOICO (1824-1827)</a:t>
            </a:r>
            <a:endParaRPr lang="it-IT" sz="900" dirty="0">
              <a:latin typeface="Times New Roman" panose="02020603050405020304" pitchFamily="18" charset="0"/>
              <a:cs typeface="Times New Roman" panose="02020603050405020304" pitchFamily="18" charset="0"/>
            </a:endParaRPr>
          </a:p>
        </p:txBody>
      </p:sp>
      <p:sp>
        <p:nvSpPr>
          <p:cNvPr id="33" name="CasellaDiTesto 32"/>
          <p:cNvSpPr txBox="1"/>
          <p:nvPr/>
        </p:nvSpPr>
        <p:spPr>
          <a:xfrm>
            <a:off x="3563888" y="1612974"/>
            <a:ext cx="2944996" cy="230832"/>
          </a:xfrm>
          <a:prstGeom prst="rect">
            <a:avLst/>
          </a:prstGeom>
          <a:solidFill>
            <a:schemeClr val="accent3">
              <a:lumMod val="40000"/>
              <a:lumOff val="60000"/>
            </a:schemeClr>
          </a:solidFill>
          <a:ln>
            <a:solidFill>
              <a:schemeClr val="tx1"/>
            </a:solidFill>
          </a:ln>
        </p:spPr>
        <p:txBody>
          <a:bodyPr wrap="square" rtlCol="0">
            <a:spAutoFit/>
          </a:bodyPr>
          <a:lstStyle/>
          <a:p>
            <a:r>
              <a:rPr lang="it-IT" sz="900" dirty="0" smtClean="0">
                <a:latin typeface="Times New Roman" panose="02020603050405020304" pitchFamily="18" charset="0"/>
                <a:cs typeface="Times New Roman" panose="02020603050405020304" pitchFamily="18" charset="0"/>
              </a:rPr>
              <a:t>LE OPERETTE MORALI (1824, 1827, 1832)</a:t>
            </a:r>
            <a:endParaRPr lang="it-IT" sz="900" dirty="0">
              <a:latin typeface="Times New Roman" panose="02020603050405020304" pitchFamily="18" charset="0"/>
              <a:cs typeface="Times New Roman" panose="02020603050405020304" pitchFamily="18" charset="0"/>
            </a:endParaRPr>
          </a:p>
        </p:txBody>
      </p:sp>
      <p:sp>
        <p:nvSpPr>
          <p:cNvPr id="34" name="CasellaDiTesto 33"/>
          <p:cNvSpPr txBox="1"/>
          <p:nvPr/>
        </p:nvSpPr>
        <p:spPr>
          <a:xfrm>
            <a:off x="344177" y="1197887"/>
            <a:ext cx="3075695" cy="2308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it-IT" sz="900" dirty="0" smtClean="0">
                <a:latin typeface="Times New Roman" panose="02020603050405020304" pitchFamily="18" charset="0"/>
                <a:cs typeface="Times New Roman" panose="02020603050405020304" pitchFamily="18" charset="0"/>
              </a:rPr>
              <a:t>LE CANZONI (1818-1823) E I PICCOLI IDILLI (1819-1821)</a:t>
            </a:r>
            <a:endParaRPr lang="it-IT" sz="900" dirty="0">
              <a:latin typeface="Times New Roman" panose="02020603050405020304" pitchFamily="18" charset="0"/>
              <a:cs typeface="Times New Roman" panose="02020603050405020304" pitchFamily="18" charset="0"/>
            </a:endParaRPr>
          </a:p>
        </p:txBody>
      </p:sp>
      <p:sp>
        <p:nvSpPr>
          <p:cNvPr id="4" name="CasellaDiTesto 3"/>
          <p:cNvSpPr txBox="1"/>
          <p:nvPr/>
        </p:nvSpPr>
        <p:spPr>
          <a:xfrm>
            <a:off x="344177" y="1612974"/>
            <a:ext cx="2139591" cy="230832"/>
          </a:xfrm>
          <a:prstGeom prst="rect">
            <a:avLst/>
          </a:prstGeom>
          <a:solidFill>
            <a:schemeClr val="accent3">
              <a:lumMod val="40000"/>
              <a:lumOff val="60000"/>
            </a:schemeClr>
          </a:solidFill>
          <a:ln>
            <a:solidFill>
              <a:schemeClr val="tx1"/>
            </a:solidFill>
          </a:ln>
        </p:spPr>
        <p:txBody>
          <a:bodyPr wrap="square" rtlCol="0">
            <a:spAutoFit/>
          </a:bodyPr>
          <a:lstStyle/>
          <a:p>
            <a:pPr algn="just"/>
            <a:r>
              <a:rPr lang="it-IT" sz="900" dirty="0">
                <a:latin typeface="Times New Roman" panose="02020603050405020304" pitchFamily="18" charset="0"/>
                <a:cs typeface="Times New Roman" panose="02020603050405020304" pitchFamily="18" charset="0"/>
              </a:rPr>
              <a:t>LE CANZONI (1818-1823) </a:t>
            </a:r>
          </a:p>
        </p:txBody>
      </p:sp>
      <p:sp>
        <p:nvSpPr>
          <p:cNvPr id="6" name="CasellaDiTesto 5"/>
          <p:cNvSpPr txBox="1"/>
          <p:nvPr/>
        </p:nvSpPr>
        <p:spPr>
          <a:xfrm>
            <a:off x="344176" y="3563198"/>
            <a:ext cx="2139591" cy="230832"/>
          </a:xfrm>
          <a:prstGeom prst="rect">
            <a:avLst/>
          </a:prstGeom>
          <a:solidFill>
            <a:schemeClr val="accent3">
              <a:lumMod val="40000"/>
              <a:lumOff val="60000"/>
            </a:schemeClr>
          </a:solidFill>
          <a:ln>
            <a:solidFill>
              <a:schemeClr val="tx1"/>
            </a:solidFill>
          </a:ln>
        </p:spPr>
        <p:txBody>
          <a:bodyPr wrap="square" rtlCol="0">
            <a:spAutoFit/>
          </a:bodyPr>
          <a:lstStyle/>
          <a:p>
            <a:r>
              <a:rPr lang="it-IT" sz="900" dirty="0">
                <a:latin typeface="Times New Roman" panose="02020603050405020304" pitchFamily="18" charset="0"/>
                <a:cs typeface="Times New Roman" panose="02020603050405020304" pitchFamily="18" charset="0"/>
              </a:rPr>
              <a:t>I PICCOLI IDILLI (1819-1821)</a:t>
            </a:r>
          </a:p>
        </p:txBody>
      </p:sp>
      <p:sp>
        <p:nvSpPr>
          <p:cNvPr id="7" name="CasellaDiTesto 6"/>
          <p:cNvSpPr txBox="1"/>
          <p:nvPr/>
        </p:nvSpPr>
        <p:spPr>
          <a:xfrm>
            <a:off x="6588223" y="1965016"/>
            <a:ext cx="2123101" cy="1200329"/>
          </a:xfrm>
          <a:prstGeom prst="rect">
            <a:avLst/>
          </a:prstGeom>
          <a:noFill/>
          <a:ln>
            <a:solidFill>
              <a:schemeClr val="tx1"/>
            </a:solidFill>
          </a:ln>
        </p:spPr>
        <p:txBody>
          <a:bodyPr wrap="square" rtlCol="0">
            <a:spAutoFit/>
          </a:bodyPr>
          <a:lstStyle/>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Il risorgimento.</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A silvia.</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Le ricordanze.</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Canto notturno di un pastore errante dell’Asia</a:t>
            </a:r>
            <a:r>
              <a:rPr lang="it-IT" sz="900" dirty="0" smtClean="0">
                <a:latin typeface="Times New Roman" panose="02020603050405020304" pitchFamily="18" charset="0"/>
                <a:cs typeface="Times New Roman" panose="02020603050405020304" pitchFamily="18" charset="0"/>
              </a:rPr>
              <a:t>.</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Il sabato del villaggio.</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La quiete dopo la tempesta.</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Il passero solitario.</a:t>
            </a:r>
          </a:p>
        </p:txBody>
      </p:sp>
      <p:sp>
        <p:nvSpPr>
          <p:cNvPr id="11" name="CasellaDiTesto 10"/>
          <p:cNvSpPr txBox="1"/>
          <p:nvPr/>
        </p:nvSpPr>
        <p:spPr>
          <a:xfrm>
            <a:off x="3563889" y="1965016"/>
            <a:ext cx="2944995" cy="3554819"/>
          </a:xfrm>
          <a:prstGeom prst="rect">
            <a:avLst/>
          </a:prstGeom>
          <a:noFill/>
          <a:ln>
            <a:solidFill>
              <a:schemeClr val="tx1"/>
            </a:solidFill>
          </a:ln>
        </p:spPr>
        <p:txBody>
          <a:bodyPr wrap="square" rtlCol="0">
            <a:spAutoFit/>
          </a:bodyPr>
          <a:lstStyle/>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Storia del genere umano.</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Ercole e di Atlante.</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della Moda e della Morte.</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Proposta di premi fatta all'Accademia dei Sillografi.</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un Folletto e di uno Gnomo.</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Malambruno e di Farfarello.</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della Natura e di un'Anima</a:t>
            </a:r>
            <a:r>
              <a:rPr lang="it-IT" sz="900" dirty="0" smtClean="0">
                <a:latin typeface="Times New Roman" panose="02020603050405020304" pitchFamily="18" charset="0"/>
                <a:cs typeface="Times New Roman" panose="02020603050405020304" pitchFamily="18" charset="0"/>
              </a:rPr>
              <a:t>.</a:t>
            </a:r>
            <a:endParaRPr lang="it-IT" sz="900" dirty="0">
              <a:latin typeface="Times New Roman" panose="02020603050405020304" pitchFamily="18" charset="0"/>
              <a:cs typeface="Times New Roman" panose="02020603050405020304" pitchFamily="18" charset="0"/>
            </a:endParaRP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della Terra e della Luna.</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La scommessa di Prometeo.</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un fisico e di un metafisico.</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della Natura e di un Islandese.</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Torquato Tasso e del suo Genio familiare.</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Timandro e di Eleandro.</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Il Parini, ovvero Della Gloria.</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Federico Ruysch e delle sue mummie.</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Detti memorabili di Filippo Ottonieri.</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Cristoforo Colombo e di Pietro Guitierrez.</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Elogio degli uccelli.</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Cantico del gallo silvestre.</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Frammento apocrifo di Stratone da Lampsaco.</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Il Copernico.</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Plotino e Porfirio.</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un venditore d'almanacchi e </a:t>
            </a:r>
            <a:r>
              <a:rPr lang="it-IT" sz="900" dirty="0" smtClean="0">
                <a:latin typeface="Times New Roman" panose="02020603050405020304" pitchFamily="18" charset="0"/>
                <a:cs typeface="Times New Roman" panose="02020603050405020304" pitchFamily="18" charset="0"/>
              </a:rPr>
              <a:t>di un passeggere</a:t>
            </a:r>
            <a:r>
              <a:rPr lang="it-IT" sz="900" dirty="0">
                <a:latin typeface="Times New Roman" panose="02020603050405020304" pitchFamily="18" charset="0"/>
                <a:cs typeface="Times New Roman" panose="02020603050405020304" pitchFamily="18" charset="0"/>
              </a:rPr>
              <a:t>.</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Dialogo di Tristano e di un amico. </a:t>
            </a:r>
          </a:p>
        </p:txBody>
      </p:sp>
      <p:sp>
        <p:nvSpPr>
          <p:cNvPr id="37" name="CasellaDiTesto 36"/>
          <p:cNvSpPr txBox="1"/>
          <p:nvPr/>
        </p:nvSpPr>
        <p:spPr>
          <a:xfrm>
            <a:off x="344177" y="3877762"/>
            <a:ext cx="2139592" cy="784830"/>
          </a:xfrm>
          <a:prstGeom prst="rect">
            <a:avLst/>
          </a:prstGeom>
          <a:noFill/>
          <a:ln>
            <a:solidFill>
              <a:schemeClr val="tx1"/>
            </a:solidFill>
          </a:ln>
        </p:spPr>
        <p:txBody>
          <a:bodyPr wrap="square" rtlCol="0">
            <a:spAutoFit/>
          </a:bodyPr>
          <a:lstStyle/>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L’infinito.</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Alla luna.</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La sera del dì di festa.</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La vita solitaria.</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Il sogno.</a:t>
            </a:r>
          </a:p>
        </p:txBody>
      </p:sp>
      <p:sp>
        <p:nvSpPr>
          <p:cNvPr id="29" name="CasellaDiTesto 28"/>
          <p:cNvSpPr txBox="1"/>
          <p:nvPr/>
        </p:nvSpPr>
        <p:spPr>
          <a:xfrm>
            <a:off x="6588224" y="1201194"/>
            <a:ext cx="2123101" cy="2308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it-IT" sz="900" dirty="0" smtClean="0">
                <a:latin typeface="Times New Roman" panose="02020603050405020304" pitchFamily="18" charset="0"/>
                <a:cs typeface="Times New Roman" panose="02020603050405020304" pitchFamily="18" charset="0"/>
              </a:rPr>
              <a:t>L’APERTURA SOLIDALE (1827-1837)</a:t>
            </a:r>
            <a:endParaRPr lang="it-IT" sz="900" dirty="0">
              <a:latin typeface="Times New Roman" panose="02020603050405020304" pitchFamily="18" charset="0"/>
              <a:cs typeface="Times New Roman" panose="02020603050405020304" pitchFamily="18" charset="0"/>
            </a:endParaRPr>
          </a:p>
        </p:txBody>
      </p:sp>
      <p:sp>
        <p:nvSpPr>
          <p:cNvPr id="36" name="CasellaDiTesto 35"/>
          <p:cNvSpPr txBox="1"/>
          <p:nvPr/>
        </p:nvSpPr>
        <p:spPr>
          <a:xfrm>
            <a:off x="6588223" y="1612974"/>
            <a:ext cx="2123102" cy="230832"/>
          </a:xfrm>
          <a:prstGeom prst="rect">
            <a:avLst/>
          </a:prstGeom>
          <a:solidFill>
            <a:schemeClr val="accent3">
              <a:lumMod val="40000"/>
              <a:lumOff val="60000"/>
            </a:schemeClr>
          </a:solidFill>
          <a:ln>
            <a:solidFill>
              <a:schemeClr val="tx1"/>
            </a:solidFill>
          </a:ln>
        </p:spPr>
        <p:txBody>
          <a:bodyPr wrap="square" rtlCol="0">
            <a:spAutoFit/>
          </a:bodyPr>
          <a:lstStyle/>
          <a:p>
            <a:pPr algn="just"/>
            <a:r>
              <a:rPr lang="it-IT" sz="900" dirty="0" smtClean="0">
                <a:latin typeface="Times New Roman" panose="02020603050405020304" pitchFamily="18" charset="0"/>
                <a:cs typeface="Times New Roman" panose="02020603050405020304" pitchFamily="18" charset="0"/>
              </a:rPr>
              <a:t>I GRANDI IDILLI (1828-1830)</a:t>
            </a:r>
            <a:endParaRPr lang="it-IT" sz="900" dirty="0">
              <a:latin typeface="Times New Roman" panose="02020603050405020304" pitchFamily="18" charset="0"/>
              <a:cs typeface="Times New Roman" panose="02020603050405020304" pitchFamily="18" charset="0"/>
            </a:endParaRPr>
          </a:p>
        </p:txBody>
      </p:sp>
      <p:sp>
        <p:nvSpPr>
          <p:cNvPr id="38" name="CasellaDiTesto 37"/>
          <p:cNvSpPr txBox="1"/>
          <p:nvPr/>
        </p:nvSpPr>
        <p:spPr>
          <a:xfrm>
            <a:off x="6604713" y="4869160"/>
            <a:ext cx="2123102" cy="230832"/>
          </a:xfrm>
          <a:prstGeom prst="rect">
            <a:avLst/>
          </a:prstGeom>
          <a:solidFill>
            <a:schemeClr val="accent3">
              <a:lumMod val="40000"/>
              <a:lumOff val="60000"/>
            </a:schemeClr>
          </a:solidFill>
          <a:ln>
            <a:solidFill>
              <a:schemeClr val="tx1"/>
            </a:solidFill>
          </a:ln>
        </p:spPr>
        <p:txBody>
          <a:bodyPr wrap="square" rtlCol="0">
            <a:spAutoFit/>
          </a:bodyPr>
          <a:lstStyle/>
          <a:p>
            <a:pPr algn="just"/>
            <a:r>
              <a:rPr lang="it-IT" sz="900" dirty="0" smtClean="0">
                <a:latin typeface="Times New Roman" panose="02020603050405020304" pitchFamily="18" charset="0"/>
                <a:cs typeface="Times New Roman" panose="02020603050405020304" pitchFamily="18" charset="0"/>
              </a:rPr>
              <a:t>IL CICLO DI ASPASIA (1833-1835)</a:t>
            </a:r>
            <a:endParaRPr lang="it-IT" sz="900" dirty="0">
              <a:latin typeface="Times New Roman" panose="02020603050405020304" pitchFamily="18" charset="0"/>
              <a:cs typeface="Times New Roman" panose="02020603050405020304" pitchFamily="18" charset="0"/>
            </a:endParaRPr>
          </a:p>
        </p:txBody>
      </p:sp>
      <p:sp>
        <p:nvSpPr>
          <p:cNvPr id="40" name="CasellaDiTesto 39"/>
          <p:cNvSpPr txBox="1"/>
          <p:nvPr/>
        </p:nvSpPr>
        <p:spPr>
          <a:xfrm>
            <a:off x="6604713" y="5229200"/>
            <a:ext cx="2123102" cy="784830"/>
          </a:xfrm>
          <a:prstGeom prst="rect">
            <a:avLst/>
          </a:prstGeom>
          <a:noFill/>
          <a:ln>
            <a:solidFill>
              <a:schemeClr val="tx1"/>
            </a:solidFill>
          </a:ln>
        </p:spPr>
        <p:txBody>
          <a:bodyPr wrap="square" rtlCol="0">
            <a:spAutoFit/>
          </a:bodyPr>
          <a:lstStyle/>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Il pensiero dominante.</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Amore e morte.</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Consalvo.</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Aspasia.</a:t>
            </a:r>
          </a:p>
          <a:p>
            <a:pPr marL="228600" indent="-228600">
              <a:buFont typeface="+mj-lt"/>
              <a:buAutoNum type="arabicPeriod"/>
            </a:pPr>
            <a:r>
              <a:rPr lang="it-IT" sz="900" dirty="0">
                <a:latin typeface="Times New Roman" panose="02020603050405020304" pitchFamily="18" charset="0"/>
                <a:cs typeface="Times New Roman" panose="02020603050405020304" pitchFamily="18" charset="0"/>
              </a:rPr>
              <a:t>A se stesso.</a:t>
            </a:r>
          </a:p>
        </p:txBody>
      </p:sp>
      <p:sp>
        <p:nvSpPr>
          <p:cNvPr id="41" name="CasellaDiTesto 40"/>
          <p:cNvSpPr txBox="1"/>
          <p:nvPr/>
        </p:nvSpPr>
        <p:spPr>
          <a:xfrm>
            <a:off x="6588224" y="3303359"/>
            <a:ext cx="2139591" cy="230832"/>
          </a:xfrm>
          <a:prstGeom prst="rect">
            <a:avLst/>
          </a:prstGeom>
          <a:solidFill>
            <a:schemeClr val="accent3">
              <a:lumMod val="40000"/>
              <a:lumOff val="60000"/>
            </a:schemeClr>
          </a:solidFill>
          <a:ln>
            <a:solidFill>
              <a:schemeClr val="tx1"/>
            </a:solidFill>
          </a:ln>
        </p:spPr>
        <p:txBody>
          <a:bodyPr wrap="square" rtlCol="0">
            <a:spAutoFit/>
          </a:bodyPr>
          <a:lstStyle/>
          <a:p>
            <a:r>
              <a:rPr lang="it-IT" sz="900" dirty="0" smtClean="0">
                <a:latin typeface="Times New Roman" panose="02020603050405020304" pitchFamily="18" charset="0"/>
                <a:cs typeface="Times New Roman" panose="02020603050405020304" pitchFamily="18" charset="0"/>
              </a:rPr>
              <a:t>L’ULTIMO LEOPARDI (1830-1837)</a:t>
            </a:r>
            <a:endParaRPr lang="it-IT" sz="900" dirty="0">
              <a:latin typeface="Times New Roman" panose="02020603050405020304" pitchFamily="18" charset="0"/>
              <a:cs typeface="Times New Roman" panose="02020603050405020304" pitchFamily="18" charset="0"/>
            </a:endParaRPr>
          </a:p>
        </p:txBody>
      </p:sp>
      <p:sp>
        <p:nvSpPr>
          <p:cNvPr id="42" name="CasellaDiTesto 41"/>
          <p:cNvSpPr txBox="1"/>
          <p:nvPr/>
        </p:nvSpPr>
        <p:spPr>
          <a:xfrm>
            <a:off x="6596468" y="3609972"/>
            <a:ext cx="2139592" cy="1061829"/>
          </a:xfrm>
          <a:prstGeom prst="rect">
            <a:avLst/>
          </a:prstGeom>
          <a:noFill/>
          <a:ln>
            <a:solidFill>
              <a:schemeClr val="tx1"/>
            </a:solidFill>
          </a:ln>
        </p:spPr>
        <p:txBody>
          <a:bodyPr wrap="square" rtlCol="0">
            <a:spAutoFit/>
          </a:bodyPr>
          <a:lstStyle/>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Paralipomeni della Batracomiomachia.</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Palinodia al marchese Gino Capponi.</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Ad Arimane.</a:t>
            </a:r>
          </a:p>
          <a:p>
            <a:pPr marL="228600" lvl="0" indent="-228600">
              <a:buFont typeface="+mj-lt"/>
              <a:buAutoNum type="arabicPeriod"/>
            </a:pPr>
            <a:r>
              <a:rPr lang="it-IT" sz="900" dirty="0">
                <a:latin typeface="Times New Roman" panose="02020603050405020304" pitchFamily="18" charset="0"/>
                <a:cs typeface="Times New Roman" panose="02020603050405020304" pitchFamily="18" charset="0"/>
              </a:rPr>
              <a:t>I nuovi credenti</a:t>
            </a:r>
            <a:r>
              <a:rPr lang="it-IT" sz="900" dirty="0" smtClean="0">
                <a:latin typeface="Times New Roman" panose="02020603050405020304" pitchFamily="18" charset="0"/>
                <a:cs typeface="Times New Roman" panose="02020603050405020304" pitchFamily="18" charset="0"/>
              </a:rPr>
              <a:t>.</a:t>
            </a:r>
          </a:p>
          <a:p>
            <a:pPr marL="228600" lvl="0" indent="-228600">
              <a:buFont typeface="+mj-lt"/>
              <a:buAutoNum type="arabicPeriod"/>
            </a:pPr>
            <a:r>
              <a:rPr lang="it-IT" sz="900" dirty="0" smtClean="0">
                <a:latin typeface="Times New Roman" panose="02020603050405020304" pitchFamily="18" charset="0"/>
                <a:cs typeface="Times New Roman" panose="02020603050405020304" pitchFamily="18" charset="0"/>
              </a:rPr>
              <a:t>Il tramonto della luna.</a:t>
            </a:r>
          </a:p>
          <a:p>
            <a:pPr marL="228600" lvl="0" indent="-228600">
              <a:buFont typeface="+mj-lt"/>
              <a:buAutoNum type="arabicPeriod"/>
            </a:pPr>
            <a:r>
              <a:rPr lang="it-IT" sz="900" dirty="0" smtClean="0">
                <a:latin typeface="Times New Roman" panose="02020603050405020304" pitchFamily="18" charset="0"/>
                <a:cs typeface="Times New Roman" panose="02020603050405020304" pitchFamily="18" charset="0"/>
              </a:rPr>
              <a:t>La ginestra.</a:t>
            </a:r>
            <a:endParaRPr lang="it-IT"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8659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1776</TotalTime>
  <Words>1298</Words>
  <Application>Microsoft Office PowerPoint</Application>
  <PresentationFormat>Presentazione su schermo (4:3)</PresentationFormat>
  <Paragraphs>83</Paragraphs>
  <Slides>2</Slides>
  <Notes>0</Notes>
  <HiddenSlides>0</HiddenSlides>
  <MMClips>0</MMClips>
  <ScaleCrop>false</ScaleCrop>
  <HeadingPairs>
    <vt:vector size="4" baseType="variant">
      <vt:variant>
        <vt:lpstr>Tema</vt:lpstr>
      </vt:variant>
      <vt:variant>
        <vt:i4>1</vt:i4>
      </vt:variant>
      <vt:variant>
        <vt:lpstr>Titoli diapositive</vt:lpstr>
      </vt:variant>
      <vt:variant>
        <vt:i4>2</vt:i4>
      </vt:variant>
    </vt:vector>
  </HeadingPairs>
  <TitlesOfParts>
    <vt:vector size="3" baseType="lpstr">
      <vt:lpstr>Tema di Office</vt:lpstr>
      <vt:lpstr>GIACOMO LEOPARDI (1798-1837)</vt:lpstr>
      <vt:lpstr>GIACOMO LEOPARDI (1798-1837)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ROMANZO EPISTOLARE</dc:title>
  <dc:creator>Franco</dc:creator>
  <cp:lastModifiedBy>Franco</cp:lastModifiedBy>
  <cp:revision>228</cp:revision>
  <cp:lastPrinted>2016-01-03T11:54:14Z</cp:lastPrinted>
  <dcterms:created xsi:type="dcterms:W3CDTF">2015-12-30T20:08:08Z</dcterms:created>
  <dcterms:modified xsi:type="dcterms:W3CDTF">2017-02-06T15:14:07Z</dcterms:modified>
</cp:coreProperties>
</file>