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15" autoAdjust="0"/>
  </p:normalViewPr>
  <p:slideViewPr>
    <p:cSldViewPr snapToGrid="0">
      <p:cViewPr varScale="1">
        <p:scale>
          <a:sx n="79" d="100"/>
          <a:sy n="79" d="100"/>
        </p:scale>
        <p:origin x="802" y="77"/>
      </p:cViewPr>
      <p:guideLst/>
    </p:cSldViewPr>
  </p:slideViewPr>
  <p:outlineViewPr>
    <p:cViewPr>
      <p:scale>
        <a:sx n="33" d="100"/>
        <a:sy n="33" d="100"/>
      </p:scale>
      <p:origin x="0" y="-236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048"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03EAB8-0FA8-40C2-B51D-3094CC863E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0FF87D-7606-4CCD-AF83-B6E5015834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1B6944-B238-4EE0-9467-467E9190F3B5}" type="datetimeFigureOut">
              <a:rPr lang="en-US" smtClean="0"/>
              <a:t>3/6/2019</a:t>
            </a:fld>
            <a:endParaRPr lang="en-US" dirty="0"/>
          </a:p>
        </p:txBody>
      </p:sp>
      <p:sp>
        <p:nvSpPr>
          <p:cNvPr id="4" name="Footer Placeholder 3">
            <a:extLst>
              <a:ext uri="{FF2B5EF4-FFF2-40B4-BE49-F238E27FC236}">
                <a16:creationId xmlns:a16="http://schemas.microsoft.com/office/drawing/2014/main" id="{EDFD89F0-4CD4-4878-AD2D-E2043B9CFE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BA1DD-CCD5-4A39-85AE-F4A5163A99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46CD8-03A9-46B3-B675-3E1FA91BB1E9}" type="slidenum">
              <a:rPr lang="en-US" smtClean="0"/>
              <a:t>‹#›</a:t>
            </a:fld>
            <a:endParaRPr lang="en-US" dirty="0"/>
          </a:p>
        </p:txBody>
      </p:sp>
    </p:spTree>
    <p:extLst>
      <p:ext uri="{BB962C8B-B14F-4D97-AF65-F5344CB8AC3E}">
        <p14:creationId xmlns:p14="http://schemas.microsoft.com/office/powerpoint/2010/main" val="3471334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C1AA-D430-4936-B8D7-800AD577755E}" type="datetimeFigureOut">
              <a:rPr lang="en-US" smtClean="0"/>
              <a:t>3/6/2019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4322-AB1C-468A-98C3-8899B6CAC94D}" type="slidenum">
              <a:rPr lang="en-US" smtClean="0"/>
              <a:t>‹#›</a:t>
            </a:fld>
            <a:endParaRPr lang="en-US" dirty="0"/>
          </a:p>
        </p:txBody>
      </p:sp>
    </p:spTree>
    <p:extLst>
      <p:ext uri="{BB962C8B-B14F-4D97-AF65-F5344CB8AC3E}">
        <p14:creationId xmlns:p14="http://schemas.microsoft.com/office/powerpoint/2010/main" val="310147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Leon_Moisseiff"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New_York_City" TargetMode="External"/><Relationship Id="rId4" Type="http://schemas.openxmlformats.org/officeDocument/2006/relationships/hyperlink" Target="https://en.wikipedia.org/wiki/Manhattan_Bridg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Irving_Morrow"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International_Orange" TargetMode="External"/><Relationship Id="rId4" Type="http://schemas.openxmlformats.org/officeDocument/2006/relationships/hyperlink" Target="https://en.wikipedia.org/wiki/Art_Dec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outhern_Pacific_Railroad"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Sausalito" TargetMode="External"/><Relationship Id="rId4" Type="http://schemas.openxmlformats.org/officeDocument/2006/relationships/hyperlink" Target="https://en.wikipedia.org/wiki/Hyde_Street_Pier"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Moveable_bridge" TargetMode="External"/><Relationship Id="rId3" Type="http://schemas.openxmlformats.org/officeDocument/2006/relationships/hyperlink" Target="https://en.wikipedia.org/wiki/San_Francisco_Bulletin" TargetMode="External"/><Relationship Id="rId7" Type="http://schemas.openxmlformats.org/officeDocument/2006/relationships/hyperlink" Target="https://en.wikipedia.org/wiki/Bering_Strait" TargetMode="External"/><Relationship Id="rId12" Type="http://schemas.openxmlformats.org/officeDocument/2006/relationships/hyperlink" Target="https://en.wikipedia.org/wiki/Southern_Pacific_Railroa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Bering_Strait_crossing" TargetMode="External"/><Relationship Id="rId11" Type="http://schemas.openxmlformats.org/officeDocument/2006/relationships/hyperlink" Target="https://en.wikipedia.org/wiki/United_States_Department_of_War" TargetMode="External"/><Relationship Id="rId5" Type="http://schemas.openxmlformats.org/officeDocument/2006/relationships/hyperlink" Target="https://en.wikipedia.org/wiki/Thesis" TargetMode="External"/><Relationship Id="rId10" Type="http://schemas.openxmlformats.org/officeDocument/2006/relationships/hyperlink" Target="https://en.wikipedia.org/wiki/Metallurgy" TargetMode="External"/><Relationship Id="rId4" Type="http://schemas.openxmlformats.org/officeDocument/2006/relationships/hyperlink" Target="https://en.wikipedia.org/wiki/Joseph_Strauss_(engineer)" TargetMode="External"/><Relationship Id="rId9" Type="http://schemas.openxmlformats.org/officeDocument/2006/relationships/hyperlink" Target="https://en.wikipedia.org/wiki/Cantilever_bridg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Herbert_Deakyn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Automobile_industry" TargetMode="External"/><Relationship Id="rId4" Type="http://schemas.openxmlformats.org/officeDocument/2006/relationships/hyperlink" Target="https://en.wikipedia.org/wiki/United_States_Secretary_of_War"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Bethlehem_Steel_Corpor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Half_Way_to_Hell_Club" TargetMode="External"/><Relationship Id="rId5" Type="http://schemas.openxmlformats.org/officeDocument/2006/relationships/hyperlink" Target="https://en.wikipedia.org/wiki/University_of_Cincinnati" TargetMode="External"/><Relationship Id="rId4" Type="http://schemas.openxmlformats.org/officeDocument/2006/relationships/hyperlink" Target="https://en.wikipedia.org/wiki/Lehigh_Univers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a:t>
            </a:fld>
            <a:endParaRPr lang="en-US" dirty="0"/>
          </a:p>
        </p:txBody>
      </p:sp>
    </p:spTree>
    <p:extLst>
      <p:ext uri="{BB962C8B-B14F-4D97-AF65-F5344CB8AC3E}">
        <p14:creationId xmlns:p14="http://schemas.microsoft.com/office/powerpoint/2010/main" val="244346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Strauss was chief engineer in charge of overall design and construction of the bridge project. However, because he had little understanding or experience with cable-suspension designs, responsibility for much of the engineering and architecture fell on other experts. Strauss's initial design proposal (two double cantilever spans linked by a central suspension segment) was unacceptable from a visual standpoint. The final graceful suspension design was conceived and championed by </a:t>
            </a:r>
            <a:r>
              <a:rPr lang="en-US" sz="1200" b="0" i="0" u="none" strike="noStrike" kern="1200" dirty="0">
                <a:solidFill>
                  <a:schemeClr val="tx1"/>
                </a:solidFill>
                <a:effectLst/>
                <a:latin typeface="+mn-lt"/>
                <a:ea typeface="+mn-ea"/>
                <a:cs typeface="+mn-cs"/>
                <a:hlinkClick r:id="rId3" tooltip="Leon Moisseiff"/>
              </a:rPr>
              <a:t>Leon Moisseiff</a:t>
            </a:r>
            <a:r>
              <a:rPr lang="en-US" sz="1200" b="0" i="0" kern="1200" dirty="0">
                <a:solidFill>
                  <a:schemeClr val="tx1"/>
                </a:solidFill>
                <a:effectLst/>
                <a:latin typeface="+mn-lt"/>
                <a:ea typeface="+mn-ea"/>
                <a:cs typeface="+mn-cs"/>
              </a:rPr>
              <a:t>, the engineer of the </a:t>
            </a:r>
            <a:r>
              <a:rPr lang="en-US" sz="1200" b="0" i="0" u="none" strike="noStrike" kern="1200" dirty="0">
                <a:solidFill>
                  <a:schemeClr val="tx1"/>
                </a:solidFill>
                <a:effectLst/>
                <a:latin typeface="+mn-lt"/>
                <a:ea typeface="+mn-ea"/>
                <a:cs typeface="+mn-cs"/>
                <a:hlinkClick r:id="rId4" tooltip="Manhattan Bridge"/>
              </a:rPr>
              <a:t>Manhattan Bridge</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5" tooltip="New York City"/>
              </a:rPr>
              <a:t>New York City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10</a:t>
            </a:fld>
            <a:endParaRPr lang="en-US" dirty="0"/>
          </a:p>
        </p:txBody>
      </p:sp>
    </p:spTree>
    <p:extLst>
      <p:ext uri="{BB962C8B-B14F-4D97-AF65-F5344CB8AC3E}">
        <p14:creationId xmlns:p14="http://schemas.microsoft.com/office/powerpoint/2010/main" val="11923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Irving Morrow"/>
              </a:rPr>
              <a:t>Irving Morrow</a:t>
            </a:r>
            <a:r>
              <a:rPr lang="en-US" sz="1200" b="0" i="0" kern="1200" dirty="0">
                <a:solidFill>
                  <a:schemeClr val="tx1"/>
                </a:solidFill>
                <a:effectLst/>
                <a:latin typeface="+mn-lt"/>
                <a:ea typeface="+mn-ea"/>
                <a:cs typeface="+mn-cs"/>
              </a:rPr>
              <a:t>, a relatively unknown residential architect, designed the overall shape of the bridge towers, the lighting scheme, and </a:t>
            </a:r>
            <a:r>
              <a:rPr lang="en-US" sz="1200" b="0" i="0" u="none" strike="noStrike" kern="1200" dirty="0">
                <a:solidFill>
                  <a:schemeClr val="tx1"/>
                </a:solidFill>
                <a:effectLst/>
                <a:latin typeface="+mn-lt"/>
                <a:ea typeface="+mn-ea"/>
                <a:cs typeface="+mn-cs"/>
                <a:hlinkClick r:id="rId4" tooltip="Art Deco"/>
              </a:rPr>
              <a:t>Art Deco</a:t>
            </a:r>
            <a:r>
              <a:rPr lang="en-US" sz="1200" b="0" i="0" kern="1200" dirty="0">
                <a:solidFill>
                  <a:schemeClr val="tx1"/>
                </a:solidFill>
                <a:effectLst/>
                <a:latin typeface="+mn-lt"/>
                <a:ea typeface="+mn-ea"/>
                <a:cs typeface="+mn-cs"/>
              </a:rPr>
              <a:t> elements, such as the tower decorations, streetlights, railing, and walkways. The famous </a:t>
            </a:r>
            <a:r>
              <a:rPr lang="en-US" sz="1200" b="0" i="0" u="none" strike="noStrike" kern="1200" dirty="0">
                <a:solidFill>
                  <a:schemeClr val="tx1"/>
                </a:solidFill>
                <a:effectLst/>
                <a:latin typeface="+mn-lt"/>
                <a:ea typeface="+mn-ea"/>
                <a:cs typeface="+mn-cs"/>
                <a:hlinkClick r:id="rId5" tooltip="International Orange"/>
              </a:rPr>
              <a:t>International Orange</a:t>
            </a:r>
            <a:r>
              <a:rPr lang="en-US" sz="1200" b="0" i="0" kern="1200" dirty="0">
                <a:solidFill>
                  <a:schemeClr val="tx1"/>
                </a:solidFill>
                <a:effectLst/>
                <a:latin typeface="+mn-lt"/>
                <a:ea typeface="+mn-ea"/>
                <a:cs typeface="+mn-cs"/>
              </a:rPr>
              <a:t> color was originally used as a sealant for the bridge. The US Navy had wanted it to be painted with black and yellow stripes to ensure visibility by passing ships.</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11</a:t>
            </a:fld>
            <a:endParaRPr lang="en-US" dirty="0"/>
          </a:p>
        </p:txBody>
      </p:sp>
    </p:spTree>
    <p:extLst>
      <p:ext uri="{BB962C8B-B14F-4D97-AF65-F5344CB8AC3E}">
        <p14:creationId xmlns:p14="http://schemas.microsoft.com/office/powerpoint/2010/main" val="360059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steel for the Golden Gate Bridge was fabricated by Bethlehem Steel at its foundries in PA and NJ, the steel was coated with a red lead primer. As the bridge towers began to rise for the Golden Gate Bridge, consulting architect Irving F. Morrow was commuting to the construction site from his home in the East Bay via ferry. He became inspired by the red lead color. Morrow undertook color studies, which resulted in the specification of the unique Golden Gate Bridge International Orange because it blended well with the nearby hills and contrasted with the ocean and sky.</a:t>
            </a:r>
          </a:p>
          <a:p>
            <a:r>
              <a:rPr lang="en-US" sz="1200" b="0" i="0" kern="1200" dirty="0">
                <a:solidFill>
                  <a:schemeClr val="tx1"/>
                </a:solidFill>
                <a:effectLst/>
                <a:latin typeface="+mn-lt"/>
                <a:ea typeface="+mn-ea"/>
                <a:cs typeface="+mn-cs"/>
              </a:rPr>
              <a:t>Morrow recognized very clearly that the Bridge color was a very important influence on its appearance in relationship to its surroundings. As the Bridge stands today, the color blends perfectly with the changing season tints of the spans’ natural setting against the San Francisco skyline and the Marin hills. Morrow concluded, “The effect of International Orange is as highly pleasing as it is unusual in the realm of engineering.”</a:t>
            </a:r>
          </a:p>
          <a:p>
            <a:r>
              <a:rPr lang="en-US" sz="1200" b="0" i="0" kern="1200" dirty="0">
                <a:solidFill>
                  <a:schemeClr val="tx1"/>
                </a:solidFill>
                <a:effectLst/>
                <a:latin typeface="+mn-lt"/>
                <a:ea typeface="+mn-ea"/>
                <a:cs typeface="+mn-cs"/>
              </a:rPr>
              <a:t>The final color was inspired by studies undertaken by Morrow in cooperation with other architects, engineers, painters, sculptors, and others. Morrow also included black, grey, and aluminum in the studies, ruling each out for a range of reasons. Black would be unattractive and would reduce the scale of the bridge more than any other color. Proponents for the aluminum color reported that this color would give beauty as the beauty of a dirigible aircraft. Morrow rejected it as the towers would be deprived of substance and made tiny. Battleship grey and warm grey were studied. Warm grey was named as the distant second to orange vermillion.</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12</a:t>
            </a:fld>
            <a:endParaRPr lang="en-US" dirty="0"/>
          </a:p>
        </p:txBody>
      </p:sp>
    </p:spTree>
    <p:extLst>
      <p:ext uri="{BB962C8B-B14F-4D97-AF65-F5344CB8AC3E}">
        <p14:creationId xmlns:p14="http://schemas.microsoft.com/office/powerpoint/2010/main" val="917858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original plans submitted by Chief Engineer, Joseph B. Strauss, called for a hybrid cantilever and suspension structure across the Golden Gate. This plan was generally regarded as unsightly, and a far cry from the elegant, understated lines that define the Bridge today. After Strauss submitted his first design, Consulting Engineer, Leon S. Moisseiff, theorized that a long span suspension bridge could cross the Gate. A suspension structure of this length had never been tried before.</a:t>
            </a:r>
          </a:p>
          <a:p>
            <a:r>
              <a:rPr lang="en-US" sz="1200" b="0" i="0" kern="1200" dirty="0">
                <a:solidFill>
                  <a:schemeClr val="tx1"/>
                </a:solidFill>
                <a:effectLst/>
                <a:latin typeface="+mn-lt"/>
                <a:ea typeface="+mn-ea"/>
                <a:cs typeface="+mn-cs"/>
              </a:rPr>
              <a:t>Even after Moisseiff and Strauss began to refine the new design, it wasn't until Consulting Architect Irving F. Morrow joined the project that the art deco styling began to take shape. Morrow simplified the pedestrian railings to modest, uniform posts placed far enough apart to allow motorists an unobstructed view. The light posts took on a lean, angled form. Wide, vertical ribbing was added on the horizontal tower bracing to accent the sun's light on the structure. The rectangular tower portals themselves decrease on ascent, further emphasizing the tower height. These architectural enhancements define the Golden Gate Bridge's art deco form. It is this form which is known and admired the world over.</a:t>
            </a:r>
          </a:p>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13</a:t>
            </a:fld>
            <a:endParaRPr lang="en-US" dirty="0"/>
          </a:p>
        </p:txBody>
      </p:sp>
    </p:spTree>
    <p:extLst>
      <p:ext uri="{BB962C8B-B14F-4D97-AF65-F5344CB8AC3E}">
        <p14:creationId xmlns:p14="http://schemas.microsoft.com/office/powerpoint/2010/main" val="2074232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couple of misconceptions about how often the Bridge is painted. Some say once every seven years, others say from end to end each year. The truth is that the Bridge is painted continuously. Painting the Bridge is an ongoing task and a primary maintenance job. The paint applied to the Bridge’s steel protects it from the high salt content in the air which can cause the steel to corrode or rust.</a:t>
            </a:r>
          </a:p>
          <a:p>
            <a:r>
              <a:rPr lang="en-US" sz="1200" b="0" i="0" kern="1200" dirty="0">
                <a:solidFill>
                  <a:schemeClr val="tx1"/>
                </a:solidFill>
                <a:effectLst/>
                <a:latin typeface="+mn-lt"/>
                <a:ea typeface="+mn-ea"/>
                <a:cs typeface="+mn-cs"/>
              </a:rPr>
              <a:t>By 1968, advancing corrosion sparked a program to remove the original lead based paint (primer and topcoat) and replace it with an inorganic zinc silicate primer and vinyl topcoats. This process was completed in 1995. Note that in 1990, the topcoat was changed from a vinyl to an acrylic emulsion to meet air quality (Volatile Organic Compounds or VOC) requirements.</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14</a:t>
            </a:fld>
            <a:endParaRPr lang="en-US" dirty="0"/>
          </a:p>
        </p:txBody>
      </p:sp>
    </p:spTree>
    <p:extLst>
      <p:ext uri="{BB962C8B-B14F-4D97-AF65-F5344CB8AC3E}">
        <p14:creationId xmlns:p14="http://schemas.microsoft.com/office/powerpoint/2010/main" val="355792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a:solidFill>
                  <a:schemeClr val="tx1"/>
                </a:solidFill>
                <a:effectLst/>
                <a:latin typeface="+mn-lt"/>
                <a:ea typeface="+mn-ea"/>
                <a:cs typeface="+mn-cs"/>
              </a:rPr>
              <a:t>the enormous size of the project; and, 2) the tremendous scale and dignity of the project. Morrow carefully weighed these considerations as he designed his lighting scheme, one which would even further accent the uniqueness of the Golden Gate Bridge.</a:t>
            </a:r>
          </a:p>
          <a:p>
            <a:r>
              <a:rPr lang="en-US" sz="1200" b="0" i="0" kern="1200" dirty="0">
                <a:solidFill>
                  <a:schemeClr val="tx1"/>
                </a:solidFill>
                <a:effectLst/>
                <a:latin typeface="+mn-lt"/>
                <a:ea typeface="+mn-ea"/>
                <a:cs typeface="+mn-cs"/>
              </a:rPr>
              <a:t>Because of the Bridge's great size, Morrow did not want the same intensity of light on all of its parts. The effect would seem too artificial. The towers, for example, were to have less light at the top, so they would seem to soar beyond the range of illumination. Further, because of the scale and dignity of the Bridge, Morrow believed tricky, flashy or spectacular lighting would be unworthy of the structure's magnificence. Thus, he selected low pressure sodium vapor lamps with a subtle amber glow for the roadway, providing warm, non-glare lighting for passing motorists. The lamps were the most modern available in 1937.</a:t>
            </a:r>
          </a:p>
          <a:p>
            <a:r>
              <a:rPr lang="en-US" sz="1200" b="0" i="0" kern="1200" dirty="0">
                <a:solidFill>
                  <a:schemeClr val="tx1"/>
                </a:solidFill>
                <a:effectLst/>
                <a:latin typeface="+mn-lt"/>
                <a:ea typeface="+mn-ea"/>
                <a:cs typeface="+mn-cs"/>
              </a:rPr>
              <a:t>Forty-five years later in 1972, the original low pressure sodium roadway lights were replaced with high-pressure sodium vapor lamps. These modern lamps provide improved lighting at a lower cost. To preserve the original warm glow, the new lamp heads have a plastic amber lens.</a:t>
            </a:r>
          </a:p>
          <a:p>
            <a:r>
              <a:rPr lang="en-US" sz="1200" b="0" i="0" kern="1200" dirty="0">
                <a:solidFill>
                  <a:schemeClr val="tx1"/>
                </a:solidFill>
                <a:effectLst/>
                <a:latin typeface="+mn-lt"/>
                <a:ea typeface="+mn-ea"/>
                <a:cs typeface="+mn-cs"/>
              </a:rPr>
              <a:t>Just as Morrow had envisioned, the new lighting made the towers seem to disappear into the evening darkness, further accenting their great height.</a:t>
            </a:r>
          </a:p>
        </p:txBody>
      </p:sp>
      <p:sp>
        <p:nvSpPr>
          <p:cNvPr id="4" name="Slide Number Placeholder 3"/>
          <p:cNvSpPr>
            <a:spLocks noGrp="1"/>
          </p:cNvSpPr>
          <p:nvPr>
            <p:ph type="sldNum" sz="quarter" idx="5"/>
          </p:nvPr>
        </p:nvSpPr>
        <p:spPr/>
        <p:txBody>
          <a:bodyPr/>
          <a:lstStyle/>
          <a:p>
            <a:fld id="{0AAB4322-AB1C-468A-98C3-8899B6CAC94D}" type="slidenum">
              <a:rPr lang="en-US" smtClean="0"/>
              <a:t>15</a:t>
            </a:fld>
            <a:endParaRPr lang="en-US" dirty="0"/>
          </a:p>
        </p:txBody>
      </p:sp>
    </p:spTree>
    <p:extLst>
      <p:ext uri="{BB962C8B-B14F-4D97-AF65-F5344CB8AC3E}">
        <p14:creationId xmlns:p14="http://schemas.microsoft.com/office/powerpoint/2010/main" val="42521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2</a:t>
            </a:fld>
            <a:endParaRPr lang="en-US" dirty="0"/>
          </a:p>
        </p:txBody>
      </p:sp>
    </p:spTree>
    <p:extLst>
      <p:ext uri="{BB962C8B-B14F-4D97-AF65-F5344CB8AC3E}">
        <p14:creationId xmlns:p14="http://schemas.microsoft.com/office/powerpoint/2010/main" val="238145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3</a:t>
            </a:fld>
            <a:endParaRPr lang="en-US" dirty="0"/>
          </a:p>
        </p:txBody>
      </p:sp>
    </p:spTree>
    <p:extLst>
      <p:ext uri="{BB962C8B-B14F-4D97-AF65-F5344CB8AC3E}">
        <p14:creationId xmlns:p14="http://schemas.microsoft.com/office/powerpoint/2010/main" val="142920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the bridge was built, the only practical short route between San Francisco and what is now Marin County was by boat across a section of San Francisco Bay. A ferry service began as early as 1820, with a regularly scheduled service beginning in the 1840s for the purpose of transporting water to San Francisco.</a:t>
            </a:r>
          </a:p>
          <a:p>
            <a:r>
              <a:rPr lang="en-US" sz="1200" b="0" i="0" kern="1200" dirty="0">
                <a:solidFill>
                  <a:schemeClr val="tx1"/>
                </a:solidFill>
                <a:effectLst/>
                <a:latin typeface="+mn-lt"/>
                <a:ea typeface="+mn-ea"/>
                <a:cs typeface="+mn-cs"/>
              </a:rPr>
              <a:t>The Sausalito Land and Ferry Company service, launched in 1867, eventually became the Golden Gate Ferry Company, a </a:t>
            </a:r>
            <a:r>
              <a:rPr lang="en-US" sz="1200" b="0" i="0" u="none" strike="noStrike" kern="1200" dirty="0">
                <a:solidFill>
                  <a:schemeClr val="tx1"/>
                </a:solidFill>
                <a:effectLst/>
                <a:latin typeface="+mn-lt"/>
                <a:ea typeface="+mn-ea"/>
                <a:cs typeface="+mn-cs"/>
                <a:hlinkClick r:id="rId3" tooltip="Southern Pacific Railroad"/>
              </a:rPr>
              <a:t>Southern Pacific Railroad</a:t>
            </a:r>
            <a:r>
              <a:rPr lang="en-US" sz="1200" b="0" i="0" kern="1200" dirty="0">
                <a:solidFill>
                  <a:schemeClr val="tx1"/>
                </a:solidFill>
                <a:effectLst/>
                <a:latin typeface="+mn-lt"/>
                <a:ea typeface="+mn-ea"/>
                <a:cs typeface="+mn-cs"/>
              </a:rPr>
              <a:t> subsidiary, the largest ferry operation in the world by the late 1920s.</a:t>
            </a:r>
          </a:p>
          <a:p>
            <a:r>
              <a:rPr lang="en-US" sz="1200" b="0" i="0" kern="1200" dirty="0">
                <a:solidFill>
                  <a:schemeClr val="tx1"/>
                </a:solidFill>
                <a:effectLst/>
                <a:latin typeface="+mn-lt"/>
                <a:ea typeface="+mn-ea"/>
                <a:cs typeface="+mn-cs"/>
              </a:rPr>
              <a:t>Once for railroad passengers and customers only, Southern Pacific's automobile ferries became very profitable and important to the regional economy. The ferry crossing between the </a:t>
            </a:r>
            <a:r>
              <a:rPr lang="en-US" sz="1200" b="0" i="0" u="none" strike="noStrike" kern="1200" dirty="0">
                <a:solidFill>
                  <a:schemeClr val="tx1"/>
                </a:solidFill>
                <a:effectLst/>
                <a:latin typeface="+mn-lt"/>
                <a:ea typeface="+mn-ea"/>
                <a:cs typeface="+mn-cs"/>
                <a:hlinkClick r:id="rId4" tooltip="Hyde Street Pier"/>
              </a:rPr>
              <a:t>Hyde Street Pier</a:t>
            </a:r>
            <a:r>
              <a:rPr lang="en-US" sz="1200" b="0" i="0" kern="1200" dirty="0">
                <a:solidFill>
                  <a:schemeClr val="tx1"/>
                </a:solidFill>
                <a:effectLst/>
                <a:latin typeface="+mn-lt"/>
                <a:ea typeface="+mn-ea"/>
                <a:cs typeface="+mn-cs"/>
              </a:rPr>
              <a:t> in San Francisco and </a:t>
            </a:r>
            <a:r>
              <a:rPr lang="en-US" sz="1200" b="0" i="0" u="none" strike="noStrike" kern="1200" dirty="0">
                <a:solidFill>
                  <a:schemeClr val="tx1"/>
                </a:solidFill>
                <a:effectLst/>
                <a:latin typeface="+mn-lt"/>
                <a:ea typeface="+mn-ea"/>
                <a:cs typeface="+mn-cs"/>
                <a:hlinkClick r:id="rId5" tooltip="Sausalito"/>
              </a:rPr>
              <a:t>Sausalito</a:t>
            </a:r>
            <a:r>
              <a:rPr lang="en-US" sz="1200" b="0" i="0" kern="1200" dirty="0">
                <a:solidFill>
                  <a:schemeClr val="tx1"/>
                </a:solidFill>
                <a:effectLst/>
                <a:latin typeface="+mn-lt"/>
                <a:ea typeface="+mn-ea"/>
                <a:cs typeface="+mn-cs"/>
              </a:rPr>
              <a:t> in Marin County took approximately 20 minutes and cost $1.00 per vehicle.</a:t>
            </a:r>
          </a:p>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4</a:t>
            </a:fld>
            <a:endParaRPr lang="en-US" dirty="0"/>
          </a:p>
        </p:txBody>
      </p:sp>
    </p:spTree>
    <p:extLst>
      <p:ext uri="{BB962C8B-B14F-4D97-AF65-F5344CB8AC3E}">
        <p14:creationId xmlns:p14="http://schemas.microsoft.com/office/powerpoint/2010/main" val="362745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wanted to build a bridge to connect San Francisco to Marin County. San Francisco was the largest American city still served primarily by ferry boats. Because it did not have a permanent link with communities around the bay, the city's growth rate was below the national average. Many experts said that a bridge could not be built across the 6,700-foot (2,000-metre) strait, which had strong, swirling tides and currents, with water 372 ft (113 m) deep at the center of the channel, and frequent strong winds. Experts said that ferocious winds and blinding fogs would prevent construction and operation.</a:t>
            </a:r>
          </a:p>
          <a:p>
            <a:r>
              <a:rPr lang="en-US" sz="1200" b="0" i="0" kern="1200" dirty="0">
                <a:solidFill>
                  <a:schemeClr val="tx1"/>
                </a:solidFill>
                <a:effectLst/>
                <a:latin typeface="+mn-lt"/>
                <a:ea typeface="+mn-ea"/>
                <a:cs typeface="+mn-cs"/>
              </a:rPr>
              <a:t>Although the idea of a bridge spanning the Golden Gate was not new, the proposal that eventually took hold was made in a 1916 </a:t>
            </a:r>
            <a:r>
              <a:rPr lang="en-US" sz="1200" b="0" i="1" u="none" strike="noStrike" kern="1200" dirty="0">
                <a:solidFill>
                  <a:schemeClr val="tx1"/>
                </a:solidFill>
                <a:effectLst/>
                <a:latin typeface="+mn-lt"/>
                <a:ea typeface="+mn-ea"/>
                <a:cs typeface="+mn-cs"/>
                <a:hlinkClick r:id="rId3" tooltip="San Francisco Bulletin"/>
              </a:rPr>
              <a:t>San Francisco Bulletin</a:t>
            </a:r>
            <a:r>
              <a:rPr lang="en-US" sz="1200" b="0" i="0" kern="1200" dirty="0">
                <a:solidFill>
                  <a:schemeClr val="tx1"/>
                </a:solidFill>
                <a:effectLst/>
                <a:latin typeface="+mn-lt"/>
                <a:ea typeface="+mn-ea"/>
                <a:cs typeface="+mn-cs"/>
              </a:rPr>
              <a:t> article by former engineering student James Wilkins.</a:t>
            </a:r>
          </a:p>
          <a:p>
            <a:r>
              <a:rPr lang="en-US" sz="1200" b="0" i="0" kern="1200" dirty="0">
                <a:solidFill>
                  <a:schemeClr val="tx1"/>
                </a:solidFill>
                <a:effectLst/>
                <a:latin typeface="+mn-lt"/>
                <a:ea typeface="+mn-ea"/>
                <a:cs typeface="+mn-cs"/>
              </a:rPr>
              <a:t>San Francisco's City Engineer estimated the cost at $100 million (equivalent to $2.3 billion today), and impractical for the time. He asked bridge engineers whether it could be built for less. One who responded, </a:t>
            </a:r>
            <a:r>
              <a:rPr lang="en-US" sz="1200" b="0" i="0" u="none" strike="noStrike" kern="1200" dirty="0">
                <a:solidFill>
                  <a:schemeClr val="tx1"/>
                </a:solidFill>
                <a:effectLst/>
                <a:latin typeface="+mn-lt"/>
                <a:ea typeface="+mn-ea"/>
                <a:cs typeface="+mn-cs"/>
                <a:hlinkClick r:id="rId4" tooltip="Joseph Strauss (engineer)"/>
              </a:rPr>
              <a:t>Joseph Strauss</a:t>
            </a:r>
            <a:r>
              <a:rPr lang="en-US" sz="1200" b="0" i="0" kern="1200" dirty="0">
                <a:solidFill>
                  <a:schemeClr val="tx1"/>
                </a:solidFill>
                <a:effectLst/>
                <a:latin typeface="+mn-lt"/>
                <a:ea typeface="+mn-ea"/>
                <a:cs typeface="+mn-cs"/>
              </a:rPr>
              <a:t>, was an ambitious engineer and poet who had, for his </a:t>
            </a:r>
            <a:r>
              <a:rPr lang="en-US" sz="1200" b="0" i="0" u="none" strike="noStrike" kern="1200" dirty="0">
                <a:solidFill>
                  <a:schemeClr val="tx1"/>
                </a:solidFill>
                <a:effectLst/>
                <a:latin typeface="+mn-lt"/>
                <a:ea typeface="+mn-ea"/>
                <a:cs typeface="+mn-cs"/>
                <a:hlinkClick r:id="rId5" tooltip="Thesis"/>
              </a:rPr>
              <a:t>graduate thesis</a:t>
            </a:r>
            <a:r>
              <a:rPr lang="en-US" sz="1200" b="0" i="0" kern="1200" dirty="0">
                <a:solidFill>
                  <a:schemeClr val="tx1"/>
                </a:solidFill>
                <a:effectLst/>
                <a:latin typeface="+mn-lt"/>
                <a:ea typeface="+mn-ea"/>
                <a:cs typeface="+mn-cs"/>
              </a:rPr>
              <a:t>, designed a 55-mile-long (89 km) </a:t>
            </a:r>
            <a:r>
              <a:rPr lang="en-US" sz="1200" b="0" i="0" u="none" strike="noStrike" kern="1200" dirty="0">
                <a:solidFill>
                  <a:schemeClr val="tx1"/>
                </a:solidFill>
                <a:effectLst/>
                <a:latin typeface="+mn-lt"/>
                <a:ea typeface="+mn-ea"/>
                <a:cs typeface="+mn-cs"/>
                <a:hlinkClick r:id="rId6" tooltip="Bering Strait crossing"/>
              </a:rPr>
              <a:t>railroad bridge across</a:t>
            </a:r>
            <a:r>
              <a:rPr lang="en-US" sz="1200" b="0" i="0" kern="1200" dirty="0">
                <a:solidFill>
                  <a:schemeClr val="tx1"/>
                </a:solidFill>
                <a:effectLst/>
                <a:latin typeface="+mn-lt"/>
                <a:ea typeface="+mn-ea"/>
                <a:cs typeface="+mn-cs"/>
              </a:rPr>
              <a:t> the </a:t>
            </a:r>
            <a:r>
              <a:rPr lang="en-US" sz="1200" b="0" i="0" u="none" strike="noStrike" kern="1200" dirty="0">
                <a:solidFill>
                  <a:schemeClr val="tx1"/>
                </a:solidFill>
                <a:effectLst/>
                <a:latin typeface="+mn-lt"/>
                <a:ea typeface="+mn-ea"/>
                <a:cs typeface="+mn-cs"/>
                <a:hlinkClick r:id="rId7" tooltip="Bering Strait"/>
              </a:rPr>
              <a:t>Bering Strait</a:t>
            </a:r>
            <a:r>
              <a:rPr lang="en-US" sz="1200" b="0" i="0" kern="1200" dirty="0">
                <a:solidFill>
                  <a:schemeClr val="tx1"/>
                </a:solidFill>
                <a:effectLst/>
                <a:latin typeface="+mn-lt"/>
                <a:ea typeface="+mn-ea"/>
                <a:cs typeface="+mn-cs"/>
              </a:rPr>
              <a:t>. At the time, Strauss had completed some 400 </a:t>
            </a:r>
            <a:r>
              <a:rPr lang="en-US" sz="1200" b="0" i="0" u="none" strike="noStrike" kern="1200" dirty="0">
                <a:solidFill>
                  <a:schemeClr val="tx1"/>
                </a:solidFill>
                <a:effectLst/>
                <a:latin typeface="+mn-lt"/>
                <a:ea typeface="+mn-ea"/>
                <a:cs typeface="+mn-cs"/>
                <a:hlinkClick r:id="rId8" tooltip="Moveable bridge"/>
              </a:rPr>
              <a:t>drawbridges</a:t>
            </a:r>
            <a:r>
              <a:rPr lang="en-US" sz="1200" b="0" i="0" kern="1200" dirty="0">
                <a:solidFill>
                  <a:schemeClr val="tx1"/>
                </a:solidFill>
                <a:effectLst/>
                <a:latin typeface="+mn-lt"/>
                <a:ea typeface="+mn-ea"/>
                <a:cs typeface="+mn-cs"/>
              </a:rPr>
              <a:t>—most of which were inland—and nothing on the scale of the new project. Strauss's initial drawings were for a massive </a:t>
            </a:r>
            <a:r>
              <a:rPr lang="en-US" sz="1200" b="0" i="0" u="none" strike="noStrike" kern="1200" dirty="0">
                <a:solidFill>
                  <a:schemeClr val="tx1"/>
                </a:solidFill>
                <a:effectLst/>
                <a:latin typeface="+mn-lt"/>
                <a:ea typeface="+mn-ea"/>
                <a:cs typeface="+mn-cs"/>
                <a:hlinkClick r:id="rId9" tooltip="Cantilever bridge"/>
              </a:rPr>
              <a:t>cantilever</a:t>
            </a:r>
            <a:r>
              <a:rPr lang="en-US" sz="1200" b="0" i="0" kern="1200" dirty="0">
                <a:solidFill>
                  <a:schemeClr val="tx1"/>
                </a:solidFill>
                <a:effectLst/>
                <a:latin typeface="+mn-lt"/>
                <a:ea typeface="+mn-ea"/>
                <a:cs typeface="+mn-cs"/>
              </a:rPr>
              <a:t> on each side of the strait, connected by a central suspension segment, which Strauss promised could be built for $17 million (equivalent to $391 million today).</a:t>
            </a:r>
          </a:p>
          <a:p>
            <a:r>
              <a:rPr lang="en-US" sz="1200" b="0" i="0" kern="1200" dirty="0">
                <a:solidFill>
                  <a:schemeClr val="tx1"/>
                </a:solidFill>
                <a:effectLst/>
                <a:latin typeface="+mn-lt"/>
                <a:ea typeface="+mn-ea"/>
                <a:cs typeface="+mn-cs"/>
              </a:rPr>
              <a:t>Local authorities agreed to proceed only on the assurance that Strauss would alter the design and accept input from several consulting project experts. A suspension-bridge design was considered the most practical, because of recent advances in </a:t>
            </a:r>
            <a:r>
              <a:rPr lang="en-US" sz="1200" b="0" i="0" u="none" strike="noStrike" kern="1200" dirty="0">
                <a:solidFill>
                  <a:schemeClr val="tx1"/>
                </a:solidFill>
                <a:effectLst/>
                <a:latin typeface="+mn-lt"/>
                <a:ea typeface="+mn-ea"/>
                <a:cs typeface="+mn-cs"/>
                <a:hlinkClick r:id="rId10" tooltip="Metallurgy"/>
              </a:rPr>
              <a:t>metallurgy</a:t>
            </a:r>
            <a:r>
              <a:rPr lang="en-US" sz="1200" b="0" i="0" u="none" strike="noStrike"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Strauss spent more than a decade drumming up support in Northern California. The bridge faced opposition, including litigation, from many sources. The </a:t>
            </a:r>
            <a:r>
              <a:rPr lang="en-US" sz="1200" b="0" i="0" u="none" strike="noStrike" kern="1200" dirty="0">
                <a:solidFill>
                  <a:schemeClr val="tx1"/>
                </a:solidFill>
                <a:effectLst/>
                <a:latin typeface="+mn-lt"/>
                <a:ea typeface="+mn-ea"/>
                <a:cs typeface="+mn-cs"/>
                <a:hlinkClick r:id="rId11" tooltip="United States Department of War"/>
              </a:rPr>
              <a:t>Department of War</a:t>
            </a:r>
            <a:r>
              <a:rPr lang="en-US" sz="1200" b="0" i="0" kern="1200" dirty="0">
                <a:solidFill>
                  <a:schemeClr val="tx1"/>
                </a:solidFill>
                <a:effectLst/>
                <a:latin typeface="+mn-lt"/>
                <a:ea typeface="+mn-ea"/>
                <a:cs typeface="+mn-cs"/>
              </a:rPr>
              <a:t> was concerned that the bridge would interfere with ship traffic. The navy feared that a ship collision or sabotage to the bridge could block the entrance to one of its main harbors. Unions demanded guarantees that local workers would be favored for construction jobs. </a:t>
            </a:r>
            <a:r>
              <a:rPr lang="en-US" sz="1200" b="0" i="0" u="none" strike="noStrike" kern="1200" dirty="0">
                <a:solidFill>
                  <a:schemeClr val="tx1"/>
                </a:solidFill>
                <a:effectLst/>
                <a:latin typeface="+mn-lt"/>
                <a:ea typeface="+mn-ea"/>
                <a:cs typeface="+mn-cs"/>
                <a:hlinkClick r:id="rId12" tooltip="Southern Pacific Railroad"/>
              </a:rPr>
              <a:t>Southern Pacific Railroad</a:t>
            </a:r>
            <a:r>
              <a:rPr lang="en-US" sz="1200" b="0" i="0" kern="1200" dirty="0">
                <a:solidFill>
                  <a:schemeClr val="tx1"/>
                </a:solidFill>
                <a:effectLst/>
                <a:latin typeface="+mn-lt"/>
                <a:ea typeface="+mn-ea"/>
                <a:cs typeface="+mn-cs"/>
              </a:rPr>
              <a:t>, one of the most powerful business interests in California, opposed the bridge as competition to its ferry fleet and filed a lawsuit against the project, leading to a mass boycott of the ferry service.</a:t>
            </a:r>
          </a:p>
        </p:txBody>
      </p:sp>
      <p:sp>
        <p:nvSpPr>
          <p:cNvPr id="4" name="Slide Number Placeholder 3"/>
          <p:cNvSpPr>
            <a:spLocks noGrp="1"/>
          </p:cNvSpPr>
          <p:nvPr>
            <p:ph type="sldNum" sz="quarter" idx="5"/>
          </p:nvPr>
        </p:nvSpPr>
        <p:spPr/>
        <p:txBody>
          <a:bodyPr/>
          <a:lstStyle/>
          <a:p>
            <a:fld id="{0AAB4322-AB1C-468A-98C3-8899B6CAC94D}" type="slidenum">
              <a:rPr lang="en-US" smtClean="0"/>
              <a:t>5</a:t>
            </a:fld>
            <a:endParaRPr lang="en-US" dirty="0"/>
          </a:p>
        </p:txBody>
      </p:sp>
    </p:spTree>
    <p:extLst>
      <p:ext uri="{BB962C8B-B14F-4D97-AF65-F5344CB8AC3E}">
        <p14:creationId xmlns:p14="http://schemas.microsoft.com/office/powerpoint/2010/main" val="157448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May 1924, Colonel </a:t>
            </a:r>
            <a:r>
              <a:rPr lang="en-US" sz="1200" b="0" i="0" u="none" strike="noStrike" kern="1200" dirty="0">
                <a:solidFill>
                  <a:schemeClr val="tx1"/>
                </a:solidFill>
                <a:effectLst/>
                <a:latin typeface="+mn-lt"/>
                <a:ea typeface="+mn-ea"/>
                <a:cs typeface="+mn-cs"/>
                <a:hlinkClick r:id="rId3" tooltip="Herbert Deakyne"/>
              </a:rPr>
              <a:t>Herbert Deakyne</a:t>
            </a:r>
            <a:r>
              <a:rPr lang="en-US" sz="1200" b="0" i="0" kern="1200" dirty="0">
                <a:solidFill>
                  <a:schemeClr val="tx1"/>
                </a:solidFill>
                <a:effectLst/>
                <a:latin typeface="+mn-lt"/>
                <a:ea typeface="+mn-ea"/>
                <a:cs typeface="+mn-cs"/>
              </a:rPr>
              <a:t> held the second hearing on the Bridge on behalf of the </a:t>
            </a:r>
            <a:r>
              <a:rPr lang="en-US" sz="1200" b="0" i="0" u="none" strike="noStrike" kern="1200" dirty="0">
                <a:solidFill>
                  <a:schemeClr val="tx1"/>
                </a:solidFill>
                <a:effectLst/>
                <a:latin typeface="+mn-lt"/>
                <a:ea typeface="+mn-ea"/>
                <a:cs typeface="+mn-cs"/>
                <a:hlinkClick r:id="rId4" tooltip="United States Secretary of War"/>
              </a:rPr>
              <a:t>Secretary of War</a:t>
            </a:r>
            <a:r>
              <a:rPr lang="en-US" sz="1200" b="0" i="0" kern="1200" dirty="0">
                <a:solidFill>
                  <a:schemeClr val="tx1"/>
                </a:solidFill>
                <a:effectLst/>
                <a:latin typeface="+mn-lt"/>
                <a:ea typeface="+mn-ea"/>
                <a:cs typeface="+mn-cs"/>
              </a:rPr>
              <a:t> in a request to use federal land for construction. Deakyne, on behalf of the Secretary of War, approved the transfer of land needed for the bridge structure and leading roads to the "Bridging the Golden Gate Association" and both San Francisco County and Marin County, pending further bridge plans by Strauss. Another ally was the fledgling </a:t>
            </a:r>
            <a:r>
              <a:rPr lang="en-US" sz="1200" b="0" i="0" u="none" strike="noStrike" kern="1200" dirty="0">
                <a:solidFill>
                  <a:schemeClr val="tx1"/>
                </a:solidFill>
                <a:effectLst/>
                <a:latin typeface="+mn-lt"/>
                <a:ea typeface="+mn-ea"/>
                <a:cs typeface="+mn-cs"/>
                <a:hlinkClick r:id="rId5" tooltip="Automobile industry"/>
              </a:rPr>
              <a:t>automobile industry</a:t>
            </a:r>
            <a:r>
              <a:rPr lang="en-US" sz="1200" b="0" i="0" kern="1200" dirty="0">
                <a:solidFill>
                  <a:schemeClr val="tx1"/>
                </a:solidFill>
                <a:effectLst/>
                <a:latin typeface="+mn-lt"/>
                <a:ea typeface="+mn-ea"/>
                <a:cs typeface="+mn-cs"/>
              </a:rPr>
              <a:t>, which supported the development of roads and bridges to increase demand for automobiles.</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6</a:t>
            </a:fld>
            <a:endParaRPr lang="en-US" dirty="0"/>
          </a:p>
        </p:txBody>
      </p:sp>
    </p:spTree>
    <p:extLst>
      <p:ext uri="{BB962C8B-B14F-4D97-AF65-F5344CB8AC3E}">
        <p14:creationId xmlns:p14="http://schemas.microsoft.com/office/powerpoint/2010/main" val="36013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Construction began on January 5, 1933. The project cost more than $35 million, ($493 million in 2016 dollars) completing ahead of schedule and $1.3 million under budget (equivalent to $23.8 million today). The Golden Gate Bridge construction project was carried out by the McClintic-Marshall Construction Co., a subsidiary of </a:t>
            </a:r>
            <a:r>
              <a:rPr lang="en-US" sz="1200" b="0" i="0" u="none" strike="noStrike" kern="1200" dirty="0">
                <a:solidFill>
                  <a:schemeClr val="tx1"/>
                </a:solidFill>
                <a:effectLst/>
                <a:latin typeface="+mn-lt"/>
                <a:ea typeface="+mn-ea"/>
                <a:cs typeface="+mn-cs"/>
                <a:hlinkClick r:id="rId3" tooltip="Bethlehem Steel Corporation"/>
              </a:rPr>
              <a:t>Bethlehem Steel Corporation</a:t>
            </a:r>
            <a:r>
              <a:rPr lang="en-US" sz="1200" b="0" i="0" kern="1200" dirty="0">
                <a:solidFill>
                  <a:schemeClr val="tx1"/>
                </a:solidFill>
                <a:effectLst/>
                <a:latin typeface="+mn-lt"/>
                <a:ea typeface="+mn-ea"/>
                <a:cs typeface="+mn-cs"/>
              </a:rPr>
              <a:t> founded by Howard H. McClintic and Charles D. Marshall, both of </a:t>
            </a:r>
            <a:r>
              <a:rPr lang="en-US" sz="1200" b="0" i="0" u="none" strike="noStrike" kern="1200" dirty="0">
                <a:solidFill>
                  <a:schemeClr val="tx1"/>
                </a:solidFill>
                <a:effectLst/>
                <a:latin typeface="+mn-lt"/>
                <a:ea typeface="+mn-ea"/>
                <a:cs typeface="+mn-cs"/>
                <a:hlinkClick r:id="rId4" tooltip="Lehigh University"/>
              </a:rPr>
              <a:t>Lehigh University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Strauss remained head of the project, overseeing day-to-day construction and making some groundbreaking contributions. A graduate of the </a:t>
            </a:r>
            <a:r>
              <a:rPr lang="en-US" sz="1200" b="0" i="0" u="none" strike="noStrike" kern="1200" dirty="0">
                <a:solidFill>
                  <a:schemeClr val="tx1"/>
                </a:solidFill>
                <a:effectLst/>
                <a:latin typeface="+mn-lt"/>
                <a:ea typeface="+mn-ea"/>
                <a:cs typeface="+mn-cs"/>
                <a:hlinkClick r:id="rId5" tooltip="University of Cincinnati"/>
              </a:rPr>
              <a:t>University of Cincinnati</a:t>
            </a:r>
            <a:r>
              <a:rPr lang="en-US" sz="1200" b="0" i="0" kern="1200" dirty="0">
                <a:solidFill>
                  <a:schemeClr val="tx1"/>
                </a:solidFill>
                <a:effectLst/>
                <a:latin typeface="+mn-lt"/>
                <a:ea typeface="+mn-ea"/>
                <a:cs typeface="+mn-cs"/>
              </a:rPr>
              <a:t>, he placed a brick from his alma mater's demolished McMicken Hall in the south anchorage before the concrete was poured. He innovated the use of movable safety netting beneath the construction site, which saved the lives of many otherwise-unprotected ironworkers. Of eleven men killed from falls during construction, ten were killed on February 17, 1937, when the bridge was near completion and the net failed under the stress of a scaffold that had fallen.</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workers' platform that was attached to a rolling hanger on a track collapsed when the bolts that were connected to the track were too small and the amount of weight was too great to bear. The platform fell into the safety net, but was too heavy and the net gave way. Two out of the twelve workers survived the 200-foot (61 m) fall into the icy waters, including the 37-year-old foreman, Slim Lambert. Nineteen others who were saved by the net over the course of construction became members of their </a:t>
            </a:r>
            <a:r>
              <a:rPr lang="en-US" sz="1200" b="0" i="0" u="none" strike="noStrike" kern="1200" dirty="0">
                <a:solidFill>
                  <a:schemeClr val="tx1"/>
                </a:solidFill>
                <a:effectLst/>
                <a:latin typeface="+mn-lt"/>
                <a:ea typeface="+mn-ea"/>
                <a:cs typeface="+mn-cs"/>
                <a:hlinkClick r:id="rId6" tooltip="Half Way to Hell Club"/>
              </a:rPr>
              <a:t>Half Way to Hell Club</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project was finished and opened May 27, 1937. </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7</a:t>
            </a:fld>
            <a:endParaRPr lang="en-US" dirty="0"/>
          </a:p>
        </p:txBody>
      </p:sp>
    </p:spTree>
    <p:extLst>
      <p:ext uri="{BB962C8B-B14F-4D97-AF65-F5344CB8AC3E}">
        <p14:creationId xmlns:p14="http://schemas.microsoft.com/office/powerpoint/2010/main" val="2409754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8</a:t>
            </a:fld>
            <a:endParaRPr lang="en-US" dirty="0"/>
          </a:p>
        </p:txBody>
      </p:sp>
    </p:spTree>
    <p:extLst>
      <p:ext uri="{BB962C8B-B14F-4D97-AF65-F5344CB8AC3E}">
        <p14:creationId xmlns:p14="http://schemas.microsoft.com/office/powerpoint/2010/main" val="187888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9</a:t>
            </a:fld>
            <a:endParaRPr lang="en-US" dirty="0"/>
          </a:p>
        </p:txBody>
      </p:sp>
    </p:spTree>
    <p:extLst>
      <p:ext uri="{BB962C8B-B14F-4D97-AF65-F5344CB8AC3E}">
        <p14:creationId xmlns:p14="http://schemas.microsoft.com/office/powerpoint/2010/main" val="5224490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goldengatebridge.org/" TargetMode="External"/><Relationship Id="rId2" Type="http://schemas.openxmlformats.org/officeDocument/2006/relationships/hyperlink" Target="https://en.wikipedia.org/wiki/Golden_Gate_Bridge" TargetMode="External"/><Relationship Id="rId1" Type="http://schemas.openxmlformats.org/officeDocument/2006/relationships/slideLayout" Target="../slideLayouts/slideLayout2.xml"/><Relationship Id="rId4" Type="http://schemas.openxmlformats.org/officeDocument/2006/relationships/hyperlink" Target="https://www.sftravel.com/golden-gate-bridg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26D7-21BE-40FD-8BAC-C901990DF9E5}"/>
              </a:ext>
            </a:extLst>
          </p:cNvPr>
          <p:cNvSpPr>
            <a:spLocks noGrp="1"/>
          </p:cNvSpPr>
          <p:nvPr>
            <p:ph type="ctrTitle"/>
          </p:nvPr>
        </p:nvSpPr>
        <p:spPr/>
        <p:txBody>
          <a:bodyPr/>
          <a:lstStyle/>
          <a:p>
            <a:r>
              <a:rPr lang="en-US" dirty="0"/>
              <a:t>Golden gate bridge</a:t>
            </a:r>
          </a:p>
        </p:txBody>
      </p:sp>
      <p:sp>
        <p:nvSpPr>
          <p:cNvPr id="3" name="Subtitle 2">
            <a:extLst>
              <a:ext uri="{FF2B5EF4-FFF2-40B4-BE49-F238E27FC236}">
                <a16:creationId xmlns:a16="http://schemas.microsoft.com/office/drawing/2014/main" id="{AC6874CE-4DD1-47AF-8E00-91BCC638E669}"/>
              </a:ext>
            </a:extLst>
          </p:cNvPr>
          <p:cNvSpPr>
            <a:spLocks noGrp="1"/>
          </p:cNvSpPr>
          <p:nvPr>
            <p:ph type="subTitle" idx="1"/>
          </p:nvPr>
        </p:nvSpPr>
        <p:spPr/>
        <p:txBody>
          <a:bodyPr/>
          <a:lstStyle/>
          <a:p>
            <a:r>
              <a:rPr lang="en-US" dirty="0"/>
              <a:t>The bridge above the Golden Gate</a:t>
            </a:r>
          </a:p>
        </p:txBody>
      </p:sp>
    </p:spTree>
    <p:extLst>
      <p:ext uri="{BB962C8B-B14F-4D97-AF65-F5344CB8AC3E}">
        <p14:creationId xmlns:p14="http://schemas.microsoft.com/office/powerpoint/2010/main" val="1869858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4703-9C22-4D75-A1F5-4A6B80ACA936}"/>
              </a:ext>
            </a:extLst>
          </p:cNvPr>
          <p:cNvSpPr>
            <a:spLocks noGrp="1"/>
          </p:cNvSpPr>
          <p:nvPr>
            <p:ph type="title"/>
          </p:nvPr>
        </p:nvSpPr>
        <p:spPr/>
        <p:txBody>
          <a:bodyPr/>
          <a:lstStyle/>
          <a:p>
            <a:r>
              <a:rPr lang="en-US" dirty="0"/>
              <a:t>Basic structural design</a:t>
            </a:r>
          </a:p>
        </p:txBody>
      </p:sp>
      <p:sp>
        <p:nvSpPr>
          <p:cNvPr id="3" name="Content Placeholder 2">
            <a:extLst>
              <a:ext uri="{FF2B5EF4-FFF2-40B4-BE49-F238E27FC236}">
                <a16:creationId xmlns:a16="http://schemas.microsoft.com/office/drawing/2014/main" id="{057B10F1-37A9-4A57-BB37-C37E4CFF968F}"/>
              </a:ext>
            </a:extLst>
          </p:cNvPr>
          <p:cNvSpPr>
            <a:spLocks noGrp="1"/>
          </p:cNvSpPr>
          <p:nvPr>
            <p:ph sz="half" idx="1"/>
          </p:nvPr>
        </p:nvSpPr>
        <p:spPr/>
        <p:txBody>
          <a:bodyPr anchor="ctr"/>
          <a:lstStyle/>
          <a:p>
            <a:pPr>
              <a:spcAft>
                <a:spcPts val="1200"/>
              </a:spcAft>
            </a:pPr>
            <a:r>
              <a:rPr lang="en-US" dirty="0"/>
              <a:t>Strauss’s design was unacceptable from a visual standpoint</a:t>
            </a:r>
          </a:p>
          <a:p>
            <a:pPr>
              <a:spcAft>
                <a:spcPts val="1200"/>
              </a:spcAft>
            </a:pPr>
            <a:r>
              <a:rPr lang="en-US" dirty="0"/>
              <a:t>The final idea was conceived and championed by Leon Moisseiff.</a:t>
            </a:r>
          </a:p>
          <a:p>
            <a:pPr>
              <a:spcAft>
                <a:spcPts val="1200"/>
              </a:spcAft>
            </a:pPr>
            <a:r>
              <a:rPr lang="en-US" dirty="0"/>
              <a:t>“Deflection theory” of the roadway</a:t>
            </a:r>
          </a:p>
          <a:p>
            <a:pPr>
              <a:spcAft>
                <a:spcPts val="1200"/>
              </a:spcAft>
            </a:pPr>
            <a:endParaRPr lang="en-US" dirty="0"/>
          </a:p>
        </p:txBody>
      </p:sp>
      <p:pic>
        <p:nvPicPr>
          <p:cNvPr id="6" name="Content Placeholder 5">
            <a:extLst>
              <a:ext uri="{FF2B5EF4-FFF2-40B4-BE49-F238E27FC236}">
                <a16:creationId xmlns:a16="http://schemas.microsoft.com/office/drawing/2014/main" id="{EAB7A8E3-01BE-465D-BFF7-3341FB8C9516}"/>
              </a:ext>
            </a:extLst>
          </p:cNvPr>
          <p:cNvPicPr>
            <a:picLocks noGrp="1" noChangeAspect="1"/>
          </p:cNvPicPr>
          <p:nvPr>
            <p:ph sz="half" idx="2"/>
          </p:nvPr>
        </p:nvPicPr>
        <p:blipFill>
          <a:blip r:embed="rId3"/>
          <a:stretch>
            <a:fillRect/>
          </a:stretch>
        </p:blipFill>
        <p:spPr>
          <a:xfrm>
            <a:off x="5903358" y="3112851"/>
            <a:ext cx="6181350" cy="1739019"/>
          </a:xfrm>
        </p:spPr>
      </p:pic>
    </p:spTree>
    <p:extLst>
      <p:ext uri="{BB962C8B-B14F-4D97-AF65-F5344CB8AC3E}">
        <p14:creationId xmlns:p14="http://schemas.microsoft.com/office/powerpoint/2010/main" val="1623707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C9CA-AE57-4AA2-8321-7E6A4EC6A577}"/>
              </a:ext>
            </a:extLst>
          </p:cNvPr>
          <p:cNvSpPr>
            <a:spLocks noGrp="1"/>
          </p:cNvSpPr>
          <p:nvPr>
            <p:ph type="title"/>
          </p:nvPr>
        </p:nvSpPr>
        <p:spPr/>
        <p:txBody>
          <a:bodyPr/>
          <a:lstStyle/>
          <a:p>
            <a:r>
              <a:rPr lang="en-US" dirty="0"/>
              <a:t>Bridge towers</a:t>
            </a:r>
          </a:p>
        </p:txBody>
      </p:sp>
      <p:sp>
        <p:nvSpPr>
          <p:cNvPr id="3" name="Content Placeholder 2">
            <a:extLst>
              <a:ext uri="{FF2B5EF4-FFF2-40B4-BE49-F238E27FC236}">
                <a16:creationId xmlns:a16="http://schemas.microsoft.com/office/drawing/2014/main" id="{0480EC99-C268-49E8-AAEF-4772CFB9E0AA}"/>
              </a:ext>
            </a:extLst>
          </p:cNvPr>
          <p:cNvSpPr>
            <a:spLocks noGrp="1"/>
          </p:cNvSpPr>
          <p:nvPr>
            <p:ph sz="half" idx="1"/>
          </p:nvPr>
        </p:nvSpPr>
        <p:spPr/>
        <p:txBody>
          <a:bodyPr anchor="ctr"/>
          <a:lstStyle/>
          <a:p>
            <a:pPr>
              <a:spcAft>
                <a:spcPts val="1200"/>
              </a:spcAft>
            </a:pPr>
            <a:r>
              <a:rPr lang="en-US" dirty="0"/>
              <a:t>Shape designed by Irving Morrow</a:t>
            </a:r>
          </a:p>
          <a:p>
            <a:pPr>
              <a:spcAft>
                <a:spcPts val="1200"/>
              </a:spcAft>
            </a:pPr>
            <a:r>
              <a:rPr lang="en-US" dirty="0"/>
              <a:t>Art Deco elements were inserted</a:t>
            </a:r>
          </a:p>
          <a:p>
            <a:pPr>
              <a:spcAft>
                <a:spcPts val="1200"/>
              </a:spcAft>
            </a:pPr>
            <a:r>
              <a:rPr lang="en-US" dirty="0"/>
              <a:t>The </a:t>
            </a:r>
            <a:r>
              <a:rPr lang="en-US" i="1" dirty="0"/>
              <a:t>International Orange</a:t>
            </a:r>
            <a:r>
              <a:rPr lang="en-US" dirty="0"/>
              <a:t> color was a sealant</a:t>
            </a:r>
          </a:p>
          <a:p>
            <a:pPr>
              <a:spcAft>
                <a:spcPts val="1200"/>
              </a:spcAft>
            </a:pPr>
            <a:r>
              <a:rPr lang="en-US" dirty="0"/>
              <a:t>The bridge should have been black and yellow, as the US Navy wanted</a:t>
            </a:r>
          </a:p>
        </p:txBody>
      </p:sp>
      <p:pic>
        <p:nvPicPr>
          <p:cNvPr id="6" name="Content Placeholder 5">
            <a:extLst>
              <a:ext uri="{FF2B5EF4-FFF2-40B4-BE49-F238E27FC236}">
                <a16:creationId xmlns:a16="http://schemas.microsoft.com/office/drawing/2014/main" id="{5709BEE9-0D48-44BB-8CCF-E2DF8749F1AC}"/>
              </a:ext>
            </a:extLst>
          </p:cNvPr>
          <p:cNvPicPr>
            <a:picLocks noGrp="1" noChangeAspect="1"/>
          </p:cNvPicPr>
          <p:nvPr>
            <p:ph sz="half" idx="2"/>
          </p:nvPr>
        </p:nvPicPr>
        <p:blipFill>
          <a:blip r:embed="rId3"/>
          <a:stretch>
            <a:fillRect/>
          </a:stretch>
        </p:blipFill>
        <p:spPr>
          <a:xfrm>
            <a:off x="7417209" y="2193925"/>
            <a:ext cx="2648720" cy="3978275"/>
          </a:xfrm>
        </p:spPr>
      </p:pic>
    </p:spTree>
    <p:extLst>
      <p:ext uri="{BB962C8B-B14F-4D97-AF65-F5344CB8AC3E}">
        <p14:creationId xmlns:p14="http://schemas.microsoft.com/office/powerpoint/2010/main" val="429690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2B1F-56BB-4CD1-ABED-E2247FF4ACD2}"/>
              </a:ext>
            </a:extLst>
          </p:cNvPr>
          <p:cNvSpPr>
            <a:spLocks noGrp="1"/>
          </p:cNvSpPr>
          <p:nvPr>
            <p:ph type="title"/>
          </p:nvPr>
        </p:nvSpPr>
        <p:spPr/>
        <p:txBody>
          <a:bodyPr/>
          <a:lstStyle/>
          <a:p>
            <a:r>
              <a:rPr lang="en-US" dirty="0"/>
              <a:t>The international orange color</a:t>
            </a:r>
          </a:p>
        </p:txBody>
      </p:sp>
      <p:sp>
        <p:nvSpPr>
          <p:cNvPr id="3" name="Content Placeholder 2">
            <a:extLst>
              <a:ext uri="{FF2B5EF4-FFF2-40B4-BE49-F238E27FC236}">
                <a16:creationId xmlns:a16="http://schemas.microsoft.com/office/drawing/2014/main" id="{535975DF-A8FC-4C3C-A335-EA8C5396E3FC}"/>
              </a:ext>
            </a:extLst>
          </p:cNvPr>
          <p:cNvSpPr>
            <a:spLocks noGrp="1"/>
          </p:cNvSpPr>
          <p:nvPr>
            <p:ph sz="half" idx="1"/>
          </p:nvPr>
        </p:nvSpPr>
        <p:spPr/>
        <p:txBody>
          <a:bodyPr anchor="ctr"/>
          <a:lstStyle/>
          <a:p>
            <a:pPr>
              <a:spcAft>
                <a:spcPts val="1200"/>
              </a:spcAft>
            </a:pPr>
            <a:r>
              <a:rPr lang="en-US" dirty="0"/>
              <a:t>The color was chosen to create contrast and blend well with the environment</a:t>
            </a:r>
          </a:p>
          <a:p>
            <a:pPr>
              <a:spcAft>
                <a:spcPts val="1200"/>
              </a:spcAft>
            </a:pPr>
            <a:r>
              <a:rPr lang="en-US" dirty="0"/>
              <a:t>The color had already been invented before the bridge construction</a:t>
            </a:r>
          </a:p>
          <a:p>
            <a:pPr>
              <a:spcAft>
                <a:spcPts val="1200"/>
              </a:spcAft>
            </a:pPr>
            <a:r>
              <a:rPr lang="en-US" dirty="0"/>
              <a:t>Many colors have been discussed</a:t>
            </a:r>
          </a:p>
          <a:p>
            <a:pPr>
              <a:spcAft>
                <a:spcPts val="1200"/>
              </a:spcAft>
            </a:pPr>
            <a:r>
              <a:rPr lang="en-US" dirty="0"/>
              <a:t>Morrow was finally convinced by an Italian American artist</a:t>
            </a:r>
          </a:p>
        </p:txBody>
      </p:sp>
      <p:pic>
        <p:nvPicPr>
          <p:cNvPr id="6" name="Content Placeholder 5">
            <a:extLst>
              <a:ext uri="{FF2B5EF4-FFF2-40B4-BE49-F238E27FC236}">
                <a16:creationId xmlns:a16="http://schemas.microsoft.com/office/drawing/2014/main" id="{AA75CBCD-E0DD-4AC7-8DEF-523A65DF783E}"/>
              </a:ext>
            </a:extLst>
          </p:cNvPr>
          <p:cNvPicPr>
            <a:picLocks noGrp="1" noChangeAspect="1"/>
          </p:cNvPicPr>
          <p:nvPr>
            <p:ph sz="half" idx="2"/>
          </p:nvPr>
        </p:nvPicPr>
        <p:blipFill>
          <a:blip r:embed="rId3"/>
          <a:stretch>
            <a:fillRect/>
          </a:stretch>
        </p:blipFill>
        <p:spPr>
          <a:xfrm>
            <a:off x="7383295" y="2414315"/>
            <a:ext cx="2684834" cy="3579780"/>
          </a:xfrm>
        </p:spPr>
      </p:pic>
    </p:spTree>
    <p:extLst>
      <p:ext uri="{BB962C8B-B14F-4D97-AF65-F5344CB8AC3E}">
        <p14:creationId xmlns:p14="http://schemas.microsoft.com/office/powerpoint/2010/main" val="114030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305-C849-4E71-A827-3AE2297C9E58}"/>
              </a:ext>
            </a:extLst>
          </p:cNvPr>
          <p:cNvSpPr>
            <a:spLocks noGrp="1"/>
          </p:cNvSpPr>
          <p:nvPr>
            <p:ph type="title"/>
          </p:nvPr>
        </p:nvSpPr>
        <p:spPr/>
        <p:txBody>
          <a:bodyPr/>
          <a:lstStyle/>
          <a:p>
            <a:r>
              <a:rPr lang="en-US" b="1" dirty="0"/>
              <a:t>Art Deco Design Theme</a:t>
            </a:r>
            <a:endParaRPr lang="en-US" dirty="0"/>
          </a:p>
        </p:txBody>
      </p:sp>
      <p:sp>
        <p:nvSpPr>
          <p:cNvPr id="3" name="Content Placeholder 2">
            <a:extLst>
              <a:ext uri="{FF2B5EF4-FFF2-40B4-BE49-F238E27FC236}">
                <a16:creationId xmlns:a16="http://schemas.microsoft.com/office/drawing/2014/main" id="{39AEB8FF-DAA4-453B-BB71-82C71FB6E8AA}"/>
              </a:ext>
            </a:extLst>
          </p:cNvPr>
          <p:cNvSpPr>
            <a:spLocks noGrp="1"/>
          </p:cNvSpPr>
          <p:nvPr>
            <p:ph sz="half" idx="1"/>
          </p:nvPr>
        </p:nvSpPr>
        <p:spPr/>
        <p:txBody>
          <a:bodyPr anchor="ctr">
            <a:normAutofit/>
          </a:bodyPr>
          <a:lstStyle/>
          <a:p>
            <a:pPr>
              <a:spcAft>
                <a:spcPts val="1200"/>
              </a:spcAft>
            </a:pPr>
            <a:r>
              <a:rPr lang="en-US" dirty="0"/>
              <a:t>The original theme was regarded as unsightly</a:t>
            </a:r>
          </a:p>
          <a:p>
            <a:pPr>
              <a:spcAft>
                <a:spcPts val="1200"/>
              </a:spcAft>
            </a:pPr>
            <a:r>
              <a:rPr lang="en-US" dirty="0"/>
              <a:t>The Art Deco themes have been introduced by architect Morrow</a:t>
            </a:r>
          </a:p>
          <a:p>
            <a:pPr>
              <a:spcAft>
                <a:spcPts val="1200"/>
              </a:spcAft>
            </a:pPr>
            <a:r>
              <a:rPr lang="en-US" dirty="0"/>
              <a:t>Pedestrian railings simplified</a:t>
            </a:r>
          </a:p>
          <a:p>
            <a:pPr>
              <a:spcAft>
                <a:spcPts val="1200"/>
              </a:spcAft>
            </a:pPr>
            <a:r>
              <a:rPr lang="en-US" dirty="0"/>
              <a:t>Vertical ribbing added on the horizontal tower bracing</a:t>
            </a:r>
          </a:p>
          <a:p>
            <a:pPr>
              <a:spcAft>
                <a:spcPts val="1200"/>
              </a:spcAft>
            </a:pPr>
            <a:r>
              <a:rPr lang="en-US" dirty="0"/>
              <a:t>Decreasing rectangular portals</a:t>
            </a:r>
          </a:p>
        </p:txBody>
      </p:sp>
      <p:pic>
        <p:nvPicPr>
          <p:cNvPr id="6" name="Content Placeholder 5">
            <a:extLst>
              <a:ext uri="{FF2B5EF4-FFF2-40B4-BE49-F238E27FC236}">
                <a16:creationId xmlns:a16="http://schemas.microsoft.com/office/drawing/2014/main" id="{4D820D37-C584-443C-BD11-B677F8B1ACDC}"/>
              </a:ext>
            </a:extLst>
          </p:cNvPr>
          <p:cNvPicPr>
            <a:picLocks noGrp="1" noChangeAspect="1"/>
          </p:cNvPicPr>
          <p:nvPr>
            <p:ph sz="half" idx="2"/>
          </p:nvPr>
        </p:nvPicPr>
        <p:blipFill>
          <a:blip r:embed="rId3"/>
          <a:stretch>
            <a:fillRect/>
          </a:stretch>
        </p:blipFill>
        <p:spPr>
          <a:xfrm>
            <a:off x="7155921" y="1804988"/>
            <a:ext cx="3169708" cy="4754562"/>
          </a:xfrm>
        </p:spPr>
      </p:pic>
    </p:spTree>
    <p:extLst>
      <p:ext uri="{BB962C8B-B14F-4D97-AF65-F5344CB8AC3E}">
        <p14:creationId xmlns:p14="http://schemas.microsoft.com/office/powerpoint/2010/main" val="3980271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ABC0-4376-4B6C-A100-FDECAFFE7D2A}"/>
              </a:ext>
            </a:extLst>
          </p:cNvPr>
          <p:cNvSpPr>
            <a:spLocks noGrp="1"/>
          </p:cNvSpPr>
          <p:nvPr>
            <p:ph type="title"/>
          </p:nvPr>
        </p:nvSpPr>
        <p:spPr/>
        <p:txBody>
          <a:bodyPr/>
          <a:lstStyle/>
          <a:p>
            <a:r>
              <a:rPr lang="en-US" dirty="0"/>
              <a:t>Painting the bridge</a:t>
            </a:r>
          </a:p>
        </p:txBody>
      </p:sp>
      <p:sp>
        <p:nvSpPr>
          <p:cNvPr id="3" name="Content Placeholder 2">
            <a:extLst>
              <a:ext uri="{FF2B5EF4-FFF2-40B4-BE49-F238E27FC236}">
                <a16:creationId xmlns:a16="http://schemas.microsoft.com/office/drawing/2014/main" id="{0A36FFFC-2930-4608-84CC-8F73CFDB0493}"/>
              </a:ext>
            </a:extLst>
          </p:cNvPr>
          <p:cNvSpPr>
            <a:spLocks noGrp="1"/>
          </p:cNvSpPr>
          <p:nvPr>
            <p:ph sz="half" idx="1"/>
          </p:nvPr>
        </p:nvSpPr>
        <p:spPr/>
        <p:txBody>
          <a:bodyPr anchor="ctr"/>
          <a:lstStyle/>
          <a:p>
            <a:pPr>
              <a:spcAft>
                <a:spcPts val="1200"/>
              </a:spcAft>
            </a:pPr>
            <a:r>
              <a:rPr lang="en-US" dirty="0"/>
              <a:t>The bridge is continuously painted</a:t>
            </a:r>
          </a:p>
          <a:p>
            <a:pPr>
              <a:spcAft>
                <a:spcPts val="1200"/>
              </a:spcAft>
            </a:pPr>
            <a:r>
              <a:rPr lang="en-US" dirty="0"/>
              <a:t>The original lead based paint have been replaced by 1968</a:t>
            </a:r>
          </a:p>
          <a:p>
            <a:pPr>
              <a:spcAft>
                <a:spcPts val="1200"/>
              </a:spcAft>
            </a:pPr>
            <a:r>
              <a:rPr lang="en-US" dirty="0"/>
              <a:t>The corrosion is kept under control</a:t>
            </a:r>
          </a:p>
        </p:txBody>
      </p:sp>
      <p:pic>
        <p:nvPicPr>
          <p:cNvPr id="6" name="Content Placeholder 5">
            <a:extLst>
              <a:ext uri="{FF2B5EF4-FFF2-40B4-BE49-F238E27FC236}">
                <a16:creationId xmlns:a16="http://schemas.microsoft.com/office/drawing/2014/main" id="{E4F486E8-6BA3-4995-9F7A-B31FC6B86E2F}"/>
              </a:ext>
            </a:extLst>
          </p:cNvPr>
          <p:cNvPicPr>
            <a:picLocks noGrp="1" noChangeAspect="1"/>
          </p:cNvPicPr>
          <p:nvPr>
            <p:ph sz="half" idx="2"/>
          </p:nvPr>
        </p:nvPicPr>
        <p:blipFill>
          <a:blip r:embed="rId3"/>
          <a:stretch>
            <a:fillRect/>
          </a:stretch>
        </p:blipFill>
        <p:spPr>
          <a:xfrm>
            <a:off x="6364288" y="2585018"/>
            <a:ext cx="4754562" cy="3196088"/>
          </a:xfrm>
        </p:spPr>
      </p:pic>
    </p:spTree>
    <p:extLst>
      <p:ext uri="{BB962C8B-B14F-4D97-AF65-F5344CB8AC3E}">
        <p14:creationId xmlns:p14="http://schemas.microsoft.com/office/powerpoint/2010/main" val="3511360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612D-AFC3-4164-9B0E-26E6A7C9FD7B}"/>
              </a:ext>
            </a:extLst>
          </p:cNvPr>
          <p:cNvSpPr>
            <a:spLocks noGrp="1"/>
          </p:cNvSpPr>
          <p:nvPr>
            <p:ph type="title"/>
          </p:nvPr>
        </p:nvSpPr>
        <p:spPr/>
        <p:txBody>
          <a:bodyPr/>
          <a:lstStyle/>
          <a:p>
            <a:r>
              <a:rPr lang="en-US" dirty="0"/>
              <a:t>Bridge lighting</a:t>
            </a:r>
          </a:p>
        </p:txBody>
      </p:sp>
      <p:sp>
        <p:nvSpPr>
          <p:cNvPr id="3" name="Content Placeholder 2">
            <a:extLst>
              <a:ext uri="{FF2B5EF4-FFF2-40B4-BE49-F238E27FC236}">
                <a16:creationId xmlns:a16="http://schemas.microsoft.com/office/drawing/2014/main" id="{09E916E0-B0F8-465B-9A52-DB6463D5F8AD}"/>
              </a:ext>
            </a:extLst>
          </p:cNvPr>
          <p:cNvSpPr>
            <a:spLocks noGrp="1"/>
          </p:cNvSpPr>
          <p:nvPr>
            <p:ph sz="half" idx="1"/>
          </p:nvPr>
        </p:nvSpPr>
        <p:spPr/>
        <p:txBody>
          <a:bodyPr anchor="ctr"/>
          <a:lstStyle/>
          <a:p>
            <a:pPr>
              <a:spcAft>
                <a:spcPts val="1200"/>
              </a:spcAft>
            </a:pPr>
            <a:r>
              <a:rPr lang="en-US" dirty="0"/>
              <a:t>The bridge is made unique by this</a:t>
            </a:r>
          </a:p>
          <a:p>
            <a:pPr>
              <a:spcAft>
                <a:spcPts val="1200"/>
              </a:spcAft>
            </a:pPr>
            <a:r>
              <a:rPr lang="en-US" dirty="0"/>
              <a:t>The lighting was meant to enhance the bridge dignity</a:t>
            </a:r>
          </a:p>
          <a:p>
            <a:pPr>
              <a:spcAft>
                <a:spcPts val="1200"/>
              </a:spcAft>
            </a:pPr>
            <a:r>
              <a:rPr lang="en-US" dirty="0"/>
              <a:t>In 1972 the roadway lamps were replaced</a:t>
            </a:r>
          </a:p>
          <a:p>
            <a:pPr>
              <a:spcAft>
                <a:spcPts val="1200"/>
              </a:spcAft>
            </a:pPr>
            <a:r>
              <a:rPr lang="en-US" dirty="0"/>
              <a:t>Towers lighting have been chosen to make them appear taller than they are</a:t>
            </a:r>
          </a:p>
        </p:txBody>
      </p:sp>
      <p:pic>
        <p:nvPicPr>
          <p:cNvPr id="7" name="Content Placeholder 6">
            <a:extLst>
              <a:ext uri="{FF2B5EF4-FFF2-40B4-BE49-F238E27FC236}">
                <a16:creationId xmlns:a16="http://schemas.microsoft.com/office/drawing/2014/main" id="{1AC42B51-D1AA-4006-AC01-DCC20F4BB86A}"/>
              </a:ext>
            </a:extLst>
          </p:cNvPr>
          <p:cNvPicPr>
            <a:picLocks noGrp="1" noChangeAspect="1"/>
          </p:cNvPicPr>
          <p:nvPr>
            <p:ph sz="half" idx="2"/>
          </p:nvPr>
        </p:nvPicPr>
        <p:blipFill>
          <a:blip r:embed="rId3"/>
          <a:stretch>
            <a:fillRect/>
          </a:stretch>
        </p:blipFill>
        <p:spPr>
          <a:xfrm>
            <a:off x="6364288" y="2486000"/>
            <a:ext cx="4754562" cy="3394125"/>
          </a:xfrm>
        </p:spPr>
      </p:pic>
    </p:spTree>
    <p:extLst>
      <p:ext uri="{BB962C8B-B14F-4D97-AF65-F5344CB8AC3E}">
        <p14:creationId xmlns:p14="http://schemas.microsoft.com/office/powerpoint/2010/main" val="3005037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F298-9884-4B85-A694-A8F229CC35F9}"/>
              </a:ext>
            </a:extLst>
          </p:cNvPr>
          <p:cNvSpPr>
            <a:spLocks noGrp="1"/>
          </p:cNvSpPr>
          <p:nvPr>
            <p:ph type="title"/>
          </p:nvPr>
        </p:nvSpPr>
        <p:spPr/>
        <p:txBody>
          <a:bodyPr/>
          <a:lstStyle/>
          <a:p>
            <a:r>
              <a:rPr lang="en-US" dirty="0"/>
              <a:t>The bridge and the fog</a:t>
            </a:r>
          </a:p>
        </p:txBody>
      </p:sp>
      <p:pic>
        <p:nvPicPr>
          <p:cNvPr id="6" name="Picture Placeholder 5">
            <a:extLst>
              <a:ext uri="{FF2B5EF4-FFF2-40B4-BE49-F238E27FC236}">
                <a16:creationId xmlns:a16="http://schemas.microsoft.com/office/drawing/2014/main" id="{927FC472-B4D6-459B-8477-22E37D6E03C7}"/>
              </a:ext>
            </a:extLst>
          </p:cNvPr>
          <p:cNvPicPr>
            <a:picLocks noGrp="1" noChangeAspect="1"/>
          </p:cNvPicPr>
          <p:nvPr>
            <p:ph type="pic" idx="1"/>
          </p:nvPr>
        </p:nvPicPr>
        <p:blipFill rotWithShape="1">
          <a:blip r:embed="rId2"/>
          <a:srcRect l="23983" r="23063"/>
          <a:stretch/>
        </p:blipFill>
        <p:spPr>
          <a:xfrm>
            <a:off x="0" y="0"/>
            <a:ext cx="8303740" cy="6858000"/>
          </a:xfrm>
        </p:spPr>
      </p:pic>
      <p:sp>
        <p:nvSpPr>
          <p:cNvPr id="4" name="Text Placeholder 3">
            <a:extLst>
              <a:ext uri="{FF2B5EF4-FFF2-40B4-BE49-F238E27FC236}">
                <a16:creationId xmlns:a16="http://schemas.microsoft.com/office/drawing/2014/main" id="{98368981-505E-4FD0-87F8-7335BD8B6636}"/>
              </a:ext>
            </a:extLst>
          </p:cNvPr>
          <p:cNvSpPr>
            <a:spLocks noGrp="1"/>
          </p:cNvSpPr>
          <p:nvPr>
            <p:ph type="body" sz="half" idx="2"/>
          </p:nvPr>
        </p:nvSpPr>
        <p:spPr/>
        <p:txBody>
          <a:bodyPr/>
          <a:lstStyle/>
          <a:p>
            <a:r>
              <a:rPr lang="en-US" dirty="0"/>
              <a:t>This is a typical sight of the Golden Gate Bridge in the morning</a:t>
            </a:r>
          </a:p>
        </p:txBody>
      </p:sp>
    </p:spTree>
    <p:extLst>
      <p:ext uri="{BB962C8B-B14F-4D97-AF65-F5344CB8AC3E}">
        <p14:creationId xmlns:p14="http://schemas.microsoft.com/office/powerpoint/2010/main" val="2962716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775C-A29C-4111-970C-6A115EE88F5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1EDEDF7B-B400-472E-80FC-5B2C247B679A}"/>
              </a:ext>
            </a:extLst>
          </p:cNvPr>
          <p:cNvSpPr>
            <a:spLocks noGrp="1"/>
          </p:cNvSpPr>
          <p:nvPr>
            <p:ph idx="1"/>
          </p:nvPr>
        </p:nvSpPr>
        <p:spPr/>
        <p:txBody>
          <a:bodyPr/>
          <a:lstStyle/>
          <a:p>
            <a:r>
              <a:rPr lang="en-US" dirty="0">
                <a:hlinkClick r:id="rId2"/>
              </a:rPr>
              <a:t>https://en.wikipedia.org/wiki/Golden_Gate_Bridge</a:t>
            </a:r>
            <a:endParaRPr lang="en-US" dirty="0"/>
          </a:p>
          <a:p>
            <a:r>
              <a:rPr lang="en-US" dirty="0">
                <a:hlinkClick r:id="rId3"/>
              </a:rPr>
              <a:t>http://goldengatebridge.org/</a:t>
            </a:r>
            <a:endParaRPr lang="en-US" dirty="0"/>
          </a:p>
          <a:p>
            <a:r>
              <a:rPr lang="en-US" dirty="0">
                <a:hlinkClick r:id="rId4"/>
              </a:rPr>
              <a:t>https://www.sftravel.com/golden-gate-bridge</a:t>
            </a:r>
            <a:endParaRPr lang="en-US" dirty="0"/>
          </a:p>
        </p:txBody>
      </p:sp>
    </p:spTree>
    <p:extLst>
      <p:ext uri="{BB962C8B-B14F-4D97-AF65-F5344CB8AC3E}">
        <p14:creationId xmlns:p14="http://schemas.microsoft.com/office/powerpoint/2010/main" val="1158180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CA06-2F5F-41FF-B15E-01D4EE02269E}"/>
              </a:ext>
            </a:extLst>
          </p:cNvPr>
          <p:cNvSpPr>
            <a:spLocks noGrp="1"/>
          </p:cNvSpPr>
          <p:nvPr>
            <p:ph type="title"/>
          </p:nvPr>
        </p:nvSpPr>
        <p:spPr/>
        <p:txBody>
          <a:bodyPr/>
          <a:lstStyle/>
          <a:p>
            <a:r>
              <a:rPr lang="en-US" dirty="0"/>
              <a:t>The golden gate</a:t>
            </a:r>
          </a:p>
        </p:txBody>
      </p:sp>
      <p:pic>
        <p:nvPicPr>
          <p:cNvPr id="6" name="Picture Placeholder 5">
            <a:extLst>
              <a:ext uri="{FF2B5EF4-FFF2-40B4-BE49-F238E27FC236}">
                <a16:creationId xmlns:a16="http://schemas.microsoft.com/office/drawing/2014/main" id="{5C3F5C93-DE20-4544-AD49-16FABD9A6191}"/>
              </a:ext>
            </a:extLst>
          </p:cNvPr>
          <p:cNvPicPr>
            <a:picLocks noGrp="1" noChangeAspect="1"/>
          </p:cNvPicPr>
          <p:nvPr>
            <p:ph type="pic" idx="1"/>
          </p:nvPr>
        </p:nvPicPr>
        <p:blipFill>
          <a:blip r:embed="rId3"/>
          <a:srcRect l="15994" r="15994"/>
          <a:stretch>
            <a:fillRect/>
          </a:stretch>
        </p:blipFill>
        <p:spPr>
          <a:xfrm>
            <a:off x="0" y="0"/>
            <a:ext cx="8303740" cy="6858000"/>
          </a:xfrm>
        </p:spPr>
      </p:pic>
      <p:sp>
        <p:nvSpPr>
          <p:cNvPr id="4" name="Text Placeholder 3">
            <a:extLst>
              <a:ext uri="{FF2B5EF4-FFF2-40B4-BE49-F238E27FC236}">
                <a16:creationId xmlns:a16="http://schemas.microsoft.com/office/drawing/2014/main" id="{BAE73397-3E2C-4CA0-998C-4EC412531CC4}"/>
              </a:ext>
            </a:extLst>
          </p:cNvPr>
          <p:cNvSpPr>
            <a:spLocks noGrp="1"/>
          </p:cNvSpPr>
          <p:nvPr>
            <p:ph type="body" sz="half" idx="2"/>
          </p:nvPr>
        </p:nvSpPr>
        <p:spPr>
          <a:xfrm>
            <a:off x="8549639" y="2423160"/>
            <a:ext cx="3298649" cy="3291840"/>
          </a:xfrm>
        </p:spPr>
        <p:txBody>
          <a:bodyPr/>
          <a:lstStyle/>
          <a:p>
            <a:pPr marL="285750" indent="-285750">
              <a:buFont typeface="Arial" panose="020B0604020202020204" pitchFamily="34" charset="0"/>
              <a:buChar char="•"/>
            </a:pPr>
            <a:r>
              <a:rPr lang="en-US" dirty="0"/>
              <a:t>Carries 6 lanes of US 101 and SR 1</a:t>
            </a:r>
          </a:p>
          <a:p>
            <a:pPr marL="285750" indent="-285750">
              <a:buFont typeface="Arial" panose="020B0604020202020204" pitchFamily="34" charset="0"/>
              <a:buChar char="•"/>
            </a:pPr>
            <a:r>
              <a:rPr lang="en-US" dirty="0"/>
              <a:t>Pedestrian and bicycle way</a:t>
            </a:r>
          </a:p>
          <a:p>
            <a:pPr marL="285750" indent="-285750">
              <a:buFont typeface="Arial" panose="020B0604020202020204" pitchFamily="34" charset="0"/>
              <a:buChar char="•"/>
            </a:pPr>
            <a:r>
              <a:rPr lang="en-US" dirty="0"/>
              <a:t>Connect San Francisco to Marin County</a:t>
            </a:r>
          </a:p>
          <a:p>
            <a:pPr marL="285750" indent="-285750">
              <a:buFont typeface="Arial" panose="020B0604020202020204" pitchFamily="34" charset="0"/>
              <a:buChar char="•"/>
            </a:pPr>
            <a:r>
              <a:rPr lang="en-US" dirty="0"/>
              <a:t>Crosses the portion of SF bay called Golden Gate</a:t>
            </a:r>
          </a:p>
          <a:p>
            <a:pPr marL="285750" indent="-285750">
              <a:buFont typeface="Arial" panose="020B0604020202020204" pitchFamily="34" charset="0"/>
              <a:buChar char="•"/>
            </a:pPr>
            <a:r>
              <a:rPr lang="en-US" dirty="0"/>
              <a:t>California historical landmark</a:t>
            </a:r>
          </a:p>
        </p:txBody>
      </p:sp>
    </p:spTree>
    <p:extLst>
      <p:ext uri="{BB962C8B-B14F-4D97-AF65-F5344CB8AC3E}">
        <p14:creationId xmlns:p14="http://schemas.microsoft.com/office/powerpoint/2010/main" val="4146494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1F35-9B42-4B85-A861-87A59696A893}"/>
              </a:ext>
            </a:extLst>
          </p:cNvPr>
          <p:cNvSpPr>
            <a:spLocks noGrp="1"/>
          </p:cNvSpPr>
          <p:nvPr>
            <p:ph type="title"/>
          </p:nvPr>
        </p:nvSpPr>
        <p:spPr/>
        <p:txBody>
          <a:bodyPr/>
          <a:lstStyle/>
          <a:p>
            <a:r>
              <a:rPr lang="en-US" dirty="0"/>
              <a:t>history</a:t>
            </a:r>
          </a:p>
        </p:txBody>
      </p:sp>
      <p:sp>
        <p:nvSpPr>
          <p:cNvPr id="3" name="Text Placeholder 2">
            <a:extLst>
              <a:ext uri="{FF2B5EF4-FFF2-40B4-BE49-F238E27FC236}">
                <a16:creationId xmlns:a16="http://schemas.microsoft.com/office/drawing/2014/main" id="{FAF048B3-E750-4287-88C1-33A705CFE09E}"/>
              </a:ext>
            </a:extLst>
          </p:cNvPr>
          <p:cNvSpPr>
            <a:spLocks noGrp="1"/>
          </p:cNvSpPr>
          <p:nvPr>
            <p:ph type="body" idx="1"/>
          </p:nvPr>
        </p:nvSpPr>
        <p:spPr/>
        <p:txBody>
          <a:bodyPr/>
          <a:lstStyle/>
          <a:p>
            <a:r>
              <a:rPr lang="en-US" dirty="0"/>
              <a:t>Before the bridge was built</a:t>
            </a:r>
          </a:p>
        </p:txBody>
      </p:sp>
    </p:spTree>
    <p:extLst>
      <p:ext uri="{BB962C8B-B14F-4D97-AF65-F5344CB8AC3E}">
        <p14:creationId xmlns:p14="http://schemas.microsoft.com/office/powerpoint/2010/main" val="3040864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14B4-5F88-4235-ACA5-4B0B30D9FAE5}"/>
              </a:ext>
            </a:extLst>
          </p:cNvPr>
          <p:cNvSpPr>
            <a:spLocks noGrp="1"/>
          </p:cNvSpPr>
          <p:nvPr>
            <p:ph type="title"/>
          </p:nvPr>
        </p:nvSpPr>
        <p:spPr/>
        <p:txBody>
          <a:bodyPr/>
          <a:lstStyle/>
          <a:p>
            <a:r>
              <a:rPr lang="en-US" dirty="0"/>
              <a:t>Crossing the gate</a:t>
            </a:r>
          </a:p>
        </p:txBody>
      </p:sp>
      <p:sp>
        <p:nvSpPr>
          <p:cNvPr id="3" name="Content Placeholder 2">
            <a:extLst>
              <a:ext uri="{FF2B5EF4-FFF2-40B4-BE49-F238E27FC236}">
                <a16:creationId xmlns:a16="http://schemas.microsoft.com/office/drawing/2014/main" id="{92397E0F-DBB8-4ABA-AAFA-698D4AE2F184}"/>
              </a:ext>
            </a:extLst>
          </p:cNvPr>
          <p:cNvSpPr>
            <a:spLocks noGrp="1"/>
          </p:cNvSpPr>
          <p:nvPr>
            <p:ph sz="half" idx="1"/>
          </p:nvPr>
        </p:nvSpPr>
        <p:spPr/>
        <p:txBody>
          <a:bodyPr anchor="ctr"/>
          <a:lstStyle/>
          <a:p>
            <a:pPr>
              <a:lnSpc>
                <a:spcPct val="100000"/>
              </a:lnSpc>
              <a:spcAft>
                <a:spcPts val="1200"/>
              </a:spcAft>
            </a:pPr>
            <a:r>
              <a:rPr lang="en-US" dirty="0"/>
              <a:t>Boat service from Marin County to San Francisco</a:t>
            </a:r>
          </a:p>
          <a:p>
            <a:pPr>
              <a:lnSpc>
                <a:spcPct val="100000"/>
              </a:lnSpc>
              <a:spcAft>
                <a:spcPts val="1200"/>
              </a:spcAft>
            </a:pPr>
            <a:r>
              <a:rPr lang="en-US" dirty="0"/>
              <a:t>Service created for carrying water</a:t>
            </a:r>
          </a:p>
          <a:p>
            <a:pPr>
              <a:lnSpc>
                <a:spcPct val="100000"/>
              </a:lnSpc>
              <a:spcAft>
                <a:spcPts val="1200"/>
              </a:spcAft>
            </a:pPr>
            <a:r>
              <a:rPr lang="en-US" dirty="0"/>
              <a:t>Golden Gate Ferry Company</a:t>
            </a:r>
          </a:p>
        </p:txBody>
      </p:sp>
      <p:pic>
        <p:nvPicPr>
          <p:cNvPr id="6" name="Content Placeholder 5">
            <a:extLst>
              <a:ext uri="{FF2B5EF4-FFF2-40B4-BE49-F238E27FC236}">
                <a16:creationId xmlns:a16="http://schemas.microsoft.com/office/drawing/2014/main" id="{88261B94-F605-4D86-ADE5-BDE882CE68AC}"/>
              </a:ext>
            </a:extLst>
          </p:cNvPr>
          <p:cNvPicPr>
            <a:picLocks noGrp="1" noChangeAspect="1"/>
          </p:cNvPicPr>
          <p:nvPr>
            <p:ph sz="half" idx="2"/>
          </p:nvPr>
        </p:nvPicPr>
        <p:blipFill>
          <a:blip r:embed="rId3"/>
          <a:stretch>
            <a:fillRect/>
          </a:stretch>
        </p:blipFill>
        <p:spPr>
          <a:xfrm>
            <a:off x="6367274" y="2093976"/>
            <a:ext cx="4850085" cy="3674306"/>
          </a:xfrm>
        </p:spPr>
      </p:pic>
    </p:spTree>
    <p:extLst>
      <p:ext uri="{BB962C8B-B14F-4D97-AF65-F5344CB8AC3E}">
        <p14:creationId xmlns:p14="http://schemas.microsoft.com/office/powerpoint/2010/main" val="274604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0150-40E4-4E6E-B8DC-EECD5DDA82C7}"/>
              </a:ext>
            </a:extLst>
          </p:cNvPr>
          <p:cNvSpPr>
            <a:spLocks noGrp="1"/>
          </p:cNvSpPr>
          <p:nvPr>
            <p:ph type="title"/>
          </p:nvPr>
        </p:nvSpPr>
        <p:spPr/>
        <p:txBody>
          <a:bodyPr/>
          <a:lstStyle/>
          <a:p>
            <a:r>
              <a:rPr lang="en-US" dirty="0"/>
              <a:t>Bridge conception</a:t>
            </a:r>
          </a:p>
        </p:txBody>
      </p:sp>
      <p:sp>
        <p:nvSpPr>
          <p:cNvPr id="3" name="Content Placeholder 2">
            <a:extLst>
              <a:ext uri="{FF2B5EF4-FFF2-40B4-BE49-F238E27FC236}">
                <a16:creationId xmlns:a16="http://schemas.microsoft.com/office/drawing/2014/main" id="{28132273-48B1-42AE-951C-B58201FA6877}"/>
              </a:ext>
            </a:extLst>
          </p:cNvPr>
          <p:cNvSpPr>
            <a:spLocks noGrp="1"/>
          </p:cNvSpPr>
          <p:nvPr>
            <p:ph sz="half" idx="1"/>
          </p:nvPr>
        </p:nvSpPr>
        <p:spPr/>
        <p:txBody>
          <a:bodyPr anchor="ctr"/>
          <a:lstStyle/>
          <a:p>
            <a:pPr>
              <a:spcAft>
                <a:spcPts val="1200"/>
              </a:spcAft>
            </a:pPr>
            <a:r>
              <a:rPr lang="en-US" dirty="0"/>
              <a:t>San Francisco was the largest American city served by boat service</a:t>
            </a:r>
          </a:p>
          <a:p>
            <a:pPr>
              <a:spcAft>
                <a:spcPts val="1200"/>
              </a:spcAft>
            </a:pPr>
            <a:r>
              <a:rPr lang="en-US" dirty="0"/>
              <a:t>Unfriendly environmental conditions</a:t>
            </a:r>
          </a:p>
          <a:p>
            <a:pPr>
              <a:spcAft>
                <a:spcPts val="1200"/>
              </a:spcAft>
            </a:pPr>
            <a:r>
              <a:rPr lang="en-US" dirty="0"/>
              <a:t>The cost was estimated to $100 million</a:t>
            </a:r>
          </a:p>
          <a:p>
            <a:pPr>
              <a:spcAft>
                <a:spcPts val="1200"/>
              </a:spcAft>
            </a:pPr>
            <a:r>
              <a:rPr lang="en-US" dirty="0"/>
              <a:t>The design was finally proposed by Joseph Strauss</a:t>
            </a:r>
          </a:p>
          <a:p>
            <a:pPr>
              <a:spcAft>
                <a:spcPts val="1200"/>
              </a:spcAft>
            </a:pPr>
            <a:r>
              <a:rPr lang="en-US" dirty="0"/>
              <a:t>The project encountered oppositions</a:t>
            </a:r>
          </a:p>
        </p:txBody>
      </p:sp>
      <p:pic>
        <p:nvPicPr>
          <p:cNvPr id="6" name="Content Placeholder 5">
            <a:extLst>
              <a:ext uri="{FF2B5EF4-FFF2-40B4-BE49-F238E27FC236}">
                <a16:creationId xmlns:a16="http://schemas.microsoft.com/office/drawing/2014/main" id="{C31C6A0A-BB56-4E61-807E-B554A4B09603}"/>
              </a:ext>
            </a:extLst>
          </p:cNvPr>
          <p:cNvPicPr>
            <a:picLocks noGrp="1" noChangeAspect="1"/>
          </p:cNvPicPr>
          <p:nvPr>
            <p:ph sz="half" idx="2"/>
          </p:nvPr>
        </p:nvPicPr>
        <p:blipFill>
          <a:blip r:embed="rId3"/>
          <a:stretch>
            <a:fillRect/>
          </a:stretch>
        </p:blipFill>
        <p:spPr>
          <a:xfrm>
            <a:off x="6364288" y="2398517"/>
            <a:ext cx="4754562" cy="3569091"/>
          </a:xfrm>
        </p:spPr>
      </p:pic>
    </p:spTree>
    <p:extLst>
      <p:ext uri="{BB962C8B-B14F-4D97-AF65-F5344CB8AC3E}">
        <p14:creationId xmlns:p14="http://schemas.microsoft.com/office/powerpoint/2010/main" val="1140439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563-6B9A-4049-A9E3-C251C1CD462F}"/>
              </a:ext>
            </a:extLst>
          </p:cNvPr>
          <p:cNvSpPr>
            <a:spLocks noGrp="1"/>
          </p:cNvSpPr>
          <p:nvPr>
            <p:ph type="title"/>
          </p:nvPr>
        </p:nvSpPr>
        <p:spPr/>
        <p:txBody>
          <a:bodyPr/>
          <a:lstStyle/>
          <a:p>
            <a:r>
              <a:rPr lang="en-US" dirty="0"/>
              <a:t>Project acceptance</a:t>
            </a:r>
          </a:p>
        </p:txBody>
      </p:sp>
      <p:sp>
        <p:nvSpPr>
          <p:cNvPr id="3" name="Content Placeholder 2">
            <a:extLst>
              <a:ext uri="{FF2B5EF4-FFF2-40B4-BE49-F238E27FC236}">
                <a16:creationId xmlns:a16="http://schemas.microsoft.com/office/drawing/2014/main" id="{6A6C705D-1284-4EF1-BAA9-01A3BA822E37}"/>
              </a:ext>
            </a:extLst>
          </p:cNvPr>
          <p:cNvSpPr>
            <a:spLocks noGrp="1"/>
          </p:cNvSpPr>
          <p:nvPr>
            <p:ph sz="half" idx="1"/>
          </p:nvPr>
        </p:nvSpPr>
        <p:spPr/>
        <p:txBody>
          <a:bodyPr anchor="ctr"/>
          <a:lstStyle/>
          <a:p>
            <a:pPr>
              <a:spcAft>
                <a:spcPts val="1200"/>
              </a:spcAft>
            </a:pPr>
            <a:r>
              <a:rPr lang="en-US" dirty="0"/>
              <a:t>Herbert Deakyne held the second hearing for the bridge</a:t>
            </a:r>
          </a:p>
          <a:p>
            <a:pPr>
              <a:spcAft>
                <a:spcPts val="1200"/>
              </a:spcAft>
            </a:pPr>
            <a:r>
              <a:rPr lang="en-US" dirty="0"/>
              <a:t>The project was finally approved</a:t>
            </a:r>
          </a:p>
          <a:p>
            <a:pPr>
              <a:spcAft>
                <a:spcPts val="1200"/>
              </a:spcAft>
            </a:pPr>
            <a:r>
              <a:rPr lang="en-US" dirty="0"/>
              <a:t>Approval was enhanced by car industry</a:t>
            </a:r>
          </a:p>
        </p:txBody>
      </p:sp>
      <p:pic>
        <p:nvPicPr>
          <p:cNvPr id="6" name="Content Placeholder 5">
            <a:extLst>
              <a:ext uri="{FF2B5EF4-FFF2-40B4-BE49-F238E27FC236}">
                <a16:creationId xmlns:a16="http://schemas.microsoft.com/office/drawing/2014/main" id="{B128D943-F726-4B37-9DB1-2F77BCC2B18A}"/>
              </a:ext>
            </a:extLst>
          </p:cNvPr>
          <p:cNvPicPr>
            <a:picLocks noGrp="1" noChangeAspect="1"/>
          </p:cNvPicPr>
          <p:nvPr>
            <p:ph sz="half" idx="2"/>
          </p:nvPr>
        </p:nvPicPr>
        <p:blipFill>
          <a:blip r:embed="rId3"/>
          <a:stretch>
            <a:fillRect/>
          </a:stretch>
        </p:blipFill>
        <p:spPr>
          <a:xfrm>
            <a:off x="7239474" y="2193925"/>
            <a:ext cx="3004189" cy="3978275"/>
          </a:xfrm>
        </p:spPr>
      </p:pic>
    </p:spTree>
    <p:extLst>
      <p:ext uri="{BB962C8B-B14F-4D97-AF65-F5344CB8AC3E}">
        <p14:creationId xmlns:p14="http://schemas.microsoft.com/office/powerpoint/2010/main" val="2493447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36BB-4CBB-4633-BA4C-BABF36EFAA9C}"/>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BBABDC34-A13E-489D-BC8F-EE0DC49ECD1F}"/>
              </a:ext>
            </a:extLst>
          </p:cNvPr>
          <p:cNvSpPr>
            <a:spLocks noGrp="1"/>
          </p:cNvSpPr>
          <p:nvPr>
            <p:ph sz="half" idx="1"/>
          </p:nvPr>
        </p:nvSpPr>
        <p:spPr/>
        <p:txBody>
          <a:bodyPr anchor="ctr"/>
          <a:lstStyle/>
          <a:p>
            <a:pPr>
              <a:spcAft>
                <a:spcPts val="1200"/>
              </a:spcAft>
            </a:pPr>
            <a:r>
              <a:rPr lang="en-US" dirty="0"/>
              <a:t>Construction was begun on January 5, 1933</a:t>
            </a:r>
          </a:p>
          <a:p>
            <a:pPr>
              <a:spcAft>
                <a:spcPts val="1200"/>
              </a:spcAft>
            </a:pPr>
            <a:r>
              <a:rPr lang="en-US" dirty="0"/>
              <a:t>Strauss remained the head of the project</a:t>
            </a:r>
          </a:p>
          <a:p>
            <a:pPr>
              <a:spcAft>
                <a:spcPts val="1200"/>
              </a:spcAft>
            </a:pPr>
            <a:r>
              <a:rPr lang="en-US" dirty="0"/>
              <a:t>Eleven workers were killed during construction</a:t>
            </a:r>
          </a:p>
          <a:p>
            <a:pPr>
              <a:spcAft>
                <a:spcPts val="1200"/>
              </a:spcAft>
            </a:pPr>
            <a:r>
              <a:rPr lang="en-US" dirty="0"/>
              <a:t>The project was finished and opened May 27, 1937</a:t>
            </a:r>
          </a:p>
          <a:p>
            <a:pPr>
              <a:spcAft>
                <a:spcPts val="1200"/>
              </a:spcAft>
            </a:pPr>
            <a:endParaRPr lang="en-US" dirty="0"/>
          </a:p>
        </p:txBody>
      </p:sp>
      <p:pic>
        <p:nvPicPr>
          <p:cNvPr id="6" name="Content Placeholder 5">
            <a:extLst>
              <a:ext uri="{FF2B5EF4-FFF2-40B4-BE49-F238E27FC236}">
                <a16:creationId xmlns:a16="http://schemas.microsoft.com/office/drawing/2014/main" id="{52DEEC2B-FA44-44C8-93A2-55051651166A}"/>
              </a:ext>
            </a:extLst>
          </p:cNvPr>
          <p:cNvPicPr>
            <a:picLocks noGrp="1" noChangeAspect="1"/>
          </p:cNvPicPr>
          <p:nvPr>
            <p:ph sz="half" idx="2"/>
          </p:nvPr>
        </p:nvPicPr>
        <p:blipFill>
          <a:blip r:embed="rId3"/>
          <a:stretch>
            <a:fillRect/>
          </a:stretch>
        </p:blipFill>
        <p:spPr>
          <a:xfrm>
            <a:off x="6364288" y="2314846"/>
            <a:ext cx="4754562" cy="3736433"/>
          </a:xfrm>
        </p:spPr>
      </p:pic>
    </p:spTree>
    <p:extLst>
      <p:ext uri="{BB962C8B-B14F-4D97-AF65-F5344CB8AC3E}">
        <p14:creationId xmlns:p14="http://schemas.microsoft.com/office/powerpoint/2010/main" val="1111774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5D47-C18E-4CE1-8D35-38B80D32FB6B}"/>
              </a:ext>
            </a:extLst>
          </p:cNvPr>
          <p:cNvSpPr>
            <a:spLocks noGrp="1"/>
          </p:cNvSpPr>
          <p:nvPr>
            <p:ph type="title"/>
          </p:nvPr>
        </p:nvSpPr>
        <p:spPr/>
        <p:txBody>
          <a:bodyPr/>
          <a:lstStyle/>
          <a:p>
            <a:r>
              <a:rPr lang="en-US" dirty="0"/>
              <a:t>Bridge opening</a:t>
            </a:r>
          </a:p>
        </p:txBody>
      </p:sp>
      <p:pic>
        <p:nvPicPr>
          <p:cNvPr id="6" name="Picture Placeholder 5">
            <a:extLst>
              <a:ext uri="{FF2B5EF4-FFF2-40B4-BE49-F238E27FC236}">
                <a16:creationId xmlns:a16="http://schemas.microsoft.com/office/drawing/2014/main" id="{9AEBB3EF-5837-4909-911E-87F16035804E}"/>
              </a:ext>
            </a:extLst>
          </p:cNvPr>
          <p:cNvPicPr>
            <a:picLocks noGrp="1" noChangeAspect="1"/>
          </p:cNvPicPr>
          <p:nvPr>
            <p:ph type="pic" idx="1"/>
          </p:nvPr>
        </p:nvPicPr>
        <p:blipFill>
          <a:blip r:embed="rId3"/>
          <a:srcRect l="15930" r="15930"/>
          <a:stretch>
            <a:fillRect/>
          </a:stretch>
        </p:blipFill>
        <p:spPr/>
      </p:pic>
      <p:sp>
        <p:nvSpPr>
          <p:cNvPr id="4" name="Text Placeholder 3">
            <a:extLst>
              <a:ext uri="{FF2B5EF4-FFF2-40B4-BE49-F238E27FC236}">
                <a16:creationId xmlns:a16="http://schemas.microsoft.com/office/drawing/2014/main" id="{73360A18-DB83-4F23-9A21-41AD503DB4DA}"/>
              </a:ext>
            </a:extLst>
          </p:cNvPr>
          <p:cNvSpPr>
            <a:spLocks noGrp="1"/>
          </p:cNvSpPr>
          <p:nvPr>
            <p:ph type="body" sz="half" idx="2"/>
          </p:nvPr>
        </p:nvSpPr>
        <p:spPr/>
        <p:txBody>
          <a:bodyPr/>
          <a:lstStyle/>
          <a:p>
            <a:r>
              <a:rPr lang="en-US" dirty="0"/>
              <a:t>May 27, 1937</a:t>
            </a:r>
          </a:p>
        </p:txBody>
      </p:sp>
    </p:spTree>
    <p:extLst>
      <p:ext uri="{BB962C8B-B14F-4D97-AF65-F5344CB8AC3E}">
        <p14:creationId xmlns:p14="http://schemas.microsoft.com/office/powerpoint/2010/main" val="4031181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C3E7-C50A-4B78-ADAF-733B392249EF}"/>
              </a:ext>
            </a:extLst>
          </p:cNvPr>
          <p:cNvSpPr>
            <a:spLocks noGrp="1"/>
          </p:cNvSpPr>
          <p:nvPr>
            <p:ph type="title"/>
          </p:nvPr>
        </p:nvSpPr>
        <p:spPr/>
        <p:txBody>
          <a:bodyPr/>
          <a:lstStyle/>
          <a:p>
            <a:r>
              <a:rPr lang="en-US" dirty="0"/>
              <a:t>The design</a:t>
            </a:r>
          </a:p>
        </p:txBody>
      </p:sp>
      <p:sp>
        <p:nvSpPr>
          <p:cNvPr id="3" name="Text Placeholder 2">
            <a:extLst>
              <a:ext uri="{FF2B5EF4-FFF2-40B4-BE49-F238E27FC236}">
                <a16:creationId xmlns:a16="http://schemas.microsoft.com/office/drawing/2014/main" id="{04D1D49E-B541-4E1F-80CC-CE4B89EC1376}"/>
              </a:ext>
            </a:extLst>
          </p:cNvPr>
          <p:cNvSpPr>
            <a:spLocks noGrp="1"/>
          </p:cNvSpPr>
          <p:nvPr>
            <p:ph type="body" idx="1"/>
          </p:nvPr>
        </p:nvSpPr>
        <p:spPr/>
        <p:txBody>
          <a:bodyPr/>
          <a:lstStyle/>
          <a:p>
            <a:r>
              <a:rPr lang="en-US" dirty="0"/>
              <a:t>Two cantilevers and central suspension</a:t>
            </a:r>
          </a:p>
        </p:txBody>
      </p:sp>
    </p:spTree>
    <p:extLst>
      <p:ext uri="{BB962C8B-B14F-4D97-AF65-F5344CB8AC3E}">
        <p14:creationId xmlns:p14="http://schemas.microsoft.com/office/powerpoint/2010/main" val="4174085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191</TotalTime>
  <Words>1391</Words>
  <Application>Microsoft Office PowerPoint</Application>
  <PresentationFormat>Widescreen</PresentationFormat>
  <Paragraphs>108</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Rockwell</vt:lpstr>
      <vt:lpstr>Rockwell Condensed</vt:lpstr>
      <vt:lpstr>Wingdings</vt:lpstr>
      <vt:lpstr>Wood Type</vt:lpstr>
      <vt:lpstr>Golden gate bridge</vt:lpstr>
      <vt:lpstr>The golden gate</vt:lpstr>
      <vt:lpstr>history</vt:lpstr>
      <vt:lpstr>Crossing the gate</vt:lpstr>
      <vt:lpstr>Bridge conception</vt:lpstr>
      <vt:lpstr>Project acceptance</vt:lpstr>
      <vt:lpstr>construction</vt:lpstr>
      <vt:lpstr>Bridge opening</vt:lpstr>
      <vt:lpstr>The design</vt:lpstr>
      <vt:lpstr>Basic structural design</vt:lpstr>
      <vt:lpstr>Bridge towers</vt:lpstr>
      <vt:lpstr>The international orange color</vt:lpstr>
      <vt:lpstr>Art Deco Design Theme</vt:lpstr>
      <vt:lpstr>Painting the bridge</vt:lpstr>
      <vt:lpstr>Bridge lighting</vt:lpstr>
      <vt:lpstr>The bridge and the fog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gate bridge</dc:title>
  <dc:creator>Francesco Ghinamo</dc:creator>
  <cp:lastModifiedBy>Francesco Ghinamo</cp:lastModifiedBy>
  <cp:revision>90</cp:revision>
  <dcterms:created xsi:type="dcterms:W3CDTF">2019-02-25T14:53:14Z</dcterms:created>
  <dcterms:modified xsi:type="dcterms:W3CDTF">2019-03-06T15:52:42Z</dcterms:modified>
</cp:coreProperties>
</file>