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42033" autoAdjust="0"/>
  </p:normalViewPr>
  <p:slideViewPr>
    <p:cSldViewPr snapToGrid="0">
      <p:cViewPr varScale="1">
        <p:scale>
          <a:sx n="36" d="100"/>
          <a:sy n="36" d="100"/>
        </p:scale>
        <p:origin x="175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44AF1-B1D4-4D83-8A93-729116F6CCB0}" type="datetimeFigureOut">
              <a:rPr lang="it-IT" smtClean="0"/>
              <a:t>01/05/2019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860C2-E7A4-469D-B6DB-5520F1054B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692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Wide_Area_Network" TargetMode="External"/><Relationship Id="rId13" Type="http://schemas.openxmlformats.org/officeDocument/2006/relationships/hyperlink" Target="https://it.wikipedia.org/wiki/Basi_di_dati" TargetMode="External"/><Relationship Id="rId3" Type="http://schemas.openxmlformats.org/officeDocument/2006/relationships/hyperlink" Target="https://it.wikipedia.org/wiki/Hardware" TargetMode="External"/><Relationship Id="rId7" Type="http://schemas.openxmlformats.org/officeDocument/2006/relationships/hyperlink" Target="https://it.wikipedia.org/wiki/Rete_locale" TargetMode="External"/><Relationship Id="rId12" Type="http://schemas.openxmlformats.org/officeDocument/2006/relationships/hyperlink" Target="https://it.wikipedia.org/wiki/Posta_elettronic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it.wikipedia.org/wiki/Rete_informatica" TargetMode="External"/><Relationship Id="rId11" Type="http://schemas.openxmlformats.org/officeDocument/2006/relationships/hyperlink" Target="https://it.wikipedia.org/wiki/Web" TargetMode="External"/><Relationship Id="rId5" Type="http://schemas.openxmlformats.org/officeDocument/2006/relationships/hyperlink" Target="https://it.wikipedia.org/wiki/Computer" TargetMode="External"/><Relationship Id="rId10" Type="http://schemas.openxmlformats.org/officeDocument/2006/relationships/hyperlink" Target="https://it.wikipedia.org/wiki/Client-server" TargetMode="External"/><Relationship Id="rId4" Type="http://schemas.openxmlformats.org/officeDocument/2006/relationships/hyperlink" Target="https://it.wikipedia.org/wiki/Software" TargetMode="External"/><Relationship Id="rId9" Type="http://schemas.openxmlformats.org/officeDocument/2006/relationships/hyperlink" Target="https://it.wikipedia.org/wiki/Protocollo_di_rete" TargetMode="Externa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Client" TargetMode="External"/><Relationship Id="rId13" Type="http://schemas.openxmlformats.org/officeDocument/2006/relationships/hyperlink" Target="https://it.wikipedia.org/wiki/Host" TargetMode="External"/><Relationship Id="rId3" Type="http://schemas.openxmlformats.org/officeDocument/2006/relationships/hyperlink" Target="https://it.wikipedia.org/wiki/Lingua_inglese" TargetMode="External"/><Relationship Id="rId7" Type="http://schemas.openxmlformats.org/officeDocument/2006/relationships/hyperlink" Target="https://it.wikipedia.org/wiki/Elaborazione_dati" TargetMode="External"/><Relationship Id="rId12" Type="http://schemas.openxmlformats.org/officeDocument/2006/relationships/hyperlink" Target="https://it.wikipedia.org/wiki/Nodo_(informatica)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it.wikipedia.org/wiki/Telecomunicazioni" TargetMode="External"/><Relationship Id="rId11" Type="http://schemas.openxmlformats.org/officeDocument/2006/relationships/hyperlink" Target="https://it.wikipedia.org/wiki/Sistema_informatico" TargetMode="External"/><Relationship Id="rId5" Type="http://schemas.openxmlformats.org/officeDocument/2006/relationships/hyperlink" Target="https://it.wikipedia.org/wiki/Informatica" TargetMode="External"/><Relationship Id="rId15" Type="http://schemas.openxmlformats.org/officeDocument/2006/relationships/hyperlink" Target="https://it.wikipedia.org/wiki/Trasmissione_(telecomunicazioni)" TargetMode="External"/><Relationship Id="rId10" Type="http://schemas.openxmlformats.org/officeDocument/2006/relationships/hyperlink" Target="https://it.wikipedia.org/wiki/Computer" TargetMode="External"/><Relationship Id="rId4" Type="http://schemas.openxmlformats.org/officeDocument/2006/relationships/hyperlink" Target="https://it.wikipedia.org/wiki/Server#cite_note-1" TargetMode="External"/><Relationship Id="rId9" Type="http://schemas.openxmlformats.org/officeDocument/2006/relationships/hyperlink" Target="https://it.wikipedia.org/wiki/Rete_informatica" TargetMode="External"/><Relationship Id="rId14" Type="http://schemas.openxmlformats.org/officeDocument/2006/relationships/hyperlink" Target="https://it.wikipedia.org/wiki/Softwar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Immaginiamo che qualcuno ci mandi  una </a:t>
            </a:r>
            <a:r>
              <a:rPr lang="it-IT" i="1" dirty="0"/>
              <a:t>e-mail: </a:t>
            </a:r>
            <a:r>
              <a:rPr lang="it-IT" dirty="0"/>
              <a:t>questa non arriva direttamente al nostro computer, ma viene prima ricevuta da un </a:t>
            </a:r>
            <a:r>
              <a:rPr lang="it-IT" i="1" dirty="0"/>
              <a:t>server</a:t>
            </a:r>
            <a:r>
              <a:rPr lang="it-IT" dirty="0"/>
              <a:t> di posta elettronica al quale è collegata la nostra casella </a:t>
            </a:r>
            <a:r>
              <a:rPr lang="it-IT" i="1" dirty="0"/>
              <a:t>e-mail.</a:t>
            </a:r>
            <a:r>
              <a:rPr lang="it-IT" dirty="0"/>
              <a:t> Questo </a:t>
            </a:r>
            <a:r>
              <a:rPr lang="it-IT" i="1" dirty="0"/>
              <a:t>server</a:t>
            </a:r>
            <a:r>
              <a:rPr lang="it-IT" dirty="0"/>
              <a:t>, volendo fare un paragone concreto, lo possiamo immaginare come l’ufficio postale della nostra città o paese.</a:t>
            </a:r>
          </a:p>
          <a:p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 andiamo avanti con il paragone: se il </a:t>
            </a:r>
            <a:r>
              <a:rPr lang="it-IT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come visto, è il nostro ufficio postale di riferimento, allora il nostro indirizzo di posta elettronica è la nostra casella postale, e il </a:t>
            </a:r>
            <a:r>
              <a:rPr lang="it-IT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(cioè appunto il programma di posta elettronica che usiamo) è il postino che riceve i messaggi a noi destinati (arrivati all’ufficio postale, cioè al </a:t>
            </a:r>
            <a:r>
              <a:rPr lang="it-IT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legge dove abitiamo (indirizzo di posta elettronica) e ci consegna a domicilio le lettere (ovvero le </a:t>
            </a:r>
            <a:r>
              <a:rPr lang="it-IT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e-mail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Tutto questo viene svolto in automatico grazie alle funzionalità stesse del programma, cioè appunto del</a:t>
            </a:r>
            <a:r>
              <a:rPr lang="it-IT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client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 stesso modo, quando siamo noi a scrivere una e-mail e a volerla spedire a qualcuno, ci rivolgiamo naturalmente al nostro </a:t>
            </a:r>
            <a:r>
              <a:rPr lang="it-IT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il quale prende la nostra lettera e la porta alla sede postale (il </a:t>
            </a:r>
            <a:r>
              <a:rPr lang="it-IT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da dove, grazie al nome che abbiamo indicato (l’indirizzo </a:t>
            </a:r>
            <a:r>
              <a:rPr lang="it-IT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e-mail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il messaggio verrà recapitato al corretto destinatario.</a:t>
            </a:r>
          </a:p>
          <a:p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 specificato, poi, che il nostro postino (il </a:t>
            </a:r>
            <a:r>
              <a:rPr lang="it-IT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client-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programma di posta elettronica),  quando si reca all’ufficio postale, parla due lingue diverse chiamate ‘protocolli’ (fuor di metafora, un protocollo è un insieme di regole su cui si basa una comunicazione): una (protocollo POP3) quando va a prendere la posta destinata a noi (quando cioè ci arriva una e-mail), e un’altra, invece (protocollo SMTP) quando va all’ufficio postale a portare le lettere che vogliamo inviare ad altri (quando siamo noi a spedire delle e-mail).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860C2-E7A4-469D-B6DB-5520F1054B0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9697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. In questo contesto si può quindi parlare di client riferendosi all'</a:t>
            </a:r>
            <a:r>
              <a:rPr lang="it-IT" dirty="0">
                <a:hlinkClick r:id="rId3" tooltip="Hardware"/>
              </a:rPr>
              <a:t>hardware</a:t>
            </a:r>
            <a:r>
              <a:rPr lang="it-IT" dirty="0"/>
              <a:t> oppure al </a:t>
            </a:r>
            <a:r>
              <a:rPr lang="it-IT" dirty="0" err="1">
                <a:hlinkClick r:id="rId4" tooltip="Software"/>
              </a:rPr>
              <a:t>softwar</a:t>
            </a:r>
            <a:endParaRPr lang="it-IT" dirty="0">
              <a:hlinkClick r:id="rId4" tooltip="Software"/>
            </a:endParaRP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mputer"/>
              </a:rPr>
              <a:t>computer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collegato ad un server tramite una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Rete informatica"/>
              </a:rPr>
              <a:t>rete informatica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Rete locale"/>
              </a:rPr>
              <a:t>locale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Wide Area Network"/>
              </a:rPr>
              <a:t>geografica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ed al quale richiede uno o più servizi, utilizzando uno o più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Protocollo di rete"/>
              </a:rPr>
              <a:t>protocolli di rete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è un esempio di client hardware. Si parla in tal caso di architettura 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Client-server"/>
              </a:rPr>
              <a:t>client-server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Oggi sempre di più i software, come il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Web"/>
              </a:rPr>
              <a:t>web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Posta elettronica"/>
              </a:rPr>
              <a:t>posta elettronica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le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Basi di dati"/>
              </a:rPr>
              <a:t>basi di dati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sono divisi in una parte client (residente ed in esecuzione sul pc client) ed una parte server (residente ed in esecuzione sul server). </a:t>
            </a:r>
          </a:p>
          <a:p>
            <a:r>
              <a:rPr lang="it-IT" dirty="0">
                <a:hlinkClick r:id="rId4" tooltip="Software"/>
              </a:rPr>
              <a:t>e</a:t>
            </a:r>
            <a:r>
              <a:rPr lang="it-IT" dirty="0"/>
              <a:t>. Esso fa parte dunque dell'architettura logica di rete detta </a:t>
            </a:r>
            <a:r>
              <a:rPr lang="it-IT" dirty="0" err="1">
                <a:hlinkClick r:id="rId10" tooltip="Client-server"/>
              </a:rPr>
              <a:t>client-server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860C2-E7A4-469D-B6DB-5520F1054B0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6634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 </a:t>
            </a:r>
            <a:r>
              <a:rPr lang="it-I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(dall'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ingua inglese"/>
              </a:rPr>
              <a:t>inglese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it-IT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(to) serve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«servire», dunque letteralmente «serviente, servitore»)</a:t>
            </a:r>
            <a:r>
              <a:rPr lang="it-IT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[1]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Informatica"/>
              </a:rPr>
              <a:t>informatica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Telecomunicazioni"/>
              </a:rPr>
              <a:t>telecomunicazioni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è un componente o sottosistema informatico di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Elaborazione dati"/>
              </a:rPr>
              <a:t>elaborazione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 gestione del traffico di informazioni che fornisce, a livello logico e fisico, un qualunque tipo di servizio ad altre componenti (tipicamente chiamate </a:t>
            </a:r>
            <a:r>
              <a:rPr lang="it-IT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Client"/>
              </a:rPr>
              <a:t>clients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cioè </a:t>
            </a:r>
            <a:r>
              <a:rPr lang="it-IT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clienti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che ne fanno richiesta attraverso una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Rete informatica"/>
              </a:rPr>
              <a:t>rete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Computer"/>
              </a:rPr>
              <a:t>computer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all'interno di un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Sistema informatico"/>
              </a:rPr>
              <a:t>sistema informatico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 anche direttamente in locale su un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Computer"/>
              </a:rPr>
              <a:t>computer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Rappresenta cioè un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Nodo (informatica)"/>
              </a:rPr>
              <a:t>nodo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terminale della rete opposto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all'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Host"/>
              </a:rPr>
              <a:t>host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client. In altre parole si tratta di un computer o di un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Software"/>
              </a:rPr>
              <a:t>programma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che fornisce i dati richiesti da altri elaboratori, facendo quindi da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la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Trasmissione (telecomunicazioni)"/>
              </a:rPr>
              <a:t>trasmissione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delle informazioni virtuali.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860C2-E7A4-469D-B6DB-5520F1054B0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812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Dopo si passa direttamente nel programma </a:t>
            </a:r>
            <a:r>
              <a:rPr lang="it-IT"/>
              <a:t>javaa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860C2-E7A4-469D-B6DB-5520F1054B0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876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Lingua_italiana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Server" TargetMode="External"/><Relationship Id="rId5" Type="http://schemas.openxmlformats.org/officeDocument/2006/relationships/hyperlink" Target="https://it.wikipedia.org/wiki/Risorsa_informatica" TargetMode="External"/><Relationship Id="rId4" Type="http://schemas.openxmlformats.org/officeDocument/2006/relationships/hyperlink" Target="https://it.wikipedia.org/wiki/Informatic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Elaborazione_dati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Computer" TargetMode="External"/><Relationship Id="rId5" Type="http://schemas.openxmlformats.org/officeDocument/2006/relationships/hyperlink" Target="https://it.wikipedia.org/wiki/Rete_informatica" TargetMode="External"/><Relationship Id="rId4" Type="http://schemas.openxmlformats.org/officeDocument/2006/relationships/hyperlink" Target="https://it.wikipedia.org/wiki/Clien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FDF5F7-35B9-4787-BD57-51FD2C0A5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Comunicazione client server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06CDBA2-2D3A-4C06-BF11-82CF9CE0C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241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DD37D3-8C51-4ACC-8D6B-D2159F78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Farsi un’idea </a:t>
            </a:r>
          </a:p>
        </p:txBody>
      </p:sp>
      <p:pic>
        <p:nvPicPr>
          <p:cNvPr id="5" name="Segnaposto contenuto 4" descr="Immagine che contiene arredamento&#10;&#10;Descrizione generata automaticamente">
            <a:extLst>
              <a:ext uri="{FF2B5EF4-FFF2-40B4-BE49-F238E27FC236}">
                <a16:creationId xmlns:a16="http://schemas.microsoft.com/office/drawing/2014/main" id="{8A2C6827-D490-477A-85E4-C01EC9052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6456" y="1778831"/>
            <a:ext cx="4529469" cy="4529469"/>
          </a:xfrm>
        </p:spPr>
      </p:pic>
    </p:spTree>
    <p:extLst>
      <p:ext uri="{BB962C8B-B14F-4D97-AF65-F5344CB8AC3E}">
        <p14:creationId xmlns:p14="http://schemas.microsoft.com/office/powerpoint/2010/main" val="301388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A81761-29C1-4F2C-8CDD-75D98E7F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4106C5-A99C-4C0E-B72E-770E8C6EC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 </a:t>
            </a:r>
            <a:r>
              <a:rPr lang="it-IT" b="1" dirty="0"/>
              <a:t>client</a:t>
            </a:r>
            <a:r>
              <a:rPr lang="it-IT" dirty="0"/>
              <a:t> (in </a:t>
            </a:r>
            <a:r>
              <a:rPr lang="it-IT" dirty="0">
                <a:hlinkClick r:id="rId3" tooltip="Lingua italiana"/>
              </a:rPr>
              <a:t>lingua italiana</a:t>
            </a:r>
            <a:r>
              <a:rPr lang="it-IT" dirty="0"/>
              <a:t> detto anche </a:t>
            </a:r>
            <a:r>
              <a:rPr lang="it-IT" i="1" dirty="0"/>
              <a:t>cliente</a:t>
            </a:r>
            <a:r>
              <a:rPr lang="it-IT" dirty="0"/>
              <a:t>), in </a:t>
            </a:r>
            <a:r>
              <a:rPr lang="it-IT" dirty="0">
                <a:hlinkClick r:id="rId4" tooltip="Informatica"/>
              </a:rPr>
              <a:t>informatica</a:t>
            </a:r>
            <a:r>
              <a:rPr lang="it-IT" dirty="0"/>
              <a:t>, indica genericamente un qualunque componente che accede ai servizi o alle </a:t>
            </a:r>
            <a:r>
              <a:rPr lang="it-IT" dirty="0">
                <a:hlinkClick r:id="rId5" tooltip="Risorsa informatica"/>
              </a:rPr>
              <a:t>risorse</a:t>
            </a:r>
            <a:r>
              <a:rPr lang="it-IT" dirty="0"/>
              <a:t> di un'altra componente detta </a:t>
            </a:r>
            <a:r>
              <a:rPr lang="it-IT" dirty="0">
                <a:hlinkClick r:id="rId6" tooltip="Server"/>
              </a:rPr>
              <a:t>server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0C4C2D-A6F2-4924-AA52-FCA7FBC80F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4165" y="3411867"/>
            <a:ext cx="2723211" cy="282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3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3512DF-B667-4EE6-BD40-52D8A8B0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D09E33-9007-4B42-B830-A90A95110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Server è un componente o sottosistema informatico di </a:t>
            </a:r>
            <a:r>
              <a:rPr lang="it-IT" dirty="0">
                <a:hlinkClick r:id="rId3" tooltip="Elaborazione dati"/>
              </a:rPr>
              <a:t>elaborazione</a:t>
            </a:r>
            <a:r>
              <a:rPr lang="it-IT" dirty="0"/>
              <a:t> e gestione del traffico di informazioni che fornisce, a livello logico e fisico, un qualunque tipo di servizio ai  </a:t>
            </a:r>
            <a:r>
              <a:rPr lang="it-IT" i="1" dirty="0">
                <a:hlinkClick r:id="rId4" tooltip="Client"/>
              </a:rPr>
              <a:t>clients</a:t>
            </a:r>
            <a:r>
              <a:rPr lang="it-IT" i="1" dirty="0"/>
              <a:t> </a:t>
            </a:r>
            <a:r>
              <a:rPr lang="it-IT" dirty="0"/>
              <a:t>che ne fanno richiesta attraverso una </a:t>
            </a:r>
            <a:r>
              <a:rPr lang="it-IT" dirty="0">
                <a:hlinkClick r:id="rId5" tooltip="Rete informatica"/>
              </a:rPr>
              <a:t>rete</a:t>
            </a:r>
            <a:r>
              <a:rPr lang="it-IT" dirty="0"/>
              <a:t> di </a:t>
            </a:r>
            <a:r>
              <a:rPr lang="it-IT" dirty="0">
                <a:hlinkClick r:id="rId6" tooltip="Computer"/>
              </a:rPr>
              <a:t>computer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 descr="Immagine che contiene edificio, pavimento, interni, piattaforma&#10;&#10;Descrizione generata automaticamente">
            <a:extLst>
              <a:ext uri="{FF2B5EF4-FFF2-40B4-BE49-F238E27FC236}">
                <a16:creationId xmlns:a16="http://schemas.microsoft.com/office/drawing/2014/main" id="{1F6D58BE-CBF5-4C2B-BD3C-E036B4C710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4554" y="3656014"/>
            <a:ext cx="4881558" cy="295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0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BA376B-C32C-4045-AB18-CC630BBC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Comunicazione </a:t>
            </a:r>
            <a:r>
              <a:rPr lang="it-IT" dirty="0" err="1"/>
              <a:t>client-server</a:t>
            </a:r>
            <a:endParaRPr lang="it-IT" dirty="0"/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C7837AD-C772-4A0D-B785-78A4C7F9B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9945" y="1728267"/>
            <a:ext cx="7719236" cy="4266297"/>
          </a:xfrm>
        </p:spPr>
      </p:pic>
    </p:spTree>
    <p:extLst>
      <p:ext uri="{BB962C8B-B14F-4D97-AF65-F5344CB8AC3E}">
        <p14:creationId xmlns:p14="http://schemas.microsoft.com/office/powerpoint/2010/main" val="703505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69</TotalTime>
  <Words>48</Words>
  <Application>Microsoft Office PowerPoint</Application>
  <PresentationFormat>Widescreen</PresentationFormat>
  <Paragraphs>26</Paragraphs>
  <Slides>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Circuito</vt:lpstr>
      <vt:lpstr>Comunicazione client server</vt:lpstr>
      <vt:lpstr>Farsi un’idea </vt:lpstr>
      <vt:lpstr>client</vt:lpstr>
      <vt:lpstr>server</vt:lpstr>
      <vt:lpstr>Comunicazione client-server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Comunicazione client server</dc:title>
  <dc:creator>Davide pellegrino</dc:creator>
  <cp:lastModifiedBy>Davide pellegrino</cp:lastModifiedBy>
  <cp:revision>5</cp:revision>
  <dcterms:created xsi:type="dcterms:W3CDTF">2019-05-01T09:45:40Z</dcterms:created>
  <dcterms:modified xsi:type="dcterms:W3CDTF">2019-05-01T15:49:06Z</dcterms:modified>
</cp:coreProperties>
</file>