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2033" autoAdjust="0"/>
  </p:normalViewPr>
  <p:slideViewPr>
    <p:cSldViewPr snapToGrid="0">
      <p:cViewPr varScale="1">
        <p:scale>
          <a:sx n="36" d="100"/>
          <a:sy n="36" d="100"/>
        </p:scale>
        <p:origin x="2482" y="29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4AF1-B1D4-4D83-8A93-729116F6CCB0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860C2-E7A4-469D-B6DB-5520F1054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92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Wide_Area_Network" TargetMode="External"/><Relationship Id="rId13" Type="http://schemas.openxmlformats.org/officeDocument/2006/relationships/hyperlink" Target="https://it.wikipedia.org/wiki/Basi_di_dati" TargetMode="External"/><Relationship Id="rId3" Type="http://schemas.openxmlformats.org/officeDocument/2006/relationships/hyperlink" Target="https://it.wikipedia.org/wiki/Hardware" TargetMode="External"/><Relationship Id="rId7" Type="http://schemas.openxmlformats.org/officeDocument/2006/relationships/hyperlink" Target="https://it.wikipedia.org/wiki/Rete_locale" TargetMode="External"/><Relationship Id="rId12" Type="http://schemas.openxmlformats.org/officeDocument/2006/relationships/hyperlink" Target="https://it.wikipedia.org/wiki/Posta_elettronic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Rete_informatica" TargetMode="External"/><Relationship Id="rId11" Type="http://schemas.openxmlformats.org/officeDocument/2006/relationships/hyperlink" Target="https://it.wikipedia.org/wiki/Web" TargetMode="External"/><Relationship Id="rId5" Type="http://schemas.openxmlformats.org/officeDocument/2006/relationships/hyperlink" Target="https://it.wikipedia.org/wiki/Computer" TargetMode="External"/><Relationship Id="rId10" Type="http://schemas.openxmlformats.org/officeDocument/2006/relationships/hyperlink" Target="https://it.wikipedia.org/wiki/Client-server" TargetMode="External"/><Relationship Id="rId4" Type="http://schemas.openxmlformats.org/officeDocument/2006/relationships/hyperlink" Target="https://it.wikipedia.org/wiki/Software" TargetMode="External"/><Relationship Id="rId9" Type="http://schemas.openxmlformats.org/officeDocument/2006/relationships/hyperlink" Target="https://it.wikipedia.org/wiki/Protocollo_di_rete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Client" TargetMode="External"/><Relationship Id="rId13" Type="http://schemas.openxmlformats.org/officeDocument/2006/relationships/hyperlink" Target="https://it.wikipedia.org/wiki/Host" TargetMode="External"/><Relationship Id="rId3" Type="http://schemas.openxmlformats.org/officeDocument/2006/relationships/hyperlink" Target="https://it.wikipedia.org/wiki/Lingua_inglese" TargetMode="External"/><Relationship Id="rId7" Type="http://schemas.openxmlformats.org/officeDocument/2006/relationships/hyperlink" Target="https://it.wikipedia.org/wiki/Elaborazione_dati" TargetMode="External"/><Relationship Id="rId12" Type="http://schemas.openxmlformats.org/officeDocument/2006/relationships/hyperlink" Target="https://it.wikipedia.org/wiki/Nodo_(informatica)" TargetMode="External"/><Relationship Id="rId17" Type="http://schemas.openxmlformats.org/officeDocument/2006/relationships/hyperlink" Target="https://sos-wp.it/server-dns-non-risponde/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sos-wp.it/raccomanda/siteground/cose-un-server-e-come-scegliere-quello-giusto-per-te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Telecomunicazioni" TargetMode="External"/><Relationship Id="rId11" Type="http://schemas.openxmlformats.org/officeDocument/2006/relationships/hyperlink" Target="https://it.wikipedia.org/wiki/Sistema_informatico" TargetMode="External"/><Relationship Id="rId5" Type="http://schemas.openxmlformats.org/officeDocument/2006/relationships/hyperlink" Target="https://it.wikipedia.org/wiki/Informatica" TargetMode="External"/><Relationship Id="rId15" Type="http://schemas.openxmlformats.org/officeDocument/2006/relationships/hyperlink" Target="https://it.wikipedia.org/wiki/Trasmissione_(telecomunicazioni)" TargetMode="External"/><Relationship Id="rId10" Type="http://schemas.openxmlformats.org/officeDocument/2006/relationships/hyperlink" Target="https://it.wikipedia.org/wiki/Computer" TargetMode="External"/><Relationship Id="rId4" Type="http://schemas.openxmlformats.org/officeDocument/2006/relationships/hyperlink" Target="https://it.wikipedia.org/wiki/Server#cite_note-1" TargetMode="External"/><Relationship Id="rId9" Type="http://schemas.openxmlformats.org/officeDocument/2006/relationships/hyperlink" Target="https://it.wikipedia.org/wiki/Rete_informatica" TargetMode="External"/><Relationship Id="rId14" Type="http://schemas.openxmlformats.org/officeDocument/2006/relationships/hyperlink" Target="https://it.wikipedia.org/wiki/Softwar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ete_loca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.wikipedia.org/wiki/Sistema_operativo" TargetMode="External"/><Relationship Id="rId4" Type="http://schemas.openxmlformats.org/officeDocument/2006/relationships/hyperlink" Target="https://it.wikipedia.org/wiki/Interne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Immaginiamo che qualcuno ci mandi  una </a:t>
            </a:r>
            <a:r>
              <a:rPr lang="it-IT" i="1" dirty="0"/>
              <a:t>e-mail: </a:t>
            </a:r>
            <a:r>
              <a:rPr lang="it-IT" dirty="0"/>
              <a:t>questa non arriva direttamente al nostro computer, ma viene prima ricevuta da un </a:t>
            </a:r>
            <a:r>
              <a:rPr lang="it-IT" i="1" dirty="0"/>
              <a:t>server</a:t>
            </a:r>
            <a:r>
              <a:rPr lang="it-IT" dirty="0"/>
              <a:t> di posta elettronica al quale è collegata la nostra casella </a:t>
            </a:r>
            <a:r>
              <a:rPr lang="it-IT" i="1" dirty="0"/>
              <a:t>e-mail.</a:t>
            </a:r>
            <a:r>
              <a:rPr lang="it-IT" dirty="0"/>
              <a:t> Questo </a:t>
            </a:r>
            <a:r>
              <a:rPr lang="it-IT" i="1" dirty="0"/>
              <a:t>server</a:t>
            </a:r>
            <a:r>
              <a:rPr lang="it-IT" dirty="0"/>
              <a:t>, volendo fare un paragone concreto, lo possiamo immaginare come l’ufficio postale della nostra città o paese.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andiamo avanti con il paragone: se 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come visto, è il nostro ufficio postale di riferimento, allora il nostro indirizzo di posta elettronica è la nostra casella postale, e 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(cioè appunto il programma di posta elettronica che usiamo) è il postino che riceve i messaggi a noi destinati (arrivati all’ufficio postale, cioè al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legge dove abitiamo (indirizzo di posta elettronica) e ci consegna a domicilio le lettere (ovvero le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Tutto questo viene svolto in automatico grazie alle funzionalità stesse del programma, cioè appunto del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 stesso modo, quando siamo noi a scrivere una e-mail e a volerla spedire a qualcuno, ci rivolgiamo naturalmente al nostro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quale prende la nostra lettera e la porta alla sede postale (il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da dove, grazie al nome che abbiamo indicato (l’indirizzo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il messaggio verrà recapitato al corretto destinatario.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 specificato, poi, che il nostro postino (il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 di posta elettronica),  quando si reca all’ufficio postale, parla due lingue diverse chiamate ‘protocolli’ (fuor di metafora, un protocollo è un insieme di regole su cui si basa una comunicazione): una (protocollo POP3) quando va a prendere la posta destinata a noi (quando cioè ci arriva una e-mail), e un’altra, invece (protocollo SMTP) quando va all’ufficio postale a portare le lettere che vogliamo inviare ad altri (quando siamo noi a spedire delle e-mail).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 sito web mediante il protocollo HTTP (nel caso della email essi sono IMAP, POP3 e SMTP).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9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In questo contesto si può quindi parlare di client riferendosi all'</a:t>
            </a:r>
            <a:r>
              <a:rPr lang="it-IT" dirty="0">
                <a:hlinkClick r:id="rId3" tooltip="Hardware"/>
              </a:rPr>
              <a:t>hardware</a:t>
            </a:r>
            <a:r>
              <a:rPr lang="it-IT" dirty="0"/>
              <a:t> oppure al </a:t>
            </a:r>
            <a:r>
              <a:rPr lang="it-IT" dirty="0" err="1">
                <a:hlinkClick r:id="rId4" tooltip="Software"/>
              </a:rPr>
              <a:t>softwar</a:t>
            </a:r>
            <a:endParaRPr lang="it-IT" dirty="0">
              <a:hlinkClick r:id="rId4" tooltip="Software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collegato ad un server tramite una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ete informatica"/>
              </a:rPr>
              <a:t>rete informatica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ete locale"/>
              </a:rPr>
              <a:t>locale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Wide Area Network"/>
              </a:rPr>
              <a:t>geografica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ed al quale richiede uno o più servizi, utilizzando uno o più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lo di rete"/>
              </a:rPr>
              <a:t>protocolli di rete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è un esempio di client hardware. Si parla in tal caso di architettura 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lient-server"/>
              </a:rPr>
              <a:t>client-server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Oggi sempre di più i software, come il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Posta elettronica"/>
              </a:rPr>
              <a:t>posta elettronica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Basi di dati"/>
              </a:rPr>
              <a:t>basi di dati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sono divisi in una parte client (residente ed in esecuzione sul pc client) ed una parte server (residente ed in esecuzione sul server). </a:t>
            </a:r>
          </a:p>
          <a:p>
            <a:r>
              <a:rPr lang="it-IT" dirty="0">
                <a:hlinkClick r:id="rId4" tooltip="Software"/>
              </a:rPr>
              <a:t>e</a:t>
            </a:r>
            <a:r>
              <a:rPr lang="it-IT" dirty="0"/>
              <a:t>. Esso fa parte dunque dell'architettura logica di rete detta </a:t>
            </a:r>
            <a:r>
              <a:rPr lang="it-IT" dirty="0" err="1">
                <a:hlinkClick r:id="rId10" tooltip="Client-server"/>
              </a:rPr>
              <a:t>client-server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 di client sono: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(Firefox, Chrome,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Opera, Internet Explorer…) che richiedono ed ottengono pagine web a seconda delle scelte degli utenti;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63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(dall'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gua inglese"/>
              </a:rPr>
              <a:t>inglese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(to) serve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«servire», dunque letteralmente «serviente, servitore»)</a:t>
            </a:r>
            <a:r>
              <a:rPr lang="it-IT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formatica"/>
              </a:rPr>
              <a:t>informatica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elecomunicazioni"/>
              </a:rPr>
              <a:t>telecomunicazioni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è un componente o sottosistema informatico 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aborazione dati"/>
              </a:rPr>
              <a:t>elaborazione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gestione del traffico di informazioni che fornisce, a livello logico e fisico, un qualunque tipo di servizio ad altre componenti (tipicamente chiamate </a:t>
            </a:r>
            <a:r>
              <a:rPr lang="it-I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lient"/>
              </a:rPr>
              <a:t>clients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cioè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che ne fanno richiesta attraverso una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Rete informatica"/>
              </a:rPr>
              <a:t>rete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all'interno di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istema informatico"/>
              </a:rPr>
              <a:t>sistema informatico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anche direttamente in locale su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mputer"/>
              </a:rPr>
              <a:t>computer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Rappresenta cioè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Nodo (informatica)"/>
              </a:rPr>
              <a:t>nodo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terminale della rete opposto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all'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Host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client. In altre parole si tratta di un computer o di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Software"/>
              </a:rPr>
              <a:t>programma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 fornisce i dati richiesti da altri elaboratori, facendo quindi da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Trasmissione (telecomunicazioni)"/>
              </a:rPr>
              <a:t>trasmissione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delle informazioni virtuali.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 web server non è altro che un PC! Può essere di grosse dimensioni oppure un normalissimo PC come il tuo. L’unica caratteristica che distingue un server da un qualsiasi PC di casa è che è collegato ad una rete che permette ad altri PC di accedere ai suoi servizi, grazie ad uno specifico software)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server è anche chiamato </a:t>
            </a:r>
            <a:r>
              <a:rPr lang="it-IT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che significa “padrone di casa”, ed ecco perché si parla di </a:t>
            </a:r>
            <a:r>
              <a:rPr lang="it-IT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servizio di hosting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quando ci riferiamo a uno spazio in cui conservare i file di un sito web. I computer che si collegano al server per lo scambio di dati sono chiamati invece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 il nostro smartphone o il tablet sono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nel momento in cui effettuiamo una richiesta ad un server, ossia quando visitiamo un sito web o inviamo un messaggio di posta elettronica.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archivia i file di un sito web e lo mette a disposizione dei client che visitano il sito. La comunicazione tra server e client è effettuata secondo un sistema che si chiama protocollo HTTP o HTTPS.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è il server che permette di memorizzare il nome di dominio (</a:t>
            </a:r>
            <a:r>
              <a:rPr lang="it-IT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Il server DNS non risponde: cosa fare?"/>
              </a:rPr>
              <a:t>DNS significa </a:t>
            </a:r>
            <a:r>
              <a:rPr lang="it-IT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Il server DNS non risponde: cosa fare?"/>
              </a:rPr>
              <a:t>Domain Name 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ed effettua una “traduzione” tra l’indirizzo IP, formato da una serie di numeri, e il dominio che possiamo usare con semplicità per cercare un sito web (come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miosito.it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 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 sei appassionato di video games, ti sarà certamente capitato di giocare in multiplayer. Il game server permette di sincronizzare le azioni di tutti i giocatori e conservare i dati del gioco.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81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te locale"/>
              </a:rPr>
              <a:t>reti locali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aziendali (LAN), la rete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et"/>
              </a:rPr>
              <a:t>Internet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sistemi informatici e 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istema operativo"/>
              </a:rPr>
              <a:t>sistemi operativi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sono organizzati sotto forma di una tipica architettura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client-server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fruizione dei rispettivi servizi.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Client-Server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Applicazioni di rete formate da due programmi distinti che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possono essere in esecuzione in due elaboratori (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diversi: un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e un client.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it-I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si mette in attesa di una richiesta da servire.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it-IT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effettua tale richiesta.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Tipicamente il client comunica con un solo server, mentre un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solitamente comunica con più client contemporaneamente.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L’astrazione principale per la programmazione di rete è il </a:t>
            </a:r>
            <a:r>
              <a:rPr lang="it-IT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Identifica le risorse che permettono di stabilire un canale di comunicazione con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altro processo (eventualmente su un’altra macchina).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Tutto quello che viene trasmesso sono pacchetti TCP.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 partecipanti di una comunicazione tramite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sono individuati da: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indirizzo IP.</a:t>
            </a: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numero di porta.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Dopo si passa direttamente nel programma </a:t>
            </a:r>
            <a:r>
              <a:rPr lang="it-IT" dirty="0" err="1"/>
              <a:t>javaa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60C2-E7A4-469D-B6DB-5520F1054B0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76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ingua_italiana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Server" TargetMode="External"/><Relationship Id="rId5" Type="http://schemas.openxmlformats.org/officeDocument/2006/relationships/hyperlink" Target="https://it.wikipedia.org/wiki/Risorsa_informatica" TargetMode="External"/><Relationship Id="rId4" Type="http://schemas.openxmlformats.org/officeDocument/2006/relationships/hyperlink" Target="https://it.wikipedia.org/wiki/Informati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Elaborazione_dati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mputer" TargetMode="External"/><Relationship Id="rId5" Type="http://schemas.openxmlformats.org/officeDocument/2006/relationships/hyperlink" Target="https://it.wikipedia.org/wiki/Rete_informatica" TargetMode="External"/><Relationship Id="rId4" Type="http://schemas.openxmlformats.org/officeDocument/2006/relationships/hyperlink" Target="https://it.wikipedia.org/wiki/Cli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DF5F7-35B9-4787-BD57-51FD2C0A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Comunicazione client server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6CDBA2-2D3A-4C06-BF11-82CF9CE0C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4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D37D3-8C51-4ACC-8D6B-D2159F78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Farsi un’idea </a:t>
            </a:r>
          </a:p>
        </p:txBody>
      </p:sp>
      <p:pic>
        <p:nvPicPr>
          <p:cNvPr id="5" name="Segnaposto contenuto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8A2C6827-D490-477A-85E4-C01EC9052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6456" y="1778831"/>
            <a:ext cx="4529469" cy="4529469"/>
          </a:xfrm>
        </p:spPr>
      </p:pic>
    </p:spTree>
    <p:extLst>
      <p:ext uri="{BB962C8B-B14F-4D97-AF65-F5344CB8AC3E}">
        <p14:creationId xmlns:p14="http://schemas.microsoft.com/office/powerpoint/2010/main" val="30138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A81761-29C1-4F2C-8CDD-75D98E7F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106C5-A99C-4C0E-B72E-770E8C6E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 </a:t>
            </a:r>
            <a:r>
              <a:rPr lang="it-IT" b="1" dirty="0"/>
              <a:t>client</a:t>
            </a:r>
            <a:r>
              <a:rPr lang="it-IT" dirty="0"/>
              <a:t> (in </a:t>
            </a:r>
            <a:r>
              <a:rPr lang="it-IT" dirty="0">
                <a:hlinkClick r:id="rId3" tooltip="Lingua italiana"/>
              </a:rPr>
              <a:t>lingua italiana</a:t>
            </a:r>
            <a:r>
              <a:rPr lang="it-IT" dirty="0"/>
              <a:t> detto anche </a:t>
            </a:r>
            <a:r>
              <a:rPr lang="it-IT" i="1" dirty="0"/>
              <a:t>cliente</a:t>
            </a:r>
            <a:r>
              <a:rPr lang="it-IT" dirty="0"/>
              <a:t>), in </a:t>
            </a:r>
            <a:r>
              <a:rPr lang="it-IT" dirty="0">
                <a:hlinkClick r:id="rId4" tooltip="Informatica"/>
              </a:rPr>
              <a:t>informatica</a:t>
            </a:r>
            <a:r>
              <a:rPr lang="it-IT" dirty="0"/>
              <a:t>, indica genericamente un qualunque componente che accede ai servizi o alle </a:t>
            </a:r>
            <a:r>
              <a:rPr lang="it-IT" dirty="0">
                <a:hlinkClick r:id="rId5" tooltip="Risorsa informatica"/>
              </a:rPr>
              <a:t>risorse</a:t>
            </a:r>
            <a:r>
              <a:rPr lang="it-IT" dirty="0"/>
              <a:t> di un'altra componente detta </a:t>
            </a:r>
            <a:r>
              <a:rPr lang="it-IT" dirty="0">
                <a:hlinkClick r:id="rId6" tooltip="Server"/>
              </a:rPr>
              <a:t>server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0C4C2D-A6F2-4924-AA52-FCA7FBC80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4165" y="3411867"/>
            <a:ext cx="2723211" cy="28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512DF-B667-4EE6-BD40-52D8A8B0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09E33-9007-4B42-B830-A90A9511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Server è un componente o sottosistema informatico di </a:t>
            </a:r>
            <a:r>
              <a:rPr lang="it-IT" dirty="0">
                <a:hlinkClick r:id="rId3" tooltip="Elaborazione dati"/>
              </a:rPr>
              <a:t>elaborazione</a:t>
            </a:r>
            <a:r>
              <a:rPr lang="it-IT" dirty="0"/>
              <a:t> e gestione del traffico di informazioni che fornisce, a livello logico e fisico, un qualunque tipo di servizio ai  </a:t>
            </a:r>
            <a:r>
              <a:rPr lang="it-IT" i="1" dirty="0">
                <a:hlinkClick r:id="rId4" tooltip="Client"/>
              </a:rPr>
              <a:t>clients</a:t>
            </a:r>
            <a:r>
              <a:rPr lang="it-IT" i="1" dirty="0"/>
              <a:t> </a:t>
            </a:r>
            <a:r>
              <a:rPr lang="it-IT" dirty="0"/>
              <a:t>che ne fanno richiesta attraverso una </a:t>
            </a:r>
            <a:r>
              <a:rPr lang="it-IT" dirty="0">
                <a:hlinkClick r:id="rId5" tooltip="Rete informatica"/>
              </a:rPr>
              <a:t>rete</a:t>
            </a:r>
            <a:r>
              <a:rPr lang="it-IT" dirty="0"/>
              <a:t> di </a:t>
            </a:r>
            <a:r>
              <a:rPr lang="it-IT" dirty="0">
                <a:hlinkClick r:id="rId6" tooltip="Computer"/>
              </a:rPr>
              <a:t>computer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edificio, pavimento, interni, piattaforma&#10;&#10;Descrizione generata automaticamente">
            <a:extLst>
              <a:ext uri="{FF2B5EF4-FFF2-40B4-BE49-F238E27FC236}">
                <a16:creationId xmlns:a16="http://schemas.microsoft.com/office/drawing/2014/main" id="{1F6D58BE-CBF5-4C2B-BD3C-E036B4C71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554" y="3656014"/>
            <a:ext cx="4881558" cy="29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A376B-C32C-4045-AB18-CC630BBC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C7837AD-C772-4A0D-B785-78A4C7F9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945" y="1728267"/>
            <a:ext cx="7719236" cy="4266297"/>
          </a:xfrm>
        </p:spPr>
      </p:pic>
    </p:spTree>
    <p:extLst>
      <p:ext uri="{BB962C8B-B14F-4D97-AF65-F5344CB8AC3E}">
        <p14:creationId xmlns:p14="http://schemas.microsoft.com/office/powerpoint/2010/main" val="70350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92</TotalTime>
  <Words>42</Words>
  <Application>Microsoft Office PowerPoint</Application>
  <PresentationFormat>Widescreen</PresentationFormat>
  <Paragraphs>73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Comunicazione client server</vt:lpstr>
      <vt:lpstr>Farsi un’idea </vt:lpstr>
      <vt:lpstr>client</vt:lpstr>
      <vt:lpstr>server</vt:lpstr>
      <vt:lpstr>Comunicazione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Comunicazione client server</dc:title>
  <dc:creator>Davide pellegrino</dc:creator>
  <cp:lastModifiedBy>Davide pellegrino</cp:lastModifiedBy>
  <cp:revision>8</cp:revision>
  <dcterms:created xsi:type="dcterms:W3CDTF">2019-05-01T09:45:40Z</dcterms:created>
  <dcterms:modified xsi:type="dcterms:W3CDTF">2019-05-01T19:48:48Z</dcterms:modified>
</cp:coreProperties>
</file>