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72" r:id="rId13"/>
    <p:sldId id="273" r:id="rId14"/>
    <p:sldId id="274" r:id="rId15"/>
    <p:sldId id="275" r:id="rId16"/>
    <p:sldId id="276" r:id="rId17"/>
    <p:sldId id="267" r:id="rId18"/>
    <p:sldId id="268" r:id="rId19"/>
    <p:sldId id="269" r:id="rId20"/>
    <p:sldId id="270" r:id="rId21"/>
    <p:sldId id="271" r:id="rId2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90" d="100"/>
          <a:sy n="290" d="100"/>
        </p:scale>
        <p:origin x="264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434D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434D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31965"/>
            <a:ext cx="3188335" cy="276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FCFCF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077391"/>
            <a:ext cx="3913504" cy="167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434D5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1867535"/>
          </a:xfrm>
          <a:custGeom>
            <a:avLst/>
            <a:gdLst/>
            <a:ahLst/>
            <a:cxnLst/>
            <a:rect l="l" t="t" r="r" b="b"/>
            <a:pathLst>
              <a:path w="4608195" h="1867535">
                <a:moveTo>
                  <a:pt x="0" y="1867179"/>
                </a:moveTo>
                <a:lnTo>
                  <a:pt x="4608004" y="1867179"/>
                </a:lnTo>
                <a:lnTo>
                  <a:pt x="4608004" y="0"/>
                </a:lnTo>
                <a:lnTo>
                  <a:pt x="0" y="0"/>
                </a:lnTo>
                <a:lnTo>
                  <a:pt x="0" y="1867179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163713"/>
            <a:ext cx="2491156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it-IT" sz="1600" b="1" spc="-2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sz="1600" b="1" spc="-2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</a:t>
            </a:r>
            <a:r>
              <a:rPr sz="1600" b="1" cap="small" spc="-2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1600" b="1" spc="-2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ns</a:t>
            </a:r>
            <a:r>
              <a:rPr sz="1600" b="1" spc="-215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600" b="1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sz="1600" b="1" cap="small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mpl</a:t>
            </a:r>
            <a:r>
              <a:rPr sz="1600" b="1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sz="1600" b="1" cap="small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sz="1600" b="1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</a:t>
            </a:r>
            <a:r>
              <a:rPr sz="1600" b="1" cap="small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tat</a:t>
            </a:r>
            <a:r>
              <a:rPr sz="1600" b="1" spc="-6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1531391"/>
            <a:ext cx="3253156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100" b="1" spc="-25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Mid-Term </a:t>
            </a:r>
            <a:r>
              <a:rPr lang="it-IT" sz="1100" b="1" spc="-25" dirty="0" err="1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it-IT" sz="1100" b="1" cap="small" spc="-25" dirty="0" err="1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arall</a:t>
            </a:r>
            <a:r>
              <a:rPr lang="it-IT" sz="1100" b="1" spc="-25" dirty="0" err="1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</a:t>
            </a:r>
            <a:r>
              <a:rPr lang="it-IT" sz="1100" b="1" spc="-145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100" b="1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</a:t>
            </a:r>
            <a:r>
              <a:rPr lang="it-IT" sz="1100" b="1" cap="small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mp</a:t>
            </a:r>
            <a:r>
              <a:rPr lang="it-IT" sz="1100" b="1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it-IT" sz="1100" b="1" cap="small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it-IT" sz="1100" b="1" spc="-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ing</a:t>
            </a:r>
            <a:r>
              <a:rPr lang="it-IT" sz="1100" b="1" spc="-1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100" b="1" spc="-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</a:t>
            </a:r>
            <a:r>
              <a:rPr lang="it-IT" sz="1100" b="1" cap="small" spc="-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</a:t>
            </a:r>
            <a:r>
              <a:rPr lang="it-IT" sz="1100" b="1" spc="-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it-IT" sz="1100" b="1" spc="-14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100" b="1" spc="-1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it-IT" sz="1100" b="1" cap="small" spc="-1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</a:t>
            </a:r>
            <a:r>
              <a:rPr lang="it-IT" sz="1100" b="1" spc="-1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jec</a:t>
            </a:r>
            <a:r>
              <a:rPr lang="it-IT" sz="1100" b="1" cap="small" spc="-110" dirty="0">
                <a:solidFill>
                  <a:srgbClr val="00264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lang="it-IT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867179"/>
            <a:ext cx="4608195" cy="1589405"/>
          </a:xfrm>
          <a:custGeom>
            <a:avLst/>
            <a:gdLst/>
            <a:ahLst/>
            <a:cxnLst/>
            <a:rect l="l" t="t" r="r" b="b"/>
            <a:pathLst>
              <a:path w="4608195" h="1589404">
                <a:moveTo>
                  <a:pt x="4608004" y="0"/>
                </a:moveTo>
                <a:lnTo>
                  <a:pt x="0" y="0"/>
                </a:lnTo>
                <a:lnTo>
                  <a:pt x="0" y="1588820"/>
                </a:lnTo>
                <a:lnTo>
                  <a:pt x="4608004" y="158882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2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043257"/>
            <a:ext cx="2077720" cy="9245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it-IT" sz="900" spc="-55" dirty="0">
                <a:solidFill>
                  <a:srgbClr val="FCFCFC"/>
                </a:solidFill>
                <a:latin typeface="Tahoma"/>
                <a:cs typeface="Tahoma"/>
              </a:rPr>
              <a:t>Francesco Gigli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00" spc="-55" dirty="0">
                <a:solidFill>
                  <a:srgbClr val="FCFCFC"/>
                </a:solidFill>
                <a:latin typeface="Tahoma"/>
                <a:cs typeface="Tahoma"/>
              </a:rPr>
              <a:t>Supervisor:</a:t>
            </a:r>
            <a:r>
              <a:rPr sz="900" spc="-5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60" dirty="0">
                <a:solidFill>
                  <a:srgbClr val="FCFCFC"/>
                </a:solidFill>
                <a:latin typeface="Tahoma"/>
                <a:cs typeface="Tahoma"/>
              </a:rPr>
              <a:t>Prof.</a:t>
            </a:r>
            <a:r>
              <a:rPr sz="900" spc="-5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FCFCFC"/>
                </a:solidFill>
                <a:latin typeface="Tahoma"/>
                <a:cs typeface="Tahoma"/>
              </a:rPr>
              <a:t>Marco</a:t>
            </a:r>
            <a:r>
              <a:rPr sz="900" spc="-8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Ber</a:t>
            </a:r>
            <a:r>
              <a:rPr sz="900" cap="small" spc="-10" dirty="0">
                <a:solidFill>
                  <a:srgbClr val="FCFCFC"/>
                </a:solidFill>
                <a:latin typeface="Tahoma"/>
                <a:cs typeface="Tahoma"/>
              </a:rPr>
              <a:t>t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ini</a:t>
            </a:r>
            <a:endParaRPr sz="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900" dirty="0">
              <a:latin typeface="Tahoma"/>
              <a:cs typeface="Tahoma"/>
            </a:endParaRPr>
          </a:p>
          <a:p>
            <a:pPr marL="12700" marR="5080">
              <a:lnSpc>
                <a:spcPct val="110700"/>
              </a:lnSpc>
            </a:pPr>
            <a:r>
              <a:rPr sz="900" spc="-30" dirty="0">
                <a:solidFill>
                  <a:srgbClr val="FCFCFC"/>
                </a:solidFill>
                <a:latin typeface="Tahoma"/>
                <a:cs typeface="Tahoma"/>
              </a:rPr>
              <a:t>Dipartimento</a:t>
            </a:r>
            <a:r>
              <a:rPr sz="900" spc="-7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di</a:t>
            </a:r>
            <a:r>
              <a:rPr sz="900" spc="-7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FCFCFC"/>
                </a:solidFill>
                <a:latin typeface="Tahoma"/>
                <a:cs typeface="Tahoma"/>
              </a:rPr>
              <a:t>Ingegneria</a:t>
            </a:r>
            <a:r>
              <a:rPr sz="900" spc="-7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FCFCFC"/>
                </a:solidFill>
                <a:latin typeface="Tahoma"/>
                <a:cs typeface="Tahoma"/>
              </a:rPr>
              <a:t>dell’Informazione </a:t>
            </a:r>
            <a:r>
              <a:rPr sz="900" spc="-40" dirty="0">
                <a:solidFill>
                  <a:srgbClr val="FCFCFC"/>
                </a:solidFill>
                <a:latin typeface="Tahoma"/>
                <a:cs typeface="Tahoma"/>
              </a:rPr>
              <a:t>Università</a:t>
            </a:r>
            <a:r>
              <a:rPr sz="900" spc="-9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FCFCFC"/>
                </a:solidFill>
                <a:latin typeface="Tahoma"/>
                <a:cs typeface="Tahoma"/>
              </a:rPr>
              <a:t>degli</a:t>
            </a:r>
            <a:r>
              <a:rPr sz="900" spc="-9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FCFCFC"/>
                </a:solidFill>
                <a:latin typeface="Tahoma"/>
                <a:cs typeface="Tahoma"/>
              </a:rPr>
              <a:t>Studi</a:t>
            </a:r>
            <a:r>
              <a:rPr sz="900" spc="-90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di</a:t>
            </a:r>
            <a:r>
              <a:rPr sz="900" spc="-95" dirty="0">
                <a:solidFill>
                  <a:srgbClr val="FCFCF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CFCFC"/>
                </a:solidFill>
                <a:latin typeface="Tahoma"/>
                <a:cs typeface="Tahoma"/>
              </a:rPr>
              <a:t>Firenze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730" y="0"/>
            <a:ext cx="4104640" cy="3456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524" y="289152"/>
              <a:ext cx="600710" cy="363220"/>
            </a:xfrm>
            <a:custGeom>
              <a:avLst/>
              <a:gdLst/>
              <a:ahLst/>
              <a:cxnLst/>
              <a:rect l="l" t="t" r="r" b="b"/>
              <a:pathLst>
                <a:path w="600710" h="363220">
                  <a:moveTo>
                    <a:pt x="600435" y="62430"/>
                  </a:moveTo>
                  <a:lnTo>
                    <a:pt x="596505" y="111135"/>
                  </a:lnTo>
                  <a:lnTo>
                    <a:pt x="585127" y="157338"/>
                  </a:lnTo>
                  <a:lnTo>
                    <a:pt x="566920" y="200421"/>
                  </a:lnTo>
                  <a:lnTo>
                    <a:pt x="542501" y="239764"/>
                  </a:lnTo>
                  <a:lnTo>
                    <a:pt x="512489" y="274751"/>
                  </a:lnTo>
                  <a:lnTo>
                    <a:pt x="477502" y="304763"/>
                  </a:lnTo>
                  <a:lnTo>
                    <a:pt x="438159" y="329182"/>
                  </a:lnTo>
                  <a:lnTo>
                    <a:pt x="395076" y="347389"/>
                  </a:lnTo>
                  <a:lnTo>
                    <a:pt x="348873" y="358767"/>
                  </a:lnTo>
                  <a:lnTo>
                    <a:pt x="300168" y="362697"/>
                  </a:lnTo>
                  <a:lnTo>
                    <a:pt x="247386" y="358026"/>
                  </a:lnTo>
                  <a:lnTo>
                    <a:pt x="196996" y="344416"/>
                  </a:lnTo>
                  <a:lnTo>
                    <a:pt x="150036" y="322464"/>
                  </a:lnTo>
                  <a:lnTo>
                    <a:pt x="107546" y="292772"/>
                  </a:lnTo>
                  <a:lnTo>
                    <a:pt x="70564" y="255938"/>
                  </a:lnTo>
                  <a:lnTo>
                    <a:pt x="40128" y="212563"/>
                  </a:lnTo>
                  <a:lnTo>
                    <a:pt x="17051" y="162451"/>
                  </a:lnTo>
                  <a:lnTo>
                    <a:pt x="3602" y="109400"/>
                  </a:lnTo>
                  <a:lnTo>
                    <a:pt x="0" y="54790"/>
                  </a:lnTo>
                  <a:lnTo>
                    <a:pt x="6462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0136" y="27430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8954" y="287788"/>
            <a:ext cx="603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8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Parallel</a:t>
            </a:r>
            <a:r>
              <a:rPr lang="it-IT" sz="1600" dirty="0">
                <a:solidFill>
                  <a:schemeClr val="bg1"/>
                </a:solidFill>
              </a:rPr>
              <a:t> Version: CUDA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BB03641-4912-26DC-C31E-F2792BCB3108}"/>
              </a:ext>
            </a:extLst>
          </p:cNvPr>
          <p:cNvSpPr txBox="1"/>
          <p:nvPr/>
        </p:nvSpPr>
        <p:spPr>
          <a:xfrm>
            <a:off x="247650" y="681362"/>
            <a:ext cx="417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complete CUDA implementation of the K-Means algorithm using GPU and the previously defined kernels.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C40CDCED-82F9-85AF-026A-E53248F96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" y="1120775"/>
            <a:ext cx="2686050" cy="200619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175091"/>
              <a:ext cx="600710" cy="476884"/>
            </a:xfrm>
            <a:custGeom>
              <a:avLst/>
              <a:gdLst/>
              <a:ahLst/>
              <a:cxnLst/>
              <a:rect l="l" t="t" r="r" b="b"/>
              <a:pathLst>
                <a:path w="600710" h="476884">
                  <a:moveTo>
                    <a:pt x="600533" y="176492"/>
                  </a:moveTo>
                  <a:lnTo>
                    <a:pt x="596603" y="225197"/>
                  </a:lnTo>
                  <a:lnTo>
                    <a:pt x="585226" y="271400"/>
                  </a:lnTo>
                  <a:lnTo>
                    <a:pt x="567018" y="314482"/>
                  </a:lnTo>
                  <a:lnTo>
                    <a:pt x="542600" y="353826"/>
                  </a:lnTo>
                  <a:lnTo>
                    <a:pt x="512588" y="388813"/>
                  </a:lnTo>
                  <a:lnTo>
                    <a:pt x="477601" y="418825"/>
                  </a:lnTo>
                  <a:lnTo>
                    <a:pt x="438257" y="443243"/>
                  </a:lnTo>
                  <a:lnTo>
                    <a:pt x="395175" y="461451"/>
                  </a:lnTo>
                  <a:lnTo>
                    <a:pt x="348972" y="472828"/>
                  </a:lnTo>
                  <a:lnTo>
                    <a:pt x="300266" y="476758"/>
                  </a:lnTo>
                  <a:lnTo>
                    <a:pt x="251561" y="472828"/>
                  </a:lnTo>
                  <a:lnTo>
                    <a:pt x="205358" y="461451"/>
                  </a:lnTo>
                  <a:lnTo>
                    <a:pt x="162276" y="443243"/>
                  </a:lnTo>
                  <a:lnTo>
                    <a:pt x="122932" y="418825"/>
                  </a:lnTo>
                  <a:lnTo>
                    <a:pt x="87945" y="388813"/>
                  </a:lnTo>
                  <a:lnTo>
                    <a:pt x="57933" y="353826"/>
                  </a:lnTo>
                  <a:lnTo>
                    <a:pt x="33514" y="314482"/>
                  </a:lnTo>
                  <a:lnTo>
                    <a:pt x="15307" y="271400"/>
                  </a:lnTo>
                  <a:lnTo>
                    <a:pt x="3929" y="225197"/>
                  </a:lnTo>
                  <a:lnTo>
                    <a:pt x="0" y="176492"/>
                  </a:lnTo>
                  <a:lnTo>
                    <a:pt x="3719" y="129380"/>
                  </a:lnTo>
                  <a:lnTo>
                    <a:pt x="14697" y="83705"/>
                  </a:lnTo>
                  <a:lnTo>
                    <a:pt x="32662" y="40300"/>
                  </a:lnTo>
                  <a:lnTo>
                    <a:pt x="57344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920" y="16024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9106" y="287788"/>
            <a:ext cx="5969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9</a:t>
            </a:r>
            <a:endParaRPr sz="550">
              <a:latin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6ED1B85-F6F6-9A82-5F0C-AF80115FE703}"/>
                  </a:ext>
                </a:extLst>
              </p:cNvPr>
              <p:cNvSpPr txBox="1"/>
              <p:nvPr/>
            </p:nvSpPr>
            <p:spPr>
              <a:xfrm>
                <a:off x="247650" y="739775"/>
                <a:ext cx="4038600" cy="2550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performance of K-Means was evaluated using the speedup metric, computed as: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System Specifications: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CPU</a:t>
                </a: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AMD Ryzen 7 </a:t>
                </a:r>
                <a:r>
                  <a:rPr lang="en-US" sz="900" dirty="0" err="1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5800X</a:t>
                </a: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(8 cores, 16 threads)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GPU</a:t>
                </a: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NVIDIA GeForce RTX 3080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Test Details: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Datasets</a:t>
                </a: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9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100</m:t>
                    </m:r>
                    <m:r>
                      <a:rPr lang="it-IT" sz="9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9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000,250</m:t>
                    </m:r>
                    <m:r>
                      <a:rPr lang="it-IT" sz="9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9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000,500</m:t>
                    </m:r>
                    <m:r>
                      <a:rPr lang="it-IT" sz="9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9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000,1</m:t>
                    </m:r>
                    <m:r>
                      <a:rPr lang="it-IT" sz="9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9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000</m:t>
                    </m:r>
                    <m:r>
                      <a:rPr lang="it-IT" sz="9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9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000</m:t>
                    </m:r>
                  </m:oMath>
                </a14:m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points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Clusters</a:t>
                </a: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n-US" sz="9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ahoma" panose="020B0604030504040204" pitchFamily="34" charset="0"/>
                  </a:rPr>
                  <a:t>5, 10, 20</a:t>
                </a:r>
                <a:endParaRPr lang="it-IT" sz="9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endParaRPr>
              </a:p>
              <a:p>
                <a:endParaRPr lang="it-IT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6ED1B85-F6F6-9A82-5F0C-AF80115F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739775"/>
                <a:ext cx="4038600" cy="2550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11">
            <a:extLst>
              <a:ext uri="{FF2B5EF4-FFF2-40B4-BE49-F238E27FC236}">
                <a16:creationId xmlns:a16="http://schemas.microsoft.com/office/drawing/2014/main" id="{7FAB306E-169C-B92C-F704-BB46FB67D868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Setup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C5086-EF8D-C13D-0D0C-08C687682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7214DE-1484-6736-42A7-C3D021F82691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5051A5E-785F-CC1A-9A12-BCC2602FE76B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0DDB4BF-F414-D48E-FBC0-CC17C2D1CA59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F8DFE04-9F96-49EC-D84A-F6153FDDB28C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D013B2B5-12D6-A822-9D98-3E0CCB09B1D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B8979255-72B2-94DC-E96C-3AD362761E1D}"/>
                </a:ext>
              </a:extLst>
            </p:cNvPr>
            <p:cNvSpPr/>
            <p:nvPr/>
          </p:nvSpPr>
          <p:spPr>
            <a:xfrm>
              <a:off x="3918425" y="91543"/>
              <a:ext cx="600710" cy="560705"/>
            </a:xfrm>
            <a:custGeom>
              <a:avLst/>
              <a:gdLst/>
              <a:ahLst/>
              <a:cxnLst/>
              <a:rect l="l" t="t" r="r" b="b"/>
              <a:pathLst>
                <a:path w="600710" h="560705">
                  <a:moveTo>
                    <a:pt x="600533" y="260039"/>
                  </a:moveTo>
                  <a:lnTo>
                    <a:pt x="596603" y="308744"/>
                  </a:lnTo>
                  <a:lnTo>
                    <a:pt x="585226" y="354947"/>
                  </a:lnTo>
                  <a:lnTo>
                    <a:pt x="567018" y="398030"/>
                  </a:lnTo>
                  <a:lnTo>
                    <a:pt x="542600" y="437373"/>
                  </a:lnTo>
                  <a:lnTo>
                    <a:pt x="512588" y="472360"/>
                  </a:lnTo>
                  <a:lnTo>
                    <a:pt x="477601" y="502372"/>
                  </a:lnTo>
                  <a:lnTo>
                    <a:pt x="438257" y="526791"/>
                  </a:lnTo>
                  <a:lnTo>
                    <a:pt x="395175" y="544998"/>
                  </a:lnTo>
                  <a:lnTo>
                    <a:pt x="348972" y="556376"/>
                  </a:lnTo>
                  <a:lnTo>
                    <a:pt x="300266" y="560306"/>
                  </a:lnTo>
                  <a:lnTo>
                    <a:pt x="251561" y="556376"/>
                  </a:lnTo>
                  <a:lnTo>
                    <a:pt x="205358" y="544998"/>
                  </a:lnTo>
                  <a:lnTo>
                    <a:pt x="162276" y="526791"/>
                  </a:lnTo>
                  <a:lnTo>
                    <a:pt x="122932" y="502372"/>
                  </a:lnTo>
                  <a:lnTo>
                    <a:pt x="87945" y="472360"/>
                  </a:lnTo>
                  <a:lnTo>
                    <a:pt x="57933" y="437373"/>
                  </a:lnTo>
                  <a:lnTo>
                    <a:pt x="33514" y="398030"/>
                  </a:lnTo>
                  <a:lnTo>
                    <a:pt x="15307" y="354947"/>
                  </a:lnTo>
                  <a:lnTo>
                    <a:pt x="3929" y="308744"/>
                  </a:lnTo>
                  <a:lnTo>
                    <a:pt x="0" y="260039"/>
                  </a:lnTo>
                  <a:lnTo>
                    <a:pt x="4670" y="207257"/>
                  </a:lnTo>
                  <a:lnTo>
                    <a:pt x="18280" y="156867"/>
                  </a:lnTo>
                  <a:lnTo>
                    <a:pt x="40232" y="109907"/>
                  </a:lnTo>
                  <a:lnTo>
                    <a:pt x="69924" y="67417"/>
                  </a:lnTo>
                  <a:lnTo>
                    <a:pt x="106758" y="30435"/>
                  </a:lnTo>
                  <a:lnTo>
                    <a:pt x="150133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7224FCF9-61B2-570E-8427-6B639BF98E4B}"/>
                </a:ext>
              </a:extLst>
            </p:cNvPr>
            <p:cNvSpPr/>
            <p:nvPr/>
          </p:nvSpPr>
          <p:spPr>
            <a:xfrm>
              <a:off x="4053709" y="7669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8FADFAE3-37B2-E07C-D32C-46D991A737C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C1546D7-D4E7-9EAC-A48B-94300D63585E}"/>
              </a:ext>
            </a:extLst>
          </p:cNvPr>
          <p:cNvSpPr txBox="1"/>
          <p:nvPr/>
        </p:nvSpPr>
        <p:spPr>
          <a:xfrm>
            <a:off x="4473930" y="287788"/>
            <a:ext cx="901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solidFill>
                  <a:srgbClr val="002646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FF40C89E-D719-2231-EBAF-52FD8D54D810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Visualization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 descr="Immagine che contiene testo, diagramma&#10;&#10;Descrizione generata automaticamente">
            <a:extLst>
              <a:ext uri="{FF2B5EF4-FFF2-40B4-BE49-F238E27FC236}">
                <a16:creationId xmlns:a16="http://schemas.microsoft.com/office/drawing/2014/main" id="{21A42C92-B3CE-2B2B-BDD5-2939D4E857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655232"/>
            <a:ext cx="2644775" cy="264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9240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E4CCF-8267-CC39-FCC8-1D2D052B9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EFA6C77-D643-A488-CDB6-150F6C4C2869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8956AA6-DB4F-A589-6BDA-F5F1842176FA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91A04E3-2BEB-046D-672B-FFC14A197478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80D7787-CFDB-6DD3-720A-FC3DFFFBB528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7160B728-6066-9F95-F5BC-69FA3E0D9C9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DC21C34B-61CC-6C50-899B-E9FE37DF264A}"/>
                </a:ext>
              </a:extLst>
            </p:cNvPr>
            <p:cNvSpPr/>
            <p:nvPr/>
          </p:nvSpPr>
          <p:spPr>
            <a:xfrm>
              <a:off x="3918425" y="91543"/>
              <a:ext cx="600710" cy="560705"/>
            </a:xfrm>
            <a:custGeom>
              <a:avLst/>
              <a:gdLst/>
              <a:ahLst/>
              <a:cxnLst/>
              <a:rect l="l" t="t" r="r" b="b"/>
              <a:pathLst>
                <a:path w="600710" h="560705">
                  <a:moveTo>
                    <a:pt x="600533" y="260039"/>
                  </a:moveTo>
                  <a:lnTo>
                    <a:pt x="596603" y="308744"/>
                  </a:lnTo>
                  <a:lnTo>
                    <a:pt x="585226" y="354947"/>
                  </a:lnTo>
                  <a:lnTo>
                    <a:pt x="567018" y="398030"/>
                  </a:lnTo>
                  <a:lnTo>
                    <a:pt x="542600" y="437373"/>
                  </a:lnTo>
                  <a:lnTo>
                    <a:pt x="512588" y="472360"/>
                  </a:lnTo>
                  <a:lnTo>
                    <a:pt x="477601" y="502372"/>
                  </a:lnTo>
                  <a:lnTo>
                    <a:pt x="438257" y="526791"/>
                  </a:lnTo>
                  <a:lnTo>
                    <a:pt x="395175" y="544998"/>
                  </a:lnTo>
                  <a:lnTo>
                    <a:pt x="348972" y="556376"/>
                  </a:lnTo>
                  <a:lnTo>
                    <a:pt x="300266" y="560306"/>
                  </a:lnTo>
                  <a:lnTo>
                    <a:pt x="251561" y="556376"/>
                  </a:lnTo>
                  <a:lnTo>
                    <a:pt x="205358" y="544998"/>
                  </a:lnTo>
                  <a:lnTo>
                    <a:pt x="162276" y="526791"/>
                  </a:lnTo>
                  <a:lnTo>
                    <a:pt x="122932" y="502372"/>
                  </a:lnTo>
                  <a:lnTo>
                    <a:pt x="87945" y="472360"/>
                  </a:lnTo>
                  <a:lnTo>
                    <a:pt x="57933" y="437373"/>
                  </a:lnTo>
                  <a:lnTo>
                    <a:pt x="33514" y="398030"/>
                  </a:lnTo>
                  <a:lnTo>
                    <a:pt x="15307" y="354947"/>
                  </a:lnTo>
                  <a:lnTo>
                    <a:pt x="3929" y="308744"/>
                  </a:lnTo>
                  <a:lnTo>
                    <a:pt x="0" y="260039"/>
                  </a:lnTo>
                  <a:lnTo>
                    <a:pt x="4670" y="207257"/>
                  </a:lnTo>
                  <a:lnTo>
                    <a:pt x="18280" y="156867"/>
                  </a:lnTo>
                  <a:lnTo>
                    <a:pt x="40232" y="109907"/>
                  </a:lnTo>
                  <a:lnTo>
                    <a:pt x="69924" y="67417"/>
                  </a:lnTo>
                  <a:lnTo>
                    <a:pt x="106758" y="30435"/>
                  </a:lnTo>
                  <a:lnTo>
                    <a:pt x="150133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CD93C11-A96C-72EB-03FA-F18D08463316}"/>
                </a:ext>
              </a:extLst>
            </p:cNvPr>
            <p:cNvSpPr/>
            <p:nvPr/>
          </p:nvSpPr>
          <p:spPr>
            <a:xfrm>
              <a:off x="4053709" y="7669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852328BC-39A7-466D-4EE0-44D8CEB221F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E55108FE-658A-7DFA-F565-F3E1664B9DD1}"/>
              </a:ext>
            </a:extLst>
          </p:cNvPr>
          <p:cNvSpPr txBox="1"/>
          <p:nvPr/>
        </p:nvSpPr>
        <p:spPr>
          <a:xfrm>
            <a:off x="4473930" y="287788"/>
            <a:ext cx="901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solidFill>
                  <a:srgbClr val="002646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AF747E87-CCB7-23ED-EBAA-7AB4E1FB9CCF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Visualization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 descr="Immagine che contiene testo, diagramma&#10;&#10;Descrizione generata automaticamente">
            <a:extLst>
              <a:ext uri="{FF2B5EF4-FFF2-40B4-BE49-F238E27FC236}">
                <a16:creationId xmlns:a16="http://schemas.microsoft.com/office/drawing/2014/main" id="{9FAABE96-1D82-52E9-7A7D-62C22E68F8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655232"/>
            <a:ext cx="2644775" cy="2644775"/>
          </a:xfrm>
          <a:prstGeom prst="rect">
            <a:avLst/>
          </a:prstGeom>
        </p:spPr>
      </p:pic>
      <p:pic>
        <p:nvPicPr>
          <p:cNvPr id="16" name="Immagine 15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0AF83227-E3B2-E0BD-42F5-68F078B5C1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655518"/>
            <a:ext cx="2617298" cy="26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8997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7B639-9899-BDBA-A3B5-2DD04C8CF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B9239D2-D4DC-9B1A-D954-1BE0C9CCA7CE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46B2DB8-0213-46BC-9719-582F27C1589F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ED53BA0-D66A-1036-AE5E-38361390EE87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3A2B198-510E-790E-575C-A1CB1088D7D5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214B51C2-009E-AFE2-E65B-7C3842C8A88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9272AD8E-8568-3EC0-7649-DB03FA1D44FD}"/>
                </a:ext>
              </a:extLst>
            </p:cNvPr>
            <p:cNvSpPr/>
            <p:nvPr/>
          </p:nvSpPr>
          <p:spPr>
            <a:xfrm>
              <a:off x="3918425" y="91543"/>
              <a:ext cx="600710" cy="560705"/>
            </a:xfrm>
            <a:custGeom>
              <a:avLst/>
              <a:gdLst/>
              <a:ahLst/>
              <a:cxnLst/>
              <a:rect l="l" t="t" r="r" b="b"/>
              <a:pathLst>
                <a:path w="600710" h="560705">
                  <a:moveTo>
                    <a:pt x="600533" y="260039"/>
                  </a:moveTo>
                  <a:lnTo>
                    <a:pt x="596603" y="308744"/>
                  </a:lnTo>
                  <a:lnTo>
                    <a:pt x="585226" y="354947"/>
                  </a:lnTo>
                  <a:lnTo>
                    <a:pt x="567018" y="398030"/>
                  </a:lnTo>
                  <a:lnTo>
                    <a:pt x="542600" y="437373"/>
                  </a:lnTo>
                  <a:lnTo>
                    <a:pt x="512588" y="472360"/>
                  </a:lnTo>
                  <a:lnTo>
                    <a:pt x="477601" y="502372"/>
                  </a:lnTo>
                  <a:lnTo>
                    <a:pt x="438257" y="526791"/>
                  </a:lnTo>
                  <a:lnTo>
                    <a:pt x="395175" y="544998"/>
                  </a:lnTo>
                  <a:lnTo>
                    <a:pt x="348972" y="556376"/>
                  </a:lnTo>
                  <a:lnTo>
                    <a:pt x="300266" y="560306"/>
                  </a:lnTo>
                  <a:lnTo>
                    <a:pt x="251561" y="556376"/>
                  </a:lnTo>
                  <a:lnTo>
                    <a:pt x="205358" y="544998"/>
                  </a:lnTo>
                  <a:lnTo>
                    <a:pt x="162276" y="526791"/>
                  </a:lnTo>
                  <a:lnTo>
                    <a:pt x="122932" y="502372"/>
                  </a:lnTo>
                  <a:lnTo>
                    <a:pt x="87945" y="472360"/>
                  </a:lnTo>
                  <a:lnTo>
                    <a:pt x="57933" y="437373"/>
                  </a:lnTo>
                  <a:lnTo>
                    <a:pt x="33514" y="398030"/>
                  </a:lnTo>
                  <a:lnTo>
                    <a:pt x="15307" y="354947"/>
                  </a:lnTo>
                  <a:lnTo>
                    <a:pt x="3929" y="308744"/>
                  </a:lnTo>
                  <a:lnTo>
                    <a:pt x="0" y="260039"/>
                  </a:lnTo>
                  <a:lnTo>
                    <a:pt x="4670" y="207257"/>
                  </a:lnTo>
                  <a:lnTo>
                    <a:pt x="18280" y="156867"/>
                  </a:lnTo>
                  <a:lnTo>
                    <a:pt x="40232" y="109907"/>
                  </a:lnTo>
                  <a:lnTo>
                    <a:pt x="69924" y="67417"/>
                  </a:lnTo>
                  <a:lnTo>
                    <a:pt x="106758" y="30435"/>
                  </a:lnTo>
                  <a:lnTo>
                    <a:pt x="150133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49CD35A1-C901-620C-155D-570DA79F5297}"/>
                </a:ext>
              </a:extLst>
            </p:cNvPr>
            <p:cNvSpPr/>
            <p:nvPr/>
          </p:nvSpPr>
          <p:spPr>
            <a:xfrm>
              <a:off x="4053709" y="7669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C5686F5C-13E4-2482-36AB-DD20070A1E8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C74B2A0F-EE03-FB91-253C-0D3CBFC68848}"/>
              </a:ext>
            </a:extLst>
          </p:cNvPr>
          <p:cNvSpPr txBox="1"/>
          <p:nvPr/>
        </p:nvSpPr>
        <p:spPr>
          <a:xfrm>
            <a:off x="4473930" y="287788"/>
            <a:ext cx="901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solidFill>
                  <a:srgbClr val="002646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F4F52547-ACC6-4291-E61F-0C515A555C22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Visualization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 descr="Immagine che contiene testo, diagramma&#10;&#10;Descrizione generata automaticamente">
            <a:extLst>
              <a:ext uri="{FF2B5EF4-FFF2-40B4-BE49-F238E27FC236}">
                <a16:creationId xmlns:a16="http://schemas.microsoft.com/office/drawing/2014/main" id="{2A321A5E-4B98-697E-ADCE-13E2A83A0D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655232"/>
            <a:ext cx="2644775" cy="2644775"/>
          </a:xfrm>
          <a:prstGeom prst="rect">
            <a:avLst/>
          </a:prstGeom>
        </p:spPr>
      </p:pic>
      <p:pic>
        <p:nvPicPr>
          <p:cNvPr id="16" name="Immagine 15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D2E7BDC0-EF48-9C40-D8C1-B339A61D5B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655518"/>
            <a:ext cx="2617298" cy="2617298"/>
          </a:xfrm>
          <a:prstGeom prst="rect">
            <a:avLst/>
          </a:prstGeom>
        </p:spPr>
      </p:pic>
      <p:pic>
        <p:nvPicPr>
          <p:cNvPr id="13" name="Immagine 12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DD2B295C-A801-7A1E-E8E9-4D86370783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658364"/>
            <a:ext cx="2617298" cy="26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61648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0F36B-FDB2-53EB-5232-75769D976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468D7F-45EA-9671-BE06-AECB61452CF9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7E806C2-F2C8-EF4D-7EE3-277E7A43D697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9A239B0-76A7-85D0-3357-94BDDD75CD0F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3217540-A67C-E9E7-626C-92CA10AA8AF6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F4504542-95AC-B5B2-75EC-F53C01FD45D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A0ED324-FE69-DC64-2682-B3EB473260CF}"/>
                </a:ext>
              </a:extLst>
            </p:cNvPr>
            <p:cNvSpPr/>
            <p:nvPr/>
          </p:nvSpPr>
          <p:spPr>
            <a:xfrm>
              <a:off x="3918425" y="91543"/>
              <a:ext cx="600710" cy="560705"/>
            </a:xfrm>
            <a:custGeom>
              <a:avLst/>
              <a:gdLst/>
              <a:ahLst/>
              <a:cxnLst/>
              <a:rect l="l" t="t" r="r" b="b"/>
              <a:pathLst>
                <a:path w="600710" h="560705">
                  <a:moveTo>
                    <a:pt x="600533" y="260039"/>
                  </a:moveTo>
                  <a:lnTo>
                    <a:pt x="596603" y="308744"/>
                  </a:lnTo>
                  <a:lnTo>
                    <a:pt x="585226" y="354947"/>
                  </a:lnTo>
                  <a:lnTo>
                    <a:pt x="567018" y="398030"/>
                  </a:lnTo>
                  <a:lnTo>
                    <a:pt x="542600" y="437373"/>
                  </a:lnTo>
                  <a:lnTo>
                    <a:pt x="512588" y="472360"/>
                  </a:lnTo>
                  <a:lnTo>
                    <a:pt x="477601" y="502372"/>
                  </a:lnTo>
                  <a:lnTo>
                    <a:pt x="438257" y="526791"/>
                  </a:lnTo>
                  <a:lnTo>
                    <a:pt x="395175" y="544998"/>
                  </a:lnTo>
                  <a:lnTo>
                    <a:pt x="348972" y="556376"/>
                  </a:lnTo>
                  <a:lnTo>
                    <a:pt x="300266" y="560306"/>
                  </a:lnTo>
                  <a:lnTo>
                    <a:pt x="251561" y="556376"/>
                  </a:lnTo>
                  <a:lnTo>
                    <a:pt x="205358" y="544998"/>
                  </a:lnTo>
                  <a:lnTo>
                    <a:pt x="162276" y="526791"/>
                  </a:lnTo>
                  <a:lnTo>
                    <a:pt x="122932" y="502372"/>
                  </a:lnTo>
                  <a:lnTo>
                    <a:pt x="87945" y="472360"/>
                  </a:lnTo>
                  <a:lnTo>
                    <a:pt x="57933" y="437373"/>
                  </a:lnTo>
                  <a:lnTo>
                    <a:pt x="33514" y="398030"/>
                  </a:lnTo>
                  <a:lnTo>
                    <a:pt x="15307" y="354947"/>
                  </a:lnTo>
                  <a:lnTo>
                    <a:pt x="3929" y="308744"/>
                  </a:lnTo>
                  <a:lnTo>
                    <a:pt x="0" y="260039"/>
                  </a:lnTo>
                  <a:lnTo>
                    <a:pt x="4670" y="207257"/>
                  </a:lnTo>
                  <a:lnTo>
                    <a:pt x="18280" y="156867"/>
                  </a:lnTo>
                  <a:lnTo>
                    <a:pt x="40232" y="109907"/>
                  </a:lnTo>
                  <a:lnTo>
                    <a:pt x="69924" y="67417"/>
                  </a:lnTo>
                  <a:lnTo>
                    <a:pt x="106758" y="30435"/>
                  </a:lnTo>
                  <a:lnTo>
                    <a:pt x="150133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EB61769-6B24-EFAB-7B7A-8991AFC1DB28}"/>
                </a:ext>
              </a:extLst>
            </p:cNvPr>
            <p:cNvSpPr/>
            <p:nvPr/>
          </p:nvSpPr>
          <p:spPr>
            <a:xfrm>
              <a:off x="4053709" y="7669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D4C04A27-A4F3-143F-AF4B-60D8BC5D7E8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43B37938-BC4F-88E0-0EFF-035FEAE964F4}"/>
              </a:ext>
            </a:extLst>
          </p:cNvPr>
          <p:cNvSpPr txBox="1"/>
          <p:nvPr/>
        </p:nvSpPr>
        <p:spPr>
          <a:xfrm>
            <a:off x="4473930" y="287788"/>
            <a:ext cx="901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solidFill>
                  <a:srgbClr val="002646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72E0442C-661D-36AD-4532-0382010416C9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Visualization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 descr="Immagine che contiene testo, diagramma&#10;&#10;Descrizione generata automaticamente">
            <a:extLst>
              <a:ext uri="{FF2B5EF4-FFF2-40B4-BE49-F238E27FC236}">
                <a16:creationId xmlns:a16="http://schemas.microsoft.com/office/drawing/2014/main" id="{D947F49F-6956-6377-5C3B-1D0A1BE2F1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655232"/>
            <a:ext cx="2644775" cy="2644775"/>
          </a:xfrm>
          <a:prstGeom prst="rect">
            <a:avLst/>
          </a:prstGeom>
        </p:spPr>
      </p:pic>
      <p:pic>
        <p:nvPicPr>
          <p:cNvPr id="16" name="Immagine 15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EE353F6E-2FB4-FA33-464C-92AC35CB84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655518"/>
            <a:ext cx="2617298" cy="2617298"/>
          </a:xfrm>
          <a:prstGeom prst="rect">
            <a:avLst/>
          </a:prstGeom>
        </p:spPr>
      </p:pic>
      <p:pic>
        <p:nvPicPr>
          <p:cNvPr id="13" name="Immagine 12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F8335B6F-F16C-68DD-3C43-BFB214F260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658364"/>
            <a:ext cx="2617298" cy="2617298"/>
          </a:xfrm>
          <a:prstGeom prst="rect">
            <a:avLst/>
          </a:prstGeom>
        </p:spPr>
      </p:pic>
      <p:pic>
        <p:nvPicPr>
          <p:cNvPr id="14" name="Immagine 13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E0F8B17B-8A69-CFFB-E967-17BBA6DD7C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" y="673566"/>
            <a:ext cx="2720975" cy="27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885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D5A0E-AAC2-771B-6987-898334D01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FA7C69E-5853-C58C-B2EB-F02B69B2CCD9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6648087-332F-D950-0393-943CD9115DBF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FAE1305-EE1A-1930-A6F4-395DC93B4E03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9F0B856-7CB1-9302-D363-ABA193146F81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F1E486F3-24C1-C9DE-D46A-F7F925E1A1E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D604AB46-79C1-7A00-1224-777E2C06B7AB}"/>
                </a:ext>
              </a:extLst>
            </p:cNvPr>
            <p:cNvSpPr/>
            <p:nvPr/>
          </p:nvSpPr>
          <p:spPr>
            <a:xfrm>
              <a:off x="3918425" y="91543"/>
              <a:ext cx="600710" cy="560705"/>
            </a:xfrm>
            <a:custGeom>
              <a:avLst/>
              <a:gdLst/>
              <a:ahLst/>
              <a:cxnLst/>
              <a:rect l="l" t="t" r="r" b="b"/>
              <a:pathLst>
                <a:path w="600710" h="560705">
                  <a:moveTo>
                    <a:pt x="600533" y="260039"/>
                  </a:moveTo>
                  <a:lnTo>
                    <a:pt x="596603" y="308744"/>
                  </a:lnTo>
                  <a:lnTo>
                    <a:pt x="585226" y="354947"/>
                  </a:lnTo>
                  <a:lnTo>
                    <a:pt x="567018" y="398030"/>
                  </a:lnTo>
                  <a:lnTo>
                    <a:pt x="542600" y="437373"/>
                  </a:lnTo>
                  <a:lnTo>
                    <a:pt x="512588" y="472360"/>
                  </a:lnTo>
                  <a:lnTo>
                    <a:pt x="477601" y="502372"/>
                  </a:lnTo>
                  <a:lnTo>
                    <a:pt x="438257" y="526791"/>
                  </a:lnTo>
                  <a:lnTo>
                    <a:pt x="395175" y="544998"/>
                  </a:lnTo>
                  <a:lnTo>
                    <a:pt x="348972" y="556376"/>
                  </a:lnTo>
                  <a:lnTo>
                    <a:pt x="300266" y="560306"/>
                  </a:lnTo>
                  <a:lnTo>
                    <a:pt x="251561" y="556376"/>
                  </a:lnTo>
                  <a:lnTo>
                    <a:pt x="205358" y="544998"/>
                  </a:lnTo>
                  <a:lnTo>
                    <a:pt x="162276" y="526791"/>
                  </a:lnTo>
                  <a:lnTo>
                    <a:pt x="122932" y="502372"/>
                  </a:lnTo>
                  <a:lnTo>
                    <a:pt x="87945" y="472360"/>
                  </a:lnTo>
                  <a:lnTo>
                    <a:pt x="57933" y="437373"/>
                  </a:lnTo>
                  <a:lnTo>
                    <a:pt x="33514" y="398030"/>
                  </a:lnTo>
                  <a:lnTo>
                    <a:pt x="15307" y="354947"/>
                  </a:lnTo>
                  <a:lnTo>
                    <a:pt x="3929" y="308744"/>
                  </a:lnTo>
                  <a:lnTo>
                    <a:pt x="0" y="260039"/>
                  </a:lnTo>
                  <a:lnTo>
                    <a:pt x="4670" y="207257"/>
                  </a:lnTo>
                  <a:lnTo>
                    <a:pt x="18280" y="156867"/>
                  </a:lnTo>
                  <a:lnTo>
                    <a:pt x="40232" y="109907"/>
                  </a:lnTo>
                  <a:lnTo>
                    <a:pt x="69924" y="67417"/>
                  </a:lnTo>
                  <a:lnTo>
                    <a:pt x="106758" y="30435"/>
                  </a:lnTo>
                  <a:lnTo>
                    <a:pt x="150133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15E96E5C-28FB-DE0D-4C7C-7C4A4DB32FFE}"/>
                </a:ext>
              </a:extLst>
            </p:cNvPr>
            <p:cNvSpPr/>
            <p:nvPr/>
          </p:nvSpPr>
          <p:spPr>
            <a:xfrm>
              <a:off x="4053709" y="7669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B0110A70-AC8D-3466-6A7E-7A4A12D07CC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2AA0CF15-151D-1536-38EA-49EE35D0C470}"/>
              </a:ext>
            </a:extLst>
          </p:cNvPr>
          <p:cNvSpPr txBox="1"/>
          <p:nvPr/>
        </p:nvSpPr>
        <p:spPr>
          <a:xfrm>
            <a:off x="4473930" y="287788"/>
            <a:ext cx="901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25" dirty="0">
                <a:solidFill>
                  <a:srgbClr val="002646"/>
                </a:solidFill>
                <a:latin typeface="Tahoma"/>
                <a:cs typeface="Tahoma"/>
              </a:rPr>
              <a:t>10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D6D186CD-D147-41A3-6F4A-C6BD734DD70E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Experimental</a:t>
            </a:r>
            <a:r>
              <a:rPr lang="it-IT" sz="1600" dirty="0">
                <a:solidFill>
                  <a:schemeClr val="bg1"/>
                </a:solidFill>
              </a:rPr>
              <a:t> </a:t>
            </a:r>
            <a:r>
              <a:rPr lang="it-IT" sz="1600" dirty="0" err="1">
                <a:solidFill>
                  <a:schemeClr val="bg1"/>
                </a:solidFill>
              </a:rPr>
              <a:t>Visualization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pic>
        <p:nvPicPr>
          <p:cNvPr id="12" name="Immagine 11" descr="Immagine che contiene testo, diagramma&#10;&#10;Descrizione generata automaticamente">
            <a:extLst>
              <a:ext uri="{FF2B5EF4-FFF2-40B4-BE49-F238E27FC236}">
                <a16:creationId xmlns:a16="http://schemas.microsoft.com/office/drawing/2014/main" id="{908B0BA5-EE0F-6FFF-7572-37A39FEDF2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655232"/>
            <a:ext cx="2644775" cy="2644775"/>
          </a:xfrm>
          <a:prstGeom prst="rect">
            <a:avLst/>
          </a:prstGeom>
        </p:spPr>
      </p:pic>
      <p:pic>
        <p:nvPicPr>
          <p:cNvPr id="16" name="Immagine 15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492A9B6C-5C44-9A0A-CB1B-04B0B43D80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655518"/>
            <a:ext cx="2617298" cy="2617298"/>
          </a:xfrm>
          <a:prstGeom prst="rect">
            <a:avLst/>
          </a:prstGeom>
        </p:spPr>
      </p:pic>
      <p:pic>
        <p:nvPicPr>
          <p:cNvPr id="13" name="Immagine 12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35CD5A8E-F36E-8354-4051-4082F848E8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658364"/>
            <a:ext cx="2617298" cy="2617298"/>
          </a:xfrm>
          <a:prstGeom prst="rect">
            <a:avLst/>
          </a:prstGeom>
        </p:spPr>
      </p:pic>
      <p:pic>
        <p:nvPicPr>
          <p:cNvPr id="14" name="Immagine 13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B9D97BFE-2361-9EAE-5582-9B7CE173B9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51" y="673566"/>
            <a:ext cx="2720975" cy="2720975"/>
          </a:xfrm>
          <a:prstGeom prst="rect">
            <a:avLst/>
          </a:prstGeom>
        </p:spPr>
      </p:pic>
      <p:pic>
        <p:nvPicPr>
          <p:cNvPr id="17" name="Immagine 16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A6627319-4492-342A-12B5-BDD68DF575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75" y="663574"/>
            <a:ext cx="2720975" cy="27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23040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2961"/>
              <a:ext cx="600710" cy="599440"/>
            </a:xfrm>
            <a:custGeom>
              <a:avLst/>
              <a:gdLst/>
              <a:ahLst/>
              <a:cxnLst/>
              <a:rect l="l" t="t" r="r" b="b"/>
              <a:pathLst>
                <a:path w="600710" h="599440">
                  <a:moveTo>
                    <a:pt x="600533" y="298621"/>
                  </a:moveTo>
                  <a:lnTo>
                    <a:pt x="596603" y="347327"/>
                  </a:lnTo>
                  <a:lnTo>
                    <a:pt x="585226" y="393530"/>
                  </a:lnTo>
                  <a:lnTo>
                    <a:pt x="567018" y="436612"/>
                  </a:lnTo>
                  <a:lnTo>
                    <a:pt x="542600" y="475956"/>
                  </a:lnTo>
                  <a:lnTo>
                    <a:pt x="512588" y="510943"/>
                  </a:lnTo>
                  <a:lnTo>
                    <a:pt x="477601" y="540955"/>
                  </a:lnTo>
                  <a:lnTo>
                    <a:pt x="438257" y="565373"/>
                  </a:lnTo>
                  <a:lnTo>
                    <a:pt x="395175" y="583581"/>
                  </a:lnTo>
                  <a:lnTo>
                    <a:pt x="348972" y="594958"/>
                  </a:lnTo>
                  <a:lnTo>
                    <a:pt x="300266" y="598888"/>
                  </a:lnTo>
                  <a:lnTo>
                    <a:pt x="251561" y="594958"/>
                  </a:lnTo>
                  <a:lnTo>
                    <a:pt x="205358" y="583581"/>
                  </a:lnTo>
                  <a:lnTo>
                    <a:pt x="162276" y="565373"/>
                  </a:lnTo>
                  <a:lnTo>
                    <a:pt x="122932" y="540955"/>
                  </a:lnTo>
                  <a:lnTo>
                    <a:pt x="87945" y="510943"/>
                  </a:lnTo>
                  <a:lnTo>
                    <a:pt x="57933" y="475956"/>
                  </a:lnTo>
                  <a:lnTo>
                    <a:pt x="33514" y="436612"/>
                  </a:lnTo>
                  <a:lnTo>
                    <a:pt x="15307" y="393530"/>
                  </a:lnTo>
                  <a:lnTo>
                    <a:pt x="3929" y="347327"/>
                  </a:lnTo>
                  <a:lnTo>
                    <a:pt x="0" y="298621"/>
                  </a:lnTo>
                  <a:lnTo>
                    <a:pt x="4189" y="248438"/>
                  </a:lnTo>
                  <a:lnTo>
                    <a:pt x="16323" y="200814"/>
                  </a:lnTo>
                  <a:lnTo>
                    <a:pt x="35749" y="156474"/>
                  </a:lnTo>
                  <a:lnTo>
                    <a:pt x="61814" y="116144"/>
                  </a:lnTo>
                  <a:lnTo>
                    <a:pt x="93865" y="80548"/>
                  </a:lnTo>
                  <a:lnTo>
                    <a:pt x="131250" y="50411"/>
                  </a:lnTo>
                  <a:lnTo>
                    <a:pt x="173316" y="26457"/>
                  </a:lnTo>
                  <a:lnTo>
                    <a:pt x="219411" y="9412"/>
                  </a:lnTo>
                  <a:lnTo>
                    <a:pt x="268882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2458" y="38111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0305" y="287953"/>
            <a:ext cx="7747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70" dirty="0">
                <a:solidFill>
                  <a:srgbClr val="002646"/>
                </a:solidFill>
                <a:latin typeface="Tahoma"/>
                <a:cs typeface="Tahoma"/>
              </a:rPr>
              <a:t>11</a:t>
            </a:r>
            <a:endParaRPr sz="550">
              <a:latin typeface="Tahoma"/>
              <a:cs typeface="Tahoma"/>
            </a:endParaRPr>
          </a:p>
        </p:txBody>
      </p:sp>
      <p:pic>
        <p:nvPicPr>
          <p:cNvPr id="20" name="Immagine 19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B0215572-7882-3C95-9545-CF5E24EF72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362" y="1980692"/>
            <a:ext cx="1647104" cy="1235328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262247B2-C804-EE6C-E1D9-E3C7BA980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634" y="2035175"/>
            <a:ext cx="2364198" cy="1166496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EE9AC723-5409-4951-C9D8-D0CB377F61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9505" y="729670"/>
            <a:ext cx="1444817" cy="1160496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8708DD7-6D9D-9688-8802-AB32FC08183E}"/>
              </a:ext>
            </a:extLst>
          </p:cNvPr>
          <p:cNvSpPr txBox="1"/>
          <p:nvPr/>
        </p:nvSpPr>
        <p:spPr>
          <a:xfrm>
            <a:off x="172185" y="758646"/>
            <a:ext cx="2536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OpenMP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enhances performance by utilizing multiple CPU cores for parallel task execution.</a:t>
            </a:r>
          </a:p>
          <a:p>
            <a:pPr algn="just"/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Critical: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Improves performance but adds overhead from synchronization.</a:t>
            </a: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Atomic: 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Achieves higher speedup by reducing synchronization overhead.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2465CFD-CC5B-F06B-68C7-A07C89586A34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SpeedUp</a:t>
            </a:r>
            <a:r>
              <a:rPr lang="it-IT" sz="1600" dirty="0">
                <a:solidFill>
                  <a:schemeClr val="bg1"/>
                </a:solidFill>
              </a:rPr>
              <a:t> with </a:t>
            </a:r>
            <a:r>
              <a:rPr lang="it-IT" sz="1600" dirty="0" err="1">
                <a:solidFill>
                  <a:schemeClr val="bg1"/>
                </a:solidFill>
              </a:rPr>
              <a:t>OpenMP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138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600533" y="300196"/>
                  </a:moveTo>
                  <a:lnTo>
                    <a:pt x="596603" y="348901"/>
                  </a:lnTo>
                  <a:lnTo>
                    <a:pt x="585226" y="395104"/>
                  </a:lnTo>
                  <a:lnTo>
                    <a:pt x="567018" y="438187"/>
                  </a:lnTo>
                  <a:lnTo>
                    <a:pt x="542600" y="477531"/>
                  </a:lnTo>
                  <a:lnTo>
                    <a:pt x="512588" y="512517"/>
                  </a:lnTo>
                  <a:lnTo>
                    <a:pt x="477601" y="542529"/>
                  </a:lnTo>
                  <a:lnTo>
                    <a:pt x="438257" y="566948"/>
                  </a:lnTo>
                  <a:lnTo>
                    <a:pt x="395175" y="585155"/>
                  </a:lnTo>
                  <a:lnTo>
                    <a:pt x="348972" y="596533"/>
                  </a:lnTo>
                  <a:lnTo>
                    <a:pt x="300266" y="600463"/>
                  </a:lnTo>
                  <a:lnTo>
                    <a:pt x="251561" y="596533"/>
                  </a:lnTo>
                  <a:lnTo>
                    <a:pt x="205358" y="585155"/>
                  </a:lnTo>
                  <a:lnTo>
                    <a:pt x="162276" y="566948"/>
                  </a:lnTo>
                  <a:lnTo>
                    <a:pt x="122932" y="542529"/>
                  </a:lnTo>
                  <a:lnTo>
                    <a:pt x="87945" y="512517"/>
                  </a:lnTo>
                  <a:lnTo>
                    <a:pt x="57933" y="477531"/>
                  </a:lnTo>
                  <a:lnTo>
                    <a:pt x="33514" y="438187"/>
                  </a:lnTo>
                  <a:lnTo>
                    <a:pt x="15307" y="395104"/>
                  </a:lnTo>
                  <a:lnTo>
                    <a:pt x="3929" y="348901"/>
                  </a:lnTo>
                  <a:lnTo>
                    <a:pt x="0" y="300196"/>
                  </a:lnTo>
                  <a:lnTo>
                    <a:pt x="4670" y="247414"/>
                  </a:lnTo>
                  <a:lnTo>
                    <a:pt x="18280" y="197024"/>
                  </a:lnTo>
                  <a:lnTo>
                    <a:pt x="40232" y="150065"/>
                  </a:lnTo>
                  <a:lnTo>
                    <a:pt x="69924" y="107574"/>
                  </a:lnTo>
                  <a:lnTo>
                    <a:pt x="106758" y="70592"/>
                  </a:lnTo>
                  <a:lnTo>
                    <a:pt x="150133" y="40157"/>
                  </a:lnTo>
                  <a:lnTo>
                    <a:pt x="195924" y="18640"/>
                  </a:lnTo>
                  <a:lnTo>
                    <a:pt x="244169" y="5218"/>
                  </a:lnTo>
                  <a:lnTo>
                    <a:pt x="293810" y="0"/>
                  </a:lnTo>
                  <a:lnTo>
                    <a:pt x="343791" y="3098"/>
                  </a:lnTo>
                  <a:lnTo>
                    <a:pt x="393055" y="14623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6631" y="51160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75429" y="287788"/>
            <a:ext cx="8699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40" dirty="0">
                <a:solidFill>
                  <a:srgbClr val="002646"/>
                </a:solidFill>
                <a:latin typeface="Tahoma"/>
                <a:cs typeface="Tahoma"/>
              </a:rPr>
              <a:t>12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0019BC8-4863-74E2-4395-9EBC89359DD4}"/>
              </a:ext>
            </a:extLst>
          </p:cNvPr>
          <p:cNvSpPr txBox="1"/>
          <p:nvPr/>
        </p:nvSpPr>
        <p:spPr>
          <a:xfrm>
            <a:off x="204797" y="739775"/>
            <a:ext cx="25574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CUDA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leverages massive parallelism by executing thousands of threads simultaneously on the GPU.</a:t>
            </a:r>
          </a:p>
          <a:p>
            <a:pPr algn="just"/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900" dirty="0"/>
              <a:t>This leads CUDA to reduce execution times compared to OpenMP Critical, achieving superior speedup and scalability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EF23825-D1F4-22DB-41A5-7C404C301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505" y="729670"/>
            <a:ext cx="1444817" cy="1160496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043260FE-4107-49E3-B6A3-49A96CABE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1" y="1936830"/>
            <a:ext cx="2422142" cy="1217582"/>
          </a:xfrm>
          <a:prstGeom prst="rect">
            <a:avLst/>
          </a:prstGeom>
        </p:spPr>
      </p:pic>
      <p:pic>
        <p:nvPicPr>
          <p:cNvPr id="26" name="Immagine 2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05F63F41-ACA1-ED48-42E4-F7B5258988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792" y="1945263"/>
            <a:ext cx="1724242" cy="1293182"/>
          </a:xfrm>
          <a:prstGeom prst="rect">
            <a:avLst/>
          </a:prstGeom>
        </p:spPr>
      </p:pic>
      <p:sp>
        <p:nvSpPr>
          <p:cNvPr id="28" name="object 11">
            <a:extLst>
              <a:ext uri="{FF2B5EF4-FFF2-40B4-BE49-F238E27FC236}">
                <a16:creationId xmlns:a16="http://schemas.microsoft.com/office/drawing/2014/main" id="{8391249E-35CB-BA31-07BC-1CF64FB92832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SpeedUp</a:t>
            </a:r>
            <a:r>
              <a:rPr lang="it-IT" sz="1600" dirty="0">
                <a:solidFill>
                  <a:schemeClr val="bg1"/>
                </a:solidFill>
              </a:rPr>
              <a:t> with CUDA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131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600533" y="300266"/>
                  </a:moveTo>
                  <a:lnTo>
                    <a:pt x="596603" y="348972"/>
                  </a:lnTo>
                  <a:lnTo>
                    <a:pt x="585226" y="395175"/>
                  </a:lnTo>
                  <a:lnTo>
                    <a:pt x="567018" y="438257"/>
                  </a:lnTo>
                  <a:lnTo>
                    <a:pt x="542600" y="477601"/>
                  </a:lnTo>
                  <a:lnTo>
                    <a:pt x="512588" y="512588"/>
                  </a:lnTo>
                  <a:lnTo>
                    <a:pt x="477601" y="542600"/>
                  </a:lnTo>
                  <a:lnTo>
                    <a:pt x="438257" y="567018"/>
                  </a:lnTo>
                  <a:lnTo>
                    <a:pt x="395175" y="585225"/>
                  </a:lnTo>
                  <a:lnTo>
                    <a:pt x="348972" y="596603"/>
                  </a:lnTo>
                  <a:lnTo>
                    <a:pt x="300266" y="600533"/>
                  </a:lnTo>
                  <a:lnTo>
                    <a:pt x="251561" y="596603"/>
                  </a:lnTo>
                  <a:lnTo>
                    <a:pt x="205358" y="585225"/>
                  </a:lnTo>
                  <a:lnTo>
                    <a:pt x="162276" y="567018"/>
                  </a:lnTo>
                  <a:lnTo>
                    <a:pt x="122932" y="542600"/>
                  </a:lnTo>
                  <a:lnTo>
                    <a:pt x="87945" y="512588"/>
                  </a:lnTo>
                  <a:lnTo>
                    <a:pt x="57933" y="477601"/>
                  </a:lnTo>
                  <a:lnTo>
                    <a:pt x="33514" y="438257"/>
                  </a:lnTo>
                  <a:lnTo>
                    <a:pt x="15307" y="395175"/>
                  </a:lnTo>
                  <a:lnTo>
                    <a:pt x="3929" y="348972"/>
                  </a:lnTo>
                  <a:lnTo>
                    <a:pt x="0" y="300266"/>
                  </a:lnTo>
                  <a:lnTo>
                    <a:pt x="3929" y="251561"/>
                  </a:lnTo>
                  <a:lnTo>
                    <a:pt x="15307" y="205358"/>
                  </a:lnTo>
                  <a:lnTo>
                    <a:pt x="33514" y="162275"/>
                  </a:lnTo>
                  <a:lnTo>
                    <a:pt x="57933" y="122932"/>
                  </a:lnTo>
                  <a:lnTo>
                    <a:pt x="87945" y="87945"/>
                  </a:lnTo>
                  <a:lnTo>
                    <a:pt x="122932" y="57933"/>
                  </a:lnTo>
                  <a:lnTo>
                    <a:pt x="162276" y="33514"/>
                  </a:lnTo>
                  <a:lnTo>
                    <a:pt x="205358" y="15307"/>
                  </a:lnTo>
                  <a:lnTo>
                    <a:pt x="251561" y="3929"/>
                  </a:lnTo>
                  <a:lnTo>
                    <a:pt x="300266" y="0"/>
                  </a:lnTo>
                  <a:lnTo>
                    <a:pt x="355203" y="5071"/>
                  </a:lnTo>
                  <a:lnTo>
                    <a:pt x="407871" y="19950"/>
                  </a:lnTo>
                  <a:lnTo>
                    <a:pt x="456965" y="44136"/>
                  </a:lnTo>
                  <a:lnTo>
                    <a:pt x="501183" y="77128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04759" y="11359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4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700" y="23051"/>
                  </a:lnTo>
                  <a:lnTo>
                    <a:pt x="29700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77651" y="287788"/>
            <a:ext cx="8255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13</a:t>
            </a:r>
            <a:endParaRPr sz="550">
              <a:latin typeface="Tahoma"/>
              <a:cs typeface="Tahoma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F7CC3EC7-A815-380E-7A4B-244649021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25" y="2196500"/>
            <a:ext cx="2609850" cy="978012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51C81B2-5685-7719-0933-55DAAFA8AB5C}"/>
              </a:ext>
            </a:extLst>
          </p:cNvPr>
          <p:cNvSpPr txBox="1"/>
          <p:nvPr/>
        </p:nvSpPr>
        <p:spPr>
          <a:xfrm>
            <a:off x="171450" y="685198"/>
            <a:ext cx="411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The table compares execution times for different block sizes (32 to 1024) when clustering 100,000 points into 5, 10, and 20 clusters.</a:t>
            </a:r>
            <a:endParaRPr lang="it-IT" sz="9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E982412-6503-791C-53F3-F5A07D073219}"/>
              </a:ext>
            </a:extLst>
          </p:cNvPr>
          <p:cNvSpPr txBox="1"/>
          <p:nvPr/>
        </p:nvSpPr>
        <p:spPr>
          <a:xfrm>
            <a:off x="171450" y="1120775"/>
            <a:ext cx="4191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 of Block Size on CUDA Performance:</a:t>
            </a:r>
            <a:endParaRPr lang="it-IT" sz="900" b="1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512 Threads</a:t>
            </a:r>
            <a:r>
              <a:rPr lang="en-US" sz="9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Best for 5 and 10 clusters due to better GPU core utilization and reduced idle time.</a:t>
            </a:r>
            <a:endParaRPr lang="it-IT" sz="9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128 Threads</a:t>
            </a:r>
            <a:r>
              <a:rPr lang="en-US" sz="9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Best for 20 clusters, balancing memory access and synchronization for higher cluster counts.</a:t>
            </a:r>
            <a:endParaRPr lang="it-IT" sz="9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608B7B8E-D445-835D-A86F-4A4F1AFCEFF3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solidFill>
                  <a:schemeClr val="bg1"/>
                </a:solidFill>
              </a:rPr>
              <a:t>Block-Size </a:t>
            </a:r>
            <a:r>
              <a:rPr lang="it-IT" sz="1600" dirty="0" err="1">
                <a:solidFill>
                  <a:schemeClr val="bg1"/>
                </a:solidFill>
              </a:rPr>
              <a:t>Comparison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20144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93247" y="287953"/>
            <a:ext cx="5143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1</a:t>
            </a:r>
            <a:endParaRPr sz="55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pc="-55" dirty="0"/>
              <a:t>Index</a:t>
            </a:r>
            <a:endParaRPr spc="-55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8C930D9-45EE-3B2B-81D2-A76B7D2A6DB5}"/>
              </a:ext>
            </a:extLst>
          </p:cNvPr>
          <p:cNvSpPr txBox="1"/>
          <p:nvPr/>
        </p:nvSpPr>
        <p:spPr>
          <a:xfrm>
            <a:off x="569861" y="681809"/>
            <a:ext cx="2743200" cy="254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it-I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Formal</a:t>
            </a:r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Definition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</a:t>
            </a:r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</a:t>
            </a:r>
            <a:endParaRPr lang="it-I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Version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</a:t>
            </a:r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Version </a:t>
            </a: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OpenMP</a:t>
            </a:r>
            <a:endParaRPr lang="it-I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</a:t>
            </a:r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Version Cuda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</a:t>
            </a: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it-I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8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it-IT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131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600533" y="300266"/>
                  </a:moveTo>
                  <a:lnTo>
                    <a:pt x="596603" y="348972"/>
                  </a:lnTo>
                  <a:lnTo>
                    <a:pt x="585226" y="395175"/>
                  </a:lnTo>
                  <a:lnTo>
                    <a:pt x="567018" y="438257"/>
                  </a:lnTo>
                  <a:lnTo>
                    <a:pt x="542600" y="477601"/>
                  </a:lnTo>
                  <a:lnTo>
                    <a:pt x="512588" y="512588"/>
                  </a:lnTo>
                  <a:lnTo>
                    <a:pt x="477601" y="542600"/>
                  </a:lnTo>
                  <a:lnTo>
                    <a:pt x="438257" y="567018"/>
                  </a:lnTo>
                  <a:lnTo>
                    <a:pt x="395175" y="585225"/>
                  </a:lnTo>
                  <a:lnTo>
                    <a:pt x="348972" y="596603"/>
                  </a:lnTo>
                  <a:lnTo>
                    <a:pt x="300266" y="600533"/>
                  </a:lnTo>
                  <a:lnTo>
                    <a:pt x="251561" y="596603"/>
                  </a:lnTo>
                  <a:lnTo>
                    <a:pt x="205358" y="585225"/>
                  </a:lnTo>
                  <a:lnTo>
                    <a:pt x="162276" y="567018"/>
                  </a:lnTo>
                  <a:lnTo>
                    <a:pt x="122932" y="542600"/>
                  </a:lnTo>
                  <a:lnTo>
                    <a:pt x="87945" y="512588"/>
                  </a:lnTo>
                  <a:lnTo>
                    <a:pt x="57933" y="477601"/>
                  </a:lnTo>
                  <a:lnTo>
                    <a:pt x="33514" y="438257"/>
                  </a:lnTo>
                  <a:lnTo>
                    <a:pt x="15307" y="395175"/>
                  </a:lnTo>
                  <a:lnTo>
                    <a:pt x="3929" y="348972"/>
                  </a:lnTo>
                  <a:lnTo>
                    <a:pt x="0" y="300266"/>
                  </a:lnTo>
                  <a:lnTo>
                    <a:pt x="3929" y="251561"/>
                  </a:lnTo>
                  <a:lnTo>
                    <a:pt x="15307" y="205358"/>
                  </a:lnTo>
                  <a:lnTo>
                    <a:pt x="33514" y="162275"/>
                  </a:lnTo>
                  <a:lnTo>
                    <a:pt x="57933" y="122932"/>
                  </a:lnTo>
                  <a:lnTo>
                    <a:pt x="87945" y="87945"/>
                  </a:lnTo>
                  <a:lnTo>
                    <a:pt x="122932" y="57933"/>
                  </a:lnTo>
                  <a:lnTo>
                    <a:pt x="162276" y="33514"/>
                  </a:lnTo>
                  <a:lnTo>
                    <a:pt x="205358" y="15307"/>
                  </a:lnTo>
                  <a:lnTo>
                    <a:pt x="251561" y="3929"/>
                  </a:lnTo>
                  <a:lnTo>
                    <a:pt x="300266" y="0"/>
                  </a:lnTo>
                  <a:lnTo>
                    <a:pt x="350268" y="4182"/>
                  </a:lnTo>
                  <a:lnTo>
                    <a:pt x="398070" y="16365"/>
                  </a:lnTo>
                  <a:lnTo>
                    <a:pt x="442827" y="36002"/>
                  </a:lnTo>
                  <a:lnTo>
                    <a:pt x="483699" y="62544"/>
                  </a:lnTo>
                  <a:lnTo>
                    <a:pt x="519842" y="95445"/>
                  </a:lnTo>
                  <a:lnTo>
                    <a:pt x="550414" y="134159"/>
                  </a:lnTo>
                  <a:lnTo>
                    <a:pt x="574573" y="178136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78149" y="21460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700"/>
                  </a:lnTo>
                  <a:lnTo>
                    <a:pt x="23051" y="29700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75353" y="287788"/>
            <a:ext cx="8763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30" dirty="0">
                <a:solidFill>
                  <a:srgbClr val="002646"/>
                </a:solidFill>
                <a:latin typeface="Tahoma"/>
                <a:cs typeface="Tahoma"/>
              </a:rPr>
              <a:t>14</a:t>
            </a:r>
            <a:endParaRPr sz="550">
              <a:latin typeface="Tahoma"/>
              <a:cs typeface="Tahoma"/>
            </a:endParaRPr>
          </a:p>
        </p:txBody>
      </p:sp>
      <p:pic>
        <p:nvPicPr>
          <p:cNvPr id="15" name="Immagine 1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B6A37CB-FF6E-62D0-857E-B91AB1913D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67" y="1388906"/>
            <a:ext cx="2068523" cy="1723769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1EA9B4-4C5A-12B9-9A0D-B33346DBA14A}"/>
              </a:ext>
            </a:extLst>
          </p:cNvPr>
          <p:cNvSpPr txBox="1"/>
          <p:nvPr/>
        </p:nvSpPr>
        <p:spPr>
          <a:xfrm>
            <a:off x="122516" y="712090"/>
            <a:ext cx="4270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CUDA algorithm significantly outperforms both the sequential and OpenMP implementations, though at the cost of greater implementation complexity.</a:t>
            </a:r>
            <a:b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the other hand, OpenMP allows for noticeable speedup with minimal effort, requiring only a few directives.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2BA81B2C-EFFA-75EF-0B33-FD87D1A27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75" y="1358421"/>
            <a:ext cx="1146012" cy="92049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C99A8C67-5B9A-F1B1-71F0-100C7A15B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51" y="2284900"/>
            <a:ext cx="2010316" cy="1010562"/>
          </a:xfrm>
          <a:prstGeom prst="rect">
            <a:avLst/>
          </a:prstGeom>
        </p:spPr>
      </p:pic>
      <p:sp>
        <p:nvSpPr>
          <p:cNvPr id="23" name="object 11">
            <a:extLst>
              <a:ext uri="{FF2B5EF4-FFF2-40B4-BE49-F238E27FC236}">
                <a16:creationId xmlns:a16="http://schemas.microsoft.com/office/drawing/2014/main" id="{DDDE3C58-EB06-C0F4-4B0D-1CFD2B423F68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solidFill>
                  <a:schemeClr val="bg1"/>
                </a:solidFill>
              </a:rPr>
              <a:t>Global </a:t>
            </a:r>
            <a:r>
              <a:rPr lang="it-IT" sz="1600" dirty="0" err="1">
                <a:solidFill>
                  <a:schemeClr val="bg1"/>
                </a:solidFill>
              </a:rPr>
              <a:t>Comparison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18425" y="51316"/>
              <a:ext cx="600710" cy="600710"/>
            </a:xfrm>
            <a:custGeom>
              <a:avLst/>
              <a:gdLst/>
              <a:ahLst/>
              <a:cxnLst/>
              <a:rect l="l" t="t" r="r" b="b"/>
              <a:pathLst>
                <a:path w="600710" h="600710">
                  <a:moveTo>
                    <a:pt x="600533" y="300266"/>
                  </a:moveTo>
                  <a:lnTo>
                    <a:pt x="596603" y="348972"/>
                  </a:lnTo>
                  <a:lnTo>
                    <a:pt x="585226" y="395175"/>
                  </a:lnTo>
                  <a:lnTo>
                    <a:pt x="567018" y="438257"/>
                  </a:lnTo>
                  <a:lnTo>
                    <a:pt x="542600" y="477601"/>
                  </a:lnTo>
                  <a:lnTo>
                    <a:pt x="512588" y="512588"/>
                  </a:lnTo>
                  <a:lnTo>
                    <a:pt x="477601" y="542600"/>
                  </a:lnTo>
                  <a:lnTo>
                    <a:pt x="438257" y="567018"/>
                  </a:lnTo>
                  <a:lnTo>
                    <a:pt x="395175" y="585225"/>
                  </a:lnTo>
                  <a:lnTo>
                    <a:pt x="348972" y="596603"/>
                  </a:lnTo>
                  <a:lnTo>
                    <a:pt x="300266" y="600533"/>
                  </a:lnTo>
                  <a:lnTo>
                    <a:pt x="251561" y="596603"/>
                  </a:lnTo>
                  <a:lnTo>
                    <a:pt x="205358" y="585225"/>
                  </a:lnTo>
                  <a:lnTo>
                    <a:pt x="162276" y="567018"/>
                  </a:lnTo>
                  <a:lnTo>
                    <a:pt x="122932" y="542600"/>
                  </a:lnTo>
                  <a:lnTo>
                    <a:pt x="87945" y="512588"/>
                  </a:lnTo>
                  <a:lnTo>
                    <a:pt x="57933" y="477601"/>
                  </a:lnTo>
                  <a:lnTo>
                    <a:pt x="33514" y="438257"/>
                  </a:lnTo>
                  <a:lnTo>
                    <a:pt x="15307" y="395175"/>
                  </a:lnTo>
                  <a:lnTo>
                    <a:pt x="3929" y="348972"/>
                  </a:lnTo>
                  <a:lnTo>
                    <a:pt x="0" y="300266"/>
                  </a:lnTo>
                  <a:lnTo>
                    <a:pt x="3929" y="251561"/>
                  </a:lnTo>
                  <a:lnTo>
                    <a:pt x="15307" y="205358"/>
                  </a:lnTo>
                  <a:lnTo>
                    <a:pt x="33514" y="162275"/>
                  </a:lnTo>
                  <a:lnTo>
                    <a:pt x="57933" y="122932"/>
                  </a:lnTo>
                  <a:lnTo>
                    <a:pt x="87945" y="87945"/>
                  </a:lnTo>
                  <a:lnTo>
                    <a:pt x="122932" y="57933"/>
                  </a:lnTo>
                  <a:lnTo>
                    <a:pt x="162276" y="33514"/>
                  </a:lnTo>
                  <a:lnTo>
                    <a:pt x="205358" y="15307"/>
                  </a:lnTo>
                  <a:lnTo>
                    <a:pt x="251561" y="3929"/>
                  </a:lnTo>
                  <a:lnTo>
                    <a:pt x="300266" y="0"/>
                  </a:lnTo>
                  <a:lnTo>
                    <a:pt x="348972" y="3929"/>
                  </a:lnTo>
                  <a:lnTo>
                    <a:pt x="395175" y="15307"/>
                  </a:lnTo>
                  <a:lnTo>
                    <a:pt x="438257" y="33514"/>
                  </a:lnTo>
                  <a:lnTo>
                    <a:pt x="477601" y="57933"/>
                  </a:lnTo>
                  <a:lnTo>
                    <a:pt x="512588" y="87945"/>
                  </a:lnTo>
                  <a:lnTo>
                    <a:pt x="542600" y="122932"/>
                  </a:lnTo>
                  <a:lnTo>
                    <a:pt x="567018" y="162275"/>
                  </a:lnTo>
                  <a:lnTo>
                    <a:pt x="585226" y="205358"/>
                  </a:lnTo>
                  <a:lnTo>
                    <a:pt x="596603" y="251561"/>
                  </a:lnTo>
                  <a:lnTo>
                    <a:pt x="600533" y="300266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477829" y="287788"/>
            <a:ext cx="8255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15</a:t>
            </a:r>
            <a:endParaRPr sz="55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247649" y="819159"/>
            <a:ext cx="4114801" cy="1897519"/>
          </a:xfrm>
          <a:prstGeom prst="rect">
            <a:avLst/>
          </a:prstGeom>
        </p:spPr>
        <p:txBody>
          <a:bodyPr vert="horz" wrap="square" lIns="0" tIns="96088" rIns="0" bIns="0" rtlCol="0">
            <a:spAutoFit/>
          </a:bodyPr>
          <a:lstStyle/>
          <a:p>
            <a:pPr algn="just"/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K-means clustering algorithm has an embarrassingly parallel structure, making it ideal for parallel computing.</a:t>
            </a:r>
          </a:p>
          <a:p>
            <a:pPr algn="just"/>
            <a:endParaRPr lang="en-US" sz="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vs. OpenMP (Critical):</a:t>
            </a:r>
            <a:endParaRPr lang="en-US" sz="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100,000 points, 5 clusters</a:t>
            </a:r>
            <a:r>
              <a: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12.8x</a:t>
            </a: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(2.21 s → 0.17 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1,000,000 points, 20 clusters</a:t>
            </a:r>
            <a:r>
              <a: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7.3x</a:t>
            </a: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(18.90 s → 2.60 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vs. CUDA:</a:t>
            </a:r>
            <a:endParaRPr lang="en-US" sz="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100,000 points, 5 clusters</a:t>
            </a:r>
            <a:r>
              <a: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32.5x</a:t>
            </a: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(2.21 s → 0.068 s)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1,000,000 points, 20 clusters</a:t>
            </a:r>
            <a:r>
              <a:rPr lang="en-US" sz="9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424.6x</a:t>
            </a:r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(18.90 s → 0.044 s)</a:t>
            </a:r>
          </a:p>
          <a:p>
            <a:pPr lvl="1" algn="just"/>
            <a:endParaRPr lang="en-US" sz="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Thus, implementing this algorithm in CUDA is far more efficient, leveraging the GPU's significantly higher number of cores for massive parallelism.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7FF216A5-9F83-7589-DD7A-DFC0995E3B0C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Conclusion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4759" y="287121"/>
              <a:ext cx="178661" cy="30245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488383" y="287788"/>
            <a:ext cx="61594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2</a:t>
            </a:r>
            <a:endParaRPr sz="5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1883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-10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5B0CE1F-8909-875E-2CE4-C3B156B4F760}"/>
                  </a:ext>
                </a:extLst>
              </p:cNvPr>
              <p:cNvSpPr txBox="1"/>
              <p:nvPr/>
            </p:nvSpPr>
            <p:spPr>
              <a:xfrm>
                <a:off x="213759" y="855950"/>
                <a:ext cx="4148691" cy="2169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K-Means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popular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unsupervised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learning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algorithm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clustering.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groups data points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into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altLang="it-IT" sz="9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𝒌</m:t>
                    </m:r>
                  </m:oMath>
                </a14:m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predefined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clusters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based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on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proximity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to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centroids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it-IT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algorithm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iteratively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lvl="1"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it-IT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28600" lvl="7" indent="-228600"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Assigns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points to the 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nearest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centroid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228600" lvl="7" indent="-228600"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endParaRPr kumimoji="0" lang="it-IT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228600" lvl="7" indent="-228600"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Updates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centroids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to the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mean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position of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their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assigned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points.</a:t>
                </a:r>
              </a:p>
              <a:p>
                <a:pPr lvl="7" algn="just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it-IT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Convergence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achieved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when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centroids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stabilize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or a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stopping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criterion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met</a:t>
                </a:r>
                <a:r>
                  <a:rPr lang="it-IT" altLang="it-IT" sz="9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it-IT" altLang="it-IT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This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project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implements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compares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sequential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OpenMP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parallel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and </a:t>
                </a:r>
                <a:r>
                  <a:rPr kumimoji="0" lang="it-IT" altLang="it-IT" sz="9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CUDA GPU-</a:t>
                </a:r>
                <a:r>
                  <a:rPr kumimoji="0" lang="it-IT" altLang="it-IT" sz="9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accelerated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K-Means for clustering </a:t>
                </a:r>
                <a:r>
                  <a:rPr kumimoji="0" lang="it-IT" altLang="it-IT" sz="9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2D</a:t>
                </a:r>
                <a:r>
                  <a:rPr kumimoji="0" lang="it-IT" altLang="it-IT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data points. </a:t>
                </a: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A5B0CE1F-8909-875E-2CE4-C3B156B4F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59" y="855950"/>
                <a:ext cx="4148691" cy="2169825"/>
              </a:xfrm>
              <a:prstGeom prst="rect">
                <a:avLst/>
              </a:prstGeom>
              <a:blipFill>
                <a:blip r:embed="rId5"/>
                <a:stretch>
                  <a:fillRect b="-5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11481" y="351583"/>
              <a:ext cx="207645" cy="285750"/>
            </a:xfrm>
            <a:custGeom>
              <a:avLst/>
              <a:gdLst/>
              <a:ahLst/>
              <a:cxnLst/>
              <a:rect l="l" t="t" r="r" b="b"/>
              <a:pathLst>
                <a:path w="207645" h="285750">
                  <a:moveTo>
                    <a:pt x="207478" y="0"/>
                  </a:moveTo>
                  <a:lnTo>
                    <a:pt x="203637" y="47967"/>
                  </a:lnTo>
                  <a:lnTo>
                    <a:pt x="192456" y="93843"/>
                  </a:lnTo>
                  <a:lnTo>
                    <a:pt x="174449" y="136920"/>
                  </a:lnTo>
                  <a:lnTo>
                    <a:pt x="150130" y="176491"/>
                  </a:lnTo>
                  <a:lnTo>
                    <a:pt x="120011" y="211848"/>
                  </a:lnTo>
                  <a:lnTo>
                    <a:pt x="84608" y="242286"/>
                  </a:lnTo>
                  <a:lnTo>
                    <a:pt x="44433" y="267097"/>
                  </a:lnTo>
                  <a:lnTo>
                    <a:pt x="0" y="285573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6631" y="622306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90592" y="287788"/>
            <a:ext cx="5715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3</a:t>
            </a:r>
            <a:endParaRPr sz="550" dirty="0">
              <a:latin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319654" y="663575"/>
                <a:ext cx="3913504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900" b="1" spc="-55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Input</a:t>
                </a:r>
                <a:r>
                  <a:rPr lang="en-US" sz="900" spc="-55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</a:t>
                </a:r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set of </a:t>
                </a:r>
                <a14:m>
                  <m:oMath xmlns:m="http://schemas.openxmlformats.org/officeDocument/2006/math">
                    <m:r>
                      <a:rPr lang="en-US" sz="900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9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initial centroids selected randomly.</a:t>
                </a:r>
                <a:endParaRPr lang="en-US" sz="9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54" y="663575"/>
                <a:ext cx="3913504" cy="150682"/>
              </a:xfrm>
              <a:prstGeom prst="rect">
                <a:avLst/>
              </a:prstGeom>
              <a:blipFill>
                <a:blip r:embed="rId5"/>
                <a:stretch>
                  <a:fillRect l="-1869" t="-20000" b="-44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E13FFDEC-FCD8-3516-2881-92CFED6ECC39}"/>
                  </a:ext>
                </a:extLst>
              </p:cNvPr>
              <p:cNvSpPr txBox="1"/>
              <p:nvPr/>
            </p:nvSpPr>
            <p:spPr>
              <a:xfrm>
                <a:off x="315608" y="921015"/>
                <a:ext cx="3976977" cy="2308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ts val="12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Assignment Step:</a:t>
                </a:r>
                <a:endParaRPr lang="it-IT" sz="900" b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Assign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to the nearest cluster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9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9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: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∥"/>
                                  <m:endChr m:val="∥"/>
                                  <m:ctrlPr>
                                    <a:rPr lang="it-IT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∥"/>
                                  <m:endChr m:val="∥"/>
                                  <m:ctrlPr>
                                    <a:rPr lang="it-IT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,∀</m:t>
                          </m:r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lnSpc>
                    <a:spcPts val="1200"/>
                  </a:lnSpc>
                  <a:spcAft>
                    <a:spcPts val="600"/>
                  </a:spcAft>
                  <a:buFont typeface="+mj-lt"/>
                  <a:buAutoNum type="arabicPeriod" startAt="2"/>
                  <a:tabLst>
                    <a:tab pos="457200" algn="l"/>
                  </a:tabLs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Update Step:</a:t>
                </a:r>
                <a:endParaRPr lang="it-IT" sz="900" b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Update the centroid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9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9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+1)</m:t>
                        </m:r>
                      </m:sup>
                    </m:sSubSup>
                  </m:oMath>
                </a14:m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as the mean of the points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9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9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9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:</a:t>
                </a:r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sz="9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it-IT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9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en-US" sz="9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it-IT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9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it-IT" sz="900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lnSpc>
                    <a:spcPts val="1200"/>
                  </a:lnSpc>
                  <a:spcAft>
                    <a:spcPts val="600"/>
                  </a:spcAft>
                  <a:buFont typeface="+mj-lt"/>
                  <a:buAutoNum type="arabicPeriod" startAt="3"/>
                  <a:tabLst>
                    <a:tab pos="457200" algn="l"/>
                  </a:tabLst>
                </a:pPr>
                <a:r>
                  <a:rPr lang="en-US" sz="900" b="1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Convergence:</a:t>
                </a:r>
                <a:endParaRPr lang="it-IT" sz="900" b="1" dirty="0"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sz="900" dirty="0"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Stop when centroids and assignments no longer change or after a set number of iterations or we reach the max iteration.</a:t>
                </a:r>
                <a:endParaRPr lang="it-IT" sz="9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E13FFDEC-FCD8-3516-2881-92CFED6EC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08" y="921015"/>
                <a:ext cx="3976977" cy="2308965"/>
              </a:xfrm>
              <a:prstGeom prst="rect">
                <a:avLst/>
              </a:prstGeom>
              <a:blipFill>
                <a:blip r:embed="rId6"/>
                <a:stretch>
                  <a:fillRect b="-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9">
            <a:extLst>
              <a:ext uri="{FF2B5EF4-FFF2-40B4-BE49-F238E27FC236}">
                <a16:creationId xmlns:a16="http://schemas.microsoft.com/office/drawing/2014/main" id="{9B8974EA-6C40-1889-3F50-1D86E65CA2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1883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-10" dirty="0"/>
              <a:t>Formal Definition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87307" y="351583"/>
              <a:ext cx="332105" cy="300355"/>
            </a:xfrm>
            <a:custGeom>
              <a:avLst/>
              <a:gdLst/>
              <a:ahLst/>
              <a:cxnLst/>
              <a:rect l="l" t="t" r="r" b="b"/>
              <a:pathLst>
                <a:path w="332104" h="300355">
                  <a:moveTo>
                    <a:pt x="331651" y="0"/>
                  </a:moveTo>
                  <a:lnTo>
                    <a:pt x="326981" y="52781"/>
                  </a:lnTo>
                  <a:lnTo>
                    <a:pt x="313370" y="103171"/>
                  </a:lnTo>
                  <a:lnTo>
                    <a:pt x="291419" y="150131"/>
                  </a:lnTo>
                  <a:lnTo>
                    <a:pt x="261726" y="192621"/>
                  </a:lnTo>
                  <a:lnTo>
                    <a:pt x="224893" y="229604"/>
                  </a:lnTo>
                  <a:lnTo>
                    <a:pt x="181517" y="260039"/>
                  </a:lnTo>
                  <a:lnTo>
                    <a:pt x="138858" y="280373"/>
                  </a:lnTo>
                  <a:lnTo>
                    <a:pt x="93814" y="293703"/>
                  </a:lnTo>
                  <a:lnTo>
                    <a:pt x="47241" y="299846"/>
                  </a:lnTo>
                  <a:lnTo>
                    <a:pt x="0" y="298621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2458" y="63535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700"/>
                  </a:lnTo>
                  <a:lnTo>
                    <a:pt x="23051" y="29700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8307" y="287788"/>
            <a:ext cx="61594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4</a:t>
            </a:r>
            <a:endParaRPr sz="550">
              <a:latin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23850" y="968375"/>
                <a:ext cx="3962400" cy="182562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this work, we propose 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different implementations of the K-Means algorithm:</a:t>
                </a:r>
                <a:endParaRPr lang="it-IT" sz="1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lnSpc>
                    <a:spcPct val="2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sequential version: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implemented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sz="10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++</m:t>
                    </m:r>
                  </m:oMath>
                </a14:m>
                <a:endParaRPr lang="it-IT" sz="1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lnSpc>
                    <a:spcPct val="2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parallel version: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using </a:t>
                </a:r>
                <a:r>
                  <a:rPr lang="en-US" sz="1000" b="1" u="sng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OpenMP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multi-core CPU processing</a:t>
                </a:r>
                <a:endParaRPr lang="it-IT" sz="1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lvl="0" indent="-342900">
                  <a:lnSpc>
                    <a:spcPct val="2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parallel version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leveraging </a:t>
                </a:r>
                <a:r>
                  <a:rPr lang="en-US" sz="1000" b="1" u="sng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CUDA</a:t>
                </a:r>
                <a:r>
                  <a:rPr lang="en-US" sz="1000" dirty="0">
                    <a:solidFill>
                      <a:schemeClr val="tx1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for GPU acceleration</a:t>
                </a:r>
                <a:endParaRPr lang="it-IT" sz="1000" dirty="0">
                  <a:solidFill>
                    <a:schemeClr val="tx1"/>
                  </a:solidFill>
                  <a:effectLst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850" y="968375"/>
                <a:ext cx="3962400" cy="1825628"/>
              </a:xfrm>
              <a:prstGeom prst="rect">
                <a:avLst/>
              </a:prstGeom>
              <a:blipFill>
                <a:blip r:embed="rId5"/>
                <a:stretch>
                  <a:fillRect l="-2000" t="-1672" r="-769" b="-26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9">
            <a:extLst>
              <a:ext uri="{FF2B5EF4-FFF2-40B4-BE49-F238E27FC236}">
                <a16:creationId xmlns:a16="http://schemas.microsoft.com/office/drawing/2014/main" id="{81665D9A-490C-FA9B-851B-1E711CE5C9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1883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-10" dirty="0"/>
              <a:t>Proposed Approach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68559" y="351583"/>
              <a:ext cx="450850" cy="300355"/>
            </a:xfrm>
            <a:custGeom>
              <a:avLst/>
              <a:gdLst/>
              <a:ahLst/>
              <a:cxnLst/>
              <a:rect l="l" t="t" r="r" b="b"/>
              <a:pathLst>
                <a:path w="450850" h="300355">
                  <a:moveTo>
                    <a:pt x="450400" y="0"/>
                  </a:moveTo>
                  <a:lnTo>
                    <a:pt x="446470" y="48705"/>
                  </a:lnTo>
                  <a:lnTo>
                    <a:pt x="435092" y="94908"/>
                  </a:lnTo>
                  <a:lnTo>
                    <a:pt x="416885" y="137990"/>
                  </a:lnTo>
                  <a:lnTo>
                    <a:pt x="392466" y="177334"/>
                  </a:lnTo>
                  <a:lnTo>
                    <a:pt x="362454" y="212321"/>
                  </a:lnTo>
                  <a:lnTo>
                    <a:pt x="327467" y="242333"/>
                  </a:lnTo>
                  <a:lnTo>
                    <a:pt x="288124" y="266751"/>
                  </a:lnTo>
                  <a:lnTo>
                    <a:pt x="245041" y="284959"/>
                  </a:lnTo>
                  <a:lnTo>
                    <a:pt x="198838" y="296336"/>
                  </a:lnTo>
                  <a:lnTo>
                    <a:pt x="150133" y="300266"/>
                  </a:lnTo>
                  <a:lnTo>
                    <a:pt x="110862" y="297686"/>
                  </a:lnTo>
                  <a:lnTo>
                    <a:pt x="72419" y="290033"/>
                  </a:lnTo>
                  <a:lnTo>
                    <a:pt x="35300" y="277440"/>
                  </a:lnTo>
                  <a:lnTo>
                    <a:pt x="0" y="260039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53709" y="59677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700"/>
                  </a:lnTo>
                  <a:lnTo>
                    <a:pt x="23051" y="29700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90783" y="287788"/>
            <a:ext cx="5651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5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6981736E-3C37-E230-060D-7A5DD7E3E3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663" y="131763"/>
            <a:ext cx="3187700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/>
              <a:t>Sequential Version</a:t>
            </a:r>
            <a:endParaRPr sz="1600" cap="small" spc="-45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D06A5DF-5647-05EB-DE9F-CD9BF21614A0}"/>
              </a:ext>
            </a:extLst>
          </p:cNvPr>
          <p:cNvSpPr txBox="1"/>
          <p:nvPr/>
        </p:nvSpPr>
        <p:spPr>
          <a:xfrm>
            <a:off x="247649" y="699243"/>
            <a:ext cx="420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pseudocode outlines the key steps of the sequential K-Means algorithm, showing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Initialization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sz="9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</a:t>
            </a:r>
            <a:r>
              <a:rPr lang="en-US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steps</a:t>
            </a:r>
            <a:endParaRPr lang="it-IT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8E5CA83-46FC-3869-86F0-49D97D2A2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1085206"/>
            <a:ext cx="2221187" cy="1206999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B32F5B0F-51BC-3380-9043-AEC906DDD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2323854"/>
            <a:ext cx="1543050" cy="1037533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F4D8D39A-0BDE-907F-96A1-7E876D71C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1072" y="2490427"/>
            <a:ext cx="1848513" cy="70438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75770" y="351583"/>
              <a:ext cx="543560" cy="300355"/>
            </a:xfrm>
            <a:custGeom>
              <a:avLst/>
              <a:gdLst/>
              <a:ahLst/>
              <a:cxnLst/>
              <a:rect l="l" t="t" r="r" b="b"/>
              <a:pathLst>
                <a:path w="543560" h="300355">
                  <a:moveTo>
                    <a:pt x="543188" y="0"/>
                  </a:moveTo>
                  <a:lnTo>
                    <a:pt x="539258" y="48705"/>
                  </a:lnTo>
                  <a:lnTo>
                    <a:pt x="527881" y="94908"/>
                  </a:lnTo>
                  <a:lnTo>
                    <a:pt x="509674" y="137990"/>
                  </a:lnTo>
                  <a:lnTo>
                    <a:pt x="485255" y="177334"/>
                  </a:lnTo>
                  <a:lnTo>
                    <a:pt x="455243" y="212321"/>
                  </a:lnTo>
                  <a:lnTo>
                    <a:pt x="420256" y="242333"/>
                  </a:lnTo>
                  <a:lnTo>
                    <a:pt x="380912" y="266751"/>
                  </a:lnTo>
                  <a:lnTo>
                    <a:pt x="337830" y="284959"/>
                  </a:lnTo>
                  <a:lnTo>
                    <a:pt x="291627" y="296336"/>
                  </a:lnTo>
                  <a:lnTo>
                    <a:pt x="242922" y="300266"/>
                  </a:lnTo>
                  <a:lnTo>
                    <a:pt x="195482" y="296497"/>
                  </a:lnTo>
                  <a:lnTo>
                    <a:pt x="149783" y="285454"/>
                  </a:lnTo>
                  <a:lnTo>
                    <a:pt x="106605" y="267534"/>
                  </a:lnTo>
                  <a:lnTo>
                    <a:pt x="66729" y="243136"/>
                  </a:lnTo>
                  <a:lnTo>
                    <a:pt x="30933" y="212656"/>
                  </a:lnTo>
                  <a:lnTo>
                    <a:pt x="0" y="176491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60920" y="513225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9031" y="287585"/>
            <a:ext cx="603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6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188335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/>
              <a:t>Parallel</a:t>
            </a:r>
            <a:r>
              <a:rPr lang="it-IT" sz="1600" dirty="0"/>
              <a:t> Version: </a:t>
            </a:r>
            <a:r>
              <a:rPr lang="it-IT" sz="1600" dirty="0" err="1"/>
              <a:t>OpenMP</a:t>
            </a:r>
            <a:endParaRPr sz="1600" cap="small" spc="-95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8DE31FC0-80E2-2991-B66F-05AAD715C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663575"/>
            <a:ext cx="4317581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50" dirty="0"/>
              <a:t>OpenMP transform the sequential K-Means algorithm into a </a:t>
            </a:r>
            <a:r>
              <a:rPr lang="en-US" sz="850" u="sng" dirty="0"/>
              <a:t>multi-threaded parallel version</a:t>
            </a:r>
            <a:r>
              <a:rPr lang="en-US" sz="850" dirty="0"/>
              <a:t>, efficiently utilizing multi-core CPUs and </a:t>
            </a:r>
            <a:r>
              <a:rPr kumimoji="0" lang="it-IT" altLang="it-IT" sz="8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employing</a:t>
            </a:r>
            <a:r>
              <a:rPr kumimoji="0" lang="it-IT" altLang="it-IT" sz="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85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it-IT" altLang="it-IT" sz="85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pragma</a:t>
            </a:r>
            <a:r>
              <a:rPr kumimoji="0" lang="it-IT" altLang="it-IT" sz="85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85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</a:t>
            </a:r>
            <a:r>
              <a:rPr kumimoji="0" lang="it-IT" altLang="it-IT" sz="85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85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</a:t>
            </a:r>
            <a:r>
              <a:rPr kumimoji="0" lang="it-IT" altLang="it-IT" sz="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kumimoji="0" lang="it-IT" altLang="it-IT" sz="85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</a:t>
            </a:r>
            <a:r>
              <a:rPr kumimoji="0" lang="it-IT" altLang="it-IT" sz="85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pragma</a:t>
            </a:r>
            <a:r>
              <a:rPr kumimoji="0" lang="it-IT" altLang="it-IT" sz="85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85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omp</a:t>
            </a:r>
            <a:r>
              <a:rPr kumimoji="0" lang="it-IT" altLang="it-IT" sz="85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t-IT" altLang="it-IT" sz="85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atomic</a:t>
            </a:r>
            <a:r>
              <a:rPr kumimoji="0" lang="it-IT" altLang="it-IT" sz="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kumimoji="0" lang="it-IT" altLang="it-IT" sz="8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synchronize</a:t>
            </a:r>
            <a:r>
              <a:rPr kumimoji="0" lang="it-IT" altLang="it-IT" sz="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cluster data updates.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F6CF5BF-06DD-2742-7AE8-1F92FB4C9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795" y="1165007"/>
            <a:ext cx="2370509" cy="137882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3741454-8B91-84A3-B467-4357DE4BB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50" y="2543833"/>
            <a:ext cx="2038447" cy="84662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2A1473E-1A92-1310-5D2D-21D7B10108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7450" y="2363174"/>
            <a:ext cx="1738255" cy="102863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/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24986" y="351583"/>
              <a:ext cx="594360" cy="300355"/>
            </a:xfrm>
            <a:custGeom>
              <a:avLst/>
              <a:gdLst/>
              <a:ahLst/>
              <a:cxnLst/>
              <a:rect l="l" t="t" r="r" b="b"/>
              <a:pathLst>
                <a:path w="594360" h="300355">
                  <a:moveTo>
                    <a:pt x="593972" y="0"/>
                  </a:moveTo>
                  <a:lnTo>
                    <a:pt x="590042" y="48705"/>
                  </a:lnTo>
                  <a:lnTo>
                    <a:pt x="578665" y="94908"/>
                  </a:lnTo>
                  <a:lnTo>
                    <a:pt x="560457" y="137990"/>
                  </a:lnTo>
                  <a:lnTo>
                    <a:pt x="536039" y="177334"/>
                  </a:lnTo>
                  <a:lnTo>
                    <a:pt x="506027" y="212321"/>
                  </a:lnTo>
                  <a:lnTo>
                    <a:pt x="471040" y="242333"/>
                  </a:lnTo>
                  <a:lnTo>
                    <a:pt x="431696" y="266751"/>
                  </a:lnTo>
                  <a:lnTo>
                    <a:pt x="388614" y="284959"/>
                  </a:lnTo>
                  <a:lnTo>
                    <a:pt x="342411" y="296336"/>
                  </a:lnTo>
                  <a:lnTo>
                    <a:pt x="293705" y="300266"/>
                  </a:lnTo>
                  <a:lnTo>
                    <a:pt x="247269" y="296675"/>
                  </a:lnTo>
                  <a:lnTo>
                    <a:pt x="202868" y="286228"/>
                  </a:lnTo>
                  <a:lnTo>
                    <a:pt x="161107" y="269417"/>
                  </a:lnTo>
                  <a:lnTo>
                    <a:pt x="122595" y="246734"/>
                  </a:lnTo>
                  <a:lnTo>
                    <a:pt x="87939" y="218670"/>
                  </a:lnTo>
                  <a:lnTo>
                    <a:pt x="57744" y="185716"/>
                  </a:lnTo>
                  <a:lnTo>
                    <a:pt x="32618" y="148364"/>
                  </a:lnTo>
                  <a:lnTo>
                    <a:pt x="13167" y="107104"/>
                  </a:lnTo>
                  <a:lnTo>
                    <a:pt x="0" y="6243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0136" y="399163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90999" y="287585"/>
            <a:ext cx="55880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7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47294" y="131965"/>
            <a:ext cx="3405556" cy="26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/>
              <a:t>Advantage</a:t>
            </a:r>
            <a:r>
              <a:rPr lang="it-IT" sz="1600" dirty="0"/>
              <a:t> of CUDA </a:t>
            </a:r>
            <a:r>
              <a:rPr lang="it-IT" sz="1600" dirty="0" err="1"/>
              <a:t>Implementation</a:t>
            </a:r>
            <a:endParaRPr sz="1600" spc="-170" dirty="0"/>
          </a:p>
        </p:txBody>
      </p:sp>
      <p:sp>
        <p:nvSpPr>
          <p:cNvPr id="12" name="object 12"/>
          <p:cNvSpPr txBox="1"/>
          <p:nvPr/>
        </p:nvSpPr>
        <p:spPr>
          <a:xfrm>
            <a:off x="287133" y="856913"/>
            <a:ext cx="4167364" cy="109901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71450" indent="-171450" algn="just">
              <a:lnSpc>
                <a:spcPts val="1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Massive Parallelism</a:t>
            </a:r>
            <a:r>
              <a:rPr lang="en-US" sz="9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Thousands of lightweight GPU cores execute large-scale computations simultaneously.</a:t>
            </a:r>
          </a:p>
          <a:p>
            <a:pPr marL="171450" indent="-171450" algn="just">
              <a:lnSpc>
                <a:spcPts val="1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Organization</a:t>
            </a:r>
            <a:r>
              <a:rPr lang="en-US" sz="9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Threads are structured in blocks and grids, with each thread assigned to process a single point or cluster.</a:t>
            </a:r>
          </a:p>
          <a:p>
            <a:pPr marL="171450" indent="-171450" algn="just">
              <a:lnSpc>
                <a:spcPts val="1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Atomic Operations:	</a:t>
            </a:r>
            <a:endParaRPr lang="en-US" sz="9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3295954-0852-5E5F-AE3C-3D43665885E1}"/>
                  </a:ext>
                </a:extLst>
              </p:cNvPr>
              <p:cNvSpPr txBox="1"/>
              <p:nvPr/>
            </p:nvSpPr>
            <p:spPr>
              <a:xfrm>
                <a:off x="347295" y="2047429"/>
                <a:ext cx="2414956" cy="135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 algn="just">
                  <a:spcAft>
                    <a:spcPts val="1200"/>
                  </a:spcAft>
                </a:pPr>
                <a:r>
                  <a:rPr lang="en-US" sz="9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Point to Cluster:</a:t>
                </a:r>
              </a:p>
              <a:p>
                <a:pPr marL="171450" lvl="2" indent="-1714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𝑎𝑡𝑜𝑚𝑖𝑐𝐴𝑑𝑑</m:t>
                    </m:r>
                    <m:d>
                      <m:dPr>
                        <m:ctrlPr>
                          <a:rPr lang="it-IT" sz="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it-IT" sz="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𝑐𝑙𝑢𝑠𝑡𝑒𝑟𝑠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8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sz="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𝑗</m:t>
                            </m:r>
                          </m:e>
                        </m:d>
                        <m:r>
                          <a:rPr lang="it-IT" sz="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.</m:t>
                        </m:r>
                        <m:r>
                          <a:rPr lang="it-IT" sz="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𝑛𝑒</m:t>
                        </m:r>
                        <m:sSub>
                          <m:sSubPr>
                            <m:ctrlPr>
                              <a:rPr lang="it-IT" sz="8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it-IT" sz="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80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sz="8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sz="8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𝑐𝑜𝑜𝑟𝑑</m:t>
                                </m:r>
                              </m:sub>
                            </m:sSub>
                          </m:sub>
                        </m:sSub>
                        <m:r>
                          <a:rPr lang="it-IT" sz="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lang="it-IT" sz="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𝑝𝑜𝑖𝑛𝑡𝑠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80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it-IT" sz="8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𝑖</m:t>
                            </m:r>
                          </m:e>
                        </m:d>
                        <m:r>
                          <a:rPr lang="it-IT" sz="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.</m:t>
                        </m:r>
                        <m:r>
                          <a:rPr lang="it-IT" sz="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it-IT" sz="800" dirty="0">
                  <a:latin typeface="Cambria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1450" lvl="2" indent="-1714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𝑎𝑡𝑜𝑚𝑖𝑐𝐴𝑑𝑑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𝑐𝑙𝑢𝑠𝑡𝑒𝑟𝑠</m:t>
                    </m:r>
                    <m:d>
                      <m:dPr>
                        <m:begChr m:val="["/>
                        <m:endChr m:val="]"/>
                        <m:ctrlPr>
                          <a:rPr lang="it-IT" sz="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it-IT" sz="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𝑛𝑒𝑤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_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_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𝑐𝑜𝑜𝑟𝑑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𝑝𝑜𝑖𝑛𝑡𝑠</m:t>
                    </m:r>
                    <m:d>
                      <m:dPr>
                        <m:begChr m:val="["/>
                        <m:endChr m:val="]"/>
                        <m:ctrlPr>
                          <a:rPr lang="it-IT" sz="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it-IT" sz="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e>
                    </m:d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sz="800" dirty="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  <a:p>
                <a:pPr marL="171450" lvl="2" indent="-17145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𝑎𝑡𝑜𝑚𝑖𝑐𝐴𝑑𝑑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𝑐𝑙𝑢𝑠𝑡𝑒𝑟𝑠</m:t>
                    </m:r>
                    <m:d>
                      <m:dPr>
                        <m:begChr m:val="["/>
                        <m:endChr m:val="]"/>
                        <m:ctrlPr>
                          <a:rPr lang="it-IT" sz="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it-IT" sz="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𝑗</m:t>
                        </m:r>
                      </m:e>
                    </m:d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𝑛𝑒𝑤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_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_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𝑐𝑜𝑜𝑟𝑑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𝑝𝑜𝑖𝑛𝑡𝑠</m:t>
                    </m:r>
                    <m:d>
                      <m:dPr>
                        <m:begChr m:val="["/>
                        <m:endChr m:val="]"/>
                        <m:ctrlPr>
                          <a:rPr lang="it-IT" sz="80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it-IT" sz="8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𝑖</m:t>
                        </m:r>
                      </m:e>
                    </m:d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.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it-IT" sz="8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</m:t>
                    </m:r>
                  </m:oMath>
                </a14:m>
                <a:endParaRPr lang="en-US" sz="800" dirty="0">
                  <a:latin typeface="Cambria" panose="02040503050406030204" pitchFamily="18" charset="0"/>
                  <a:ea typeface="Cambria" panose="02040503050406030204" pitchFamily="18" charset="0"/>
                  <a:cs typeface="Tahoma" panose="020B0604030504040204" pitchFamily="34" charset="0"/>
                </a:endParaRPr>
              </a:p>
              <a:p>
                <a:endParaRPr lang="it-IT" sz="800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3295954-0852-5E5F-AE3C-3D4366588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5" y="2047429"/>
                <a:ext cx="2414956" cy="1359346"/>
              </a:xfrm>
              <a:prstGeom prst="rect">
                <a:avLst/>
              </a:prstGeom>
              <a:blipFill>
                <a:blip r:embed="rId5"/>
                <a:stretch>
                  <a:fillRect r="-47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79315D0-2CCB-9121-5F1C-ADB09D268812}"/>
                  </a:ext>
                </a:extLst>
              </p:cNvPr>
              <p:cNvSpPr txBox="1"/>
              <p:nvPr/>
            </p:nvSpPr>
            <p:spPr>
              <a:xfrm>
                <a:off x="2838450" y="2035175"/>
                <a:ext cx="1650808" cy="96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900" b="1" dirty="0"/>
                  <a:t>Centroid Update: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it-IT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𝑐𝑙𝑢𝑠𝑡𝑒𝑟𝑠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𝑛𝑒𝑤</m:t>
                        </m:r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𝑐𝑜𝑜𝑟𝑑</m:t>
                        </m:r>
                      </m:num>
                      <m:den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𝑐𝑙𝑢𝑠𝑡𝑒𝑟𝑠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𝑠𝑖𝑧𝑒</m:t>
                        </m:r>
                      </m:den>
                    </m:f>
                  </m:oMath>
                </a14:m>
                <a:endParaRPr lang="it-IT" sz="800" dirty="0"/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sz="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it-IT" sz="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it-IT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𝑐𝑙𝑢𝑠𝑡𝑒𝑟𝑠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𝑛𝑒𝑤</m:t>
                        </m:r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𝑐𝑜𝑜𝑟𝑑</m:t>
                        </m:r>
                      </m:num>
                      <m:den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𝑐𝑙𝑢𝑠𝑡𝑒𝑟𝑠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it-IT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𝑠𝑖𝑧𝑒</m:t>
                        </m:r>
                      </m:den>
                    </m:f>
                  </m:oMath>
                </a14:m>
                <a:endParaRPr lang="it-IT" sz="800" dirty="0"/>
              </a:p>
              <a:p>
                <a:endParaRPr lang="it-IT" sz="900" b="1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479315D0-2CCB-9121-5F1C-ADB09D268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450" y="2035175"/>
                <a:ext cx="1650808" cy="961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0B18C-1155-6E70-6294-A719BFB97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5B6AA87-80B9-1D1A-CC7D-D7EE585F62D9}"/>
              </a:ext>
            </a:extLst>
          </p:cNvPr>
          <p:cNvSpPr txBox="1"/>
          <p:nvPr/>
        </p:nvSpPr>
        <p:spPr>
          <a:xfrm>
            <a:off x="103924" y="14509"/>
            <a:ext cx="1229995" cy="10002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z="550" spc="-30" dirty="0">
                <a:solidFill>
                  <a:srgbClr val="434D58"/>
                </a:solidFill>
                <a:latin typeface="Tahoma"/>
                <a:cs typeface="Tahoma"/>
              </a:rPr>
              <a:t>Francesco Gigli</a:t>
            </a:r>
            <a:r>
              <a:rPr lang="it-IT" sz="550" spc="-40" dirty="0">
                <a:solidFill>
                  <a:srgbClr val="434D58"/>
                </a:solidFill>
                <a:latin typeface="Tahoma"/>
                <a:cs typeface="Tahoma"/>
              </a:rPr>
              <a:t>|</a:t>
            </a:r>
            <a:r>
              <a:rPr lang="it-IT" sz="550" spc="-25" dirty="0">
                <a:solidFill>
                  <a:srgbClr val="434D58"/>
                </a:solidFill>
                <a:latin typeface="Tahoma"/>
                <a:cs typeface="Tahoma"/>
              </a:rPr>
              <a:t> </a:t>
            </a:r>
            <a:r>
              <a:rPr lang="it-IT" sz="550" spc="-10" dirty="0">
                <a:solidFill>
                  <a:srgbClr val="434D58"/>
                </a:solidFill>
                <a:latin typeface="Tahoma"/>
                <a:cs typeface="Tahoma"/>
                <a:hlinkClick r:id="rId2" action="ppaction://hlinksldjump"/>
              </a:rPr>
              <a:t>K-Means</a:t>
            </a:r>
            <a:endParaRPr lang="it-IT" sz="550" dirty="0">
              <a:latin typeface="Tahoma"/>
              <a:cs typeface="Tahoma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E5A5B0D-3BAD-C550-1F20-A0917F80CA2E}"/>
              </a:ext>
            </a:extLst>
          </p:cNvPr>
          <p:cNvGrpSpPr/>
          <p:nvPr/>
        </p:nvGrpSpPr>
        <p:grpSpPr>
          <a:xfrm>
            <a:off x="0" y="21616"/>
            <a:ext cx="4608195" cy="660400"/>
            <a:chOff x="0" y="21616"/>
            <a:chExt cx="4608195" cy="66040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8CAE07-F74B-6EA3-83A6-62CDC5017A90}"/>
                </a:ext>
              </a:extLst>
            </p:cNvPr>
            <p:cNvSpPr/>
            <p:nvPr/>
          </p:nvSpPr>
          <p:spPr>
            <a:xfrm>
              <a:off x="0" y="146608"/>
              <a:ext cx="4608195" cy="410209"/>
            </a:xfrm>
            <a:custGeom>
              <a:avLst/>
              <a:gdLst/>
              <a:ahLst/>
              <a:cxnLst/>
              <a:rect l="l" t="t" r="r" b="b"/>
              <a:pathLst>
                <a:path w="4608195" h="410209">
                  <a:moveTo>
                    <a:pt x="0" y="0"/>
                  </a:moveTo>
                  <a:lnTo>
                    <a:pt x="0" y="409948"/>
                  </a:lnTo>
                  <a:lnTo>
                    <a:pt x="4608060" y="409948"/>
                  </a:lnTo>
                  <a:lnTo>
                    <a:pt x="46080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453CB3-ACC8-2E89-6A80-8E0FCEA4912A}"/>
                </a:ext>
              </a:extLst>
            </p:cNvPr>
            <p:cNvSpPr/>
            <p:nvPr/>
          </p:nvSpPr>
          <p:spPr>
            <a:xfrm>
              <a:off x="3888725" y="21616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329967" y="0"/>
                  </a:moveTo>
                  <a:lnTo>
                    <a:pt x="281206" y="3577"/>
                  </a:lnTo>
                  <a:lnTo>
                    <a:pt x="234667" y="13970"/>
                  </a:lnTo>
                  <a:lnTo>
                    <a:pt x="190860" y="30667"/>
                  </a:lnTo>
                  <a:lnTo>
                    <a:pt x="150295" y="53159"/>
                  </a:lnTo>
                  <a:lnTo>
                    <a:pt x="113483" y="80934"/>
                  </a:lnTo>
                  <a:lnTo>
                    <a:pt x="80934" y="113483"/>
                  </a:lnTo>
                  <a:lnTo>
                    <a:pt x="53159" y="150295"/>
                  </a:lnTo>
                  <a:lnTo>
                    <a:pt x="30667" y="190860"/>
                  </a:lnTo>
                  <a:lnTo>
                    <a:pt x="13970" y="234667"/>
                  </a:lnTo>
                  <a:lnTo>
                    <a:pt x="3577" y="281206"/>
                  </a:lnTo>
                  <a:lnTo>
                    <a:pt x="0" y="329967"/>
                  </a:lnTo>
                  <a:lnTo>
                    <a:pt x="3577" y="378727"/>
                  </a:lnTo>
                  <a:lnTo>
                    <a:pt x="13970" y="425266"/>
                  </a:lnTo>
                  <a:lnTo>
                    <a:pt x="30667" y="469073"/>
                  </a:lnTo>
                  <a:lnTo>
                    <a:pt x="53159" y="509638"/>
                  </a:lnTo>
                  <a:lnTo>
                    <a:pt x="80934" y="546450"/>
                  </a:lnTo>
                  <a:lnTo>
                    <a:pt x="113483" y="578999"/>
                  </a:lnTo>
                  <a:lnTo>
                    <a:pt x="150295" y="606774"/>
                  </a:lnTo>
                  <a:lnTo>
                    <a:pt x="190860" y="629266"/>
                  </a:lnTo>
                  <a:lnTo>
                    <a:pt x="234667" y="645963"/>
                  </a:lnTo>
                  <a:lnTo>
                    <a:pt x="281206" y="656356"/>
                  </a:lnTo>
                  <a:lnTo>
                    <a:pt x="329967" y="659934"/>
                  </a:lnTo>
                  <a:lnTo>
                    <a:pt x="378727" y="656356"/>
                  </a:lnTo>
                  <a:lnTo>
                    <a:pt x="425266" y="645963"/>
                  </a:lnTo>
                  <a:lnTo>
                    <a:pt x="469074" y="629266"/>
                  </a:lnTo>
                  <a:lnTo>
                    <a:pt x="509638" y="606774"/>
                  </a:lnTo>
                  <a:lnTo>
                    <a:pt x="546450" y="578999"/>
                  </a:lnTo>
                  <a:lnTo>
                    <a:pt x="578999" y="546450"/>
                  </a:lnTo>
                  <a:lnTo>
                    <a:pt x="606775" y="509638"/>
                  </a:lnTo>
                  <a:lnTo>
                    <a:pt x="629266" y="469073"/>
                  </a:lnTo>
                  <a:lnTo>
                    <a:pt x="645964" y="425266"/>
                  </a:lnTo>
                  <a:lnTo>
                    <a:pt x="656356" y="378727"/>
                  </a:lnTo>
                  <a:lnTo>
                    <a:pt x="659934" y="329967"/>
                  </a:lnTo>
                  <a:lnTo>
                    <a:pt x="656356" y="281206"/>
                  </a:lnTo>
                  <a:lnTo>
                    <a:pt x="645964" y="234667"/>
                  </a:lnTo>
                  <a:lnTo>
                    <a:pt x="629266" y="190860"/>
                  </a:lnTo>
                  <a:lnTo>
                    <a:pt x="606775" y="150295"/>
                  </a:lnTo>
                  <a:lnTo>
                    <a:pt x="578999" y="113483"/>
                  </a:lnTo>
                  <a:lnTo>
                    <a:pt x="546450" y="80934"/>
                  </a:lnTo>
                  <a:lnTo>
                    <a:pt x="509638" y="53159"/>
                  </a:lnTo>
                  <a:lnTo>
                    <a:pt x="469074" y="30667"/>
                  </a:lnTo>
                  <a:lnTo>
                    <a:pt x="425266" y="13970"/>
                  </a:lnTo>
                  <a:lnTo>
                    <a:pt x="378727" y="3577"/>
                  </a:lnTo>
                  <a:lnTo>
                    <a:pt x="329967" y="0"/>
                  </a:lnTo>
                  <a:close/>
                </a:path>
              </a:pathLst>
            </a:custGeom>
            <a:solidFill>
              <a:srgbClr val="C1C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0EC936F9-984F-463B-9A72-C89D72481E2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125" y="81016"/>
              <a:ext cx="541133" cy="541133"/>
            </a:xfrm>
            <a:prstGeom prst="rect">
              <a:avLst/>
            </a:prstGeom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3469EC5-AFBA-7963-5EBE-DAF5391272A8}"/>
                </a:ext>
              </a:extLst>
            </p:cNvPr>
            <p:cNvSpPr/>
            <p:nvPr/>
          </p:nvSpPr>
          <p:spPr>
            <a:xfrm>
              <a:off x="3918524" y="289152"/>
              <a:ext cx="600710" cy="363220"/>
            </a:xfrm>
            <a:custGeom>
              <a:avLst/>
              <a:gdLst/>
              <a:ahLst/>
              <a:cxnLst/>
              <a:rect l="l" t="t" r="r" b="b"/>
              <a:pathLst>
                <a:path w="600710" h="363220">
                  <a:moveTo>
                    <a:pt x="600435" y="62430"/>
                  </a:moveTo>
                  <a:lnTo>
                    <a:pt x="596505" y="111135"/>
                  </a:lnTo>
                  <a:lnTo>
                    <a:pt x="585127" y="157338"/>
                  </a:lnTo>
                  <a:lnTo>
                    <a:pt x="566920" y="200421"/>
                  </a:lnTo>
                  <a:lnTo>
                    <a:pt x="542501" y="239764"/>
                  </a:lnTo>
                  <a:lnTo>
                    <a:pt x="512489" y="274751"/>
                  </a:lnTo>
                  <a:lnTo>
                    <a:pt x="477502" y="304763"/>
                  </a:lnTo>
                  <a:lnTo>
                    <a:pt x="438159" y="329182"/>
                  </a:lnTo>
                  <a:lnTo>
                    <a:pt x="395076" y="347389"/>
                  </a:lnTo>
                  <a:lnTo>
                    <a:pt x="348873" y="358767"/>
                  </a:lnTo>
                  <a:lnTo>
                    <a:pt x="300168" y="362697"/>
                  </a:lnTo>
                  <a:lnTo>
                    <a:pt x="247386" y="358026"/>
                  </a:lnTo>
                  <a:lnTo>
                    <a:pt x="196996" y="344416"/>
                  </a:lnTo>
                  <a:lnTo>
                    <a:pt x="150036" y="322464"/>
                  </a:lnTo>
                  <a:lnTo>
                    <a:pt x="107546" y="292772"/>
                  </a:lnTo>
                  <a:lnTo>
                    <a:pt x="70564" y="255938"/>
                  </a:lnTo>
                  <a:lnTo>
                    <a:pt x="40128" y="212563"/>
                  </a:lnTo>
                  <a:lnTo>
                    <a:pt x="17051" y="162451"/>
                  </a:lnTo>
                  <a:lnTo>
                    <a:pt x="3602" y="109400"/>
                  </a:lnTo>
                  <a:lnTo>
                    <a:pt x="0" y="54790"/>
                  </a:lnTo>
                  <a:lnTo>
                    <a:pt x="6462" y="0"/>
                  </a:lnTo>
                </a:path>
              </a:pathLst>
            </a:custGeom>
            <a:ln w="29700">
              <a:solidFill>
                <a:srgbClr val="002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460AD62B-36E7-2689-D499-C2E2161EFA70}"/>
                </a:ext>
              </a:extLst>
            </p:cNvPr>
            <p:cNvSpPr/>
            <p:nvPr/>
          </p:nvSpPr>
          <p:spPr>
            <a:xfrm>
              <a:off x="3910136" y="274302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5" h="29845">
                  <a:moveTo>
                    <a:pt x="23051" y="0"/>
                  </a:moveTo>
                  <a:lnTo>
                    <a:pt x="6648" y="0"/>
                  </a:lnTo>
                  <a:lnTo>
                    <a:pt x="0" y="6648"/>
                  </a:lnTo>
                  <a:lnTo>
                    <a:pt x="0" y="23051"/>
                  </a:lnTo>
                  <a:lnTo>
                    <a:pt x="6648" y="29699"/>
                  </a:lnTo>
                  <a:lnTo>
                    <a:pt x="23051" y="29699"/>
                  </a:lnTo>
                  <a:lnTo>
                    <a:pt x="29699" y="23051"/>
                  </a:lnTo>
                  <a:lnTo>
                    <a:pt x="29699" y="6648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002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776C7DA7-A2CB-171C-AEBF-EAB2A002BBD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4497" y="287121"/>
              <a:ext cx="128923" cy="128923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1C08BDC7-2CCB-8BD4-D3A5-47F1D8D963A6}"/>
              </a:ext>
            </a:extLst>
          </p:cNvPr>
          <p:cNvSpPr txBox="1"/>
          <p:nvPr/>
        </p:nvSpPr>
        <p:spPr>
          <a:xfrm>
            <a:off x="4488954" y="287788"/>
            <a:ext cx="60325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50" dirty="0">
                <a:solidFill>
                  <a:srgbClr val="002646"/>
                </a:solidFill>
                <a:latin typeface="Tahoma"/>
                <a:cs typeface="Tahoma"/>
              </a:rPr>
              <a:t>8</a:t>
            </a:r>
            <a:endParaRPr sz="550">
              <a:latin typeface="Tahoma"/>
              <a:cs typeface="Tahom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88D6E37-3B35-A5EA-0C51-D57B5A17FA70}"/>
              </a:ext>
            </a:extLst>
          </p:cNvPr>
          <p:cNvSpPr txBox="1"/>
          <p:nvPr/>
        </p:nvSpPr>
        <p:spPr>
          <a:xfrm>
            <a:off x="347294" y="131965"/>
            <a:ext cx="28047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 err="1">
                <a:solidFill>
                  <a:schemeClr val="bg1"/>
                </a:solidFill>
              </a:rPr>
              <a:t>Parallel</a:t>
            </a:r>
            <a:r>
              <a:rPr lang="it-IT" sz="1600" dirty="0">
                <a:solidFill>
                  <a:schemeClr val="bg1"/>
                </a:solidFill>
              </a:rPr>
              <a:t> Version: CUDA</a:t>
            </a:r>
            <a:endParaRPr lang="it-IT"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82FBBB3-8103-C3A3-0048-7E84B62ADCFF}"/>
              </a:ext>
            </a:extLst>
          </p:cNvPr>
          <p:cNvSpPr txBox="1"/>
          <p:nvPr/>
        </p:nvSpPr>
        <p:spPr>
          <a:xfrm>
            <a:off x="247650" y="681362"/>
            <a:ext cx="417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CUDA </a:t>
            </a:r>
            <a:r>
              <a:rPr lang="it-IT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</a:t>
            </a:r>
            <a:r>
              <a:rPr lang="it-IT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parallelizes</a:t>
            </a:r>
            <a:r>
              <a:rPr lang="it-IT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K-Means </a:t>
            </a:r>
            <a:r>
              <a:rPr lang="it-IT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it-IT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GPU kernels for: points </a:t>
            </a:r>
            <a:r>
              <a:rPr lang="it-IT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</a:t>
            </a:r>
            <a:r>
              <a:rPr lang="it-IT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accumulate points and </a:t>
            </a:r>
            <a:r>
              <a:rPr lang="it-IT" sz="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centroid</a:t>
            </a:r>
            <a:r>
              <a:rPr lang="it-IT" sz="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updates.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2E002CD-C640-B347-D868-8DFD8B7D1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95" y="1100371"/>
            <a:ext cx="2138400" cy="123960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D56DF61-7983-3C47-FD36-A0A02BAAA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94" y="2363792"/>
            <a:ext cx="2179981" cy="88978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90854A40-80CB-6D18-A3F7-CA9A35A5B8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2650" y="1770724"/>
            <a:ext cx="2056036" cy="82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4191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34D5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15441</TotalTime>
  <Words>909</Words>
  <Application>Microsoft Office PowerPoint</Application>
  <PresentationFormat>Personalizzato</PresentationFormat>
  <Paragraphs>147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8" baseType="lpstr">
      <vt:lpstr>Arial</vt:lpstr>
      <vt:lpstr>Cambria</vt:lpstr>
      <vt:lpstr>Cambria Math</vt:lpstr>
      <vt:lpstr>Symbol</vt:lpstr>
      <vt:lpstr>Tahoma</vt:lpstr>
      <vt:lpstr>Wingdings</vt:lpstr>
      <vt:lpstr>Office Theme</vt:lpstr>
      <vt:lpstr>K-Means Implementation</vt:lpstr>
      <vt:lpstr>Index</vt:lpstr>
      <vt:lpstr>Introduction</vt:lpstr>
      <vt:lpstr>Formal Definition</vt:lpstr>
      <vt:lpstr>Proposed Approach</vt:lpstr>
      <vt:lpstr>Sequential Version</vt:lpstr>
      <vt:lpstr>Parallel Version: OpenMP</vt:lpstr>
      <vt:lpstr>Advantage of CUDA Implementation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KMeans Implementation - Parallel Computing Course Project</dc:title>
  <dc:creator>Federico Nocentini, Corso Vignoli Supervisor: Prof. Marco Bertini </dc:creator>
  <cp:lastModifiedBy>Francesco Gigli</cp:lastModifiedBy>
  <cp:revision>7</cp:revision>
  <dcterms:created xsi:type="dcterms:W3CDTF">2024-12-11T10:59:47Z</dcterms:created>
  <dcterms:modified xsi:type="dcterms:W3CDTF">2025-01-09T13:09:39Z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2024-12-11T00:00:00Z</vt:filetime>
  </property>
  <property fmtid="{D5CDD505-2E9C-101B-9397-08002B2CF9AE}" pid="5" name="PTEX.Fullbanner">
    <vt:lpwstr>This is pdfTeX, Version 3.141592653-2.6-1.40.23 (TeX Live 2021) kpathsea version 6.3.3</vt:lpwstr>
  </property>
  <property fmtid="{D5CDD505-2E9C-101B-9397-08002B2CF9AE}" pid="6" name="Producer">
    <vt:lpwstr>pdfTeX-1.40.23</vt:lpwstr>
  </property>
</Properties>
</file>