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2" d="100"/>
          <a:sy n="222" d="100"/>
        </p:scale>
        <p:origin x="2098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31965"/>
            <a:ext cx="3188335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77391"/>
            <a:ext cx="3913504" cy="167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867535"/>
          </a:xfrm>
          <a:custGeom>
            <a:avLst/>
            <a:gdLst/>
            <a:ahLst/>
            <a:cxnLst/>
            <a:rect l="l" t="t" r="r" b="b"/>
            <a:pathLst>
              <a:path w="4608195" h="1867535">
                <a:moveTo>
                  <a:pt x="0" y="1867179"/>
                </a:moveTo>
                <a:lnTo>
                  <a:pt x="4608004" y="1867179"/>
                </a:lnTo>
                <a:lnTo>
                  <a:pt x="4608004" y="0"/>
                </a:lnTo>
                <a:lnTo>
                  <a:pt x="0" y="0"/>
                </a:lnTo>
                <a:lnTo>
                  <a:pt x="0" y="186717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63713"/>
            <a:ext cx="24911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it-IT"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</a:t>
            </a:r>
            <a:r>
              <a:rPr sz="1600" b="1" cap="small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sz="1600" b="1" spc="-21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531391"/>
            <a:ext cx="3253156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100" b="1" spc="-2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Mid-Term 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arall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it-IT" sz="1100" b="1" spc="-14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lang="it-IT" sz="1100" b="1" cap="small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it-I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67179"/>
            <a:ext cx="4608195" cy="1589405"/>
          </a:xfrm>
          <a:custGeom>
            <a:avLst/>
            <a:gdLst/>
            <a:ahLst/>
            <a:cxnLst/>
            <a:rect l="l" t="t" r="r" b="b"/>
            <a:pathLst>
              <a:path w="4608195" h="1589404">
                <a:moveTo>
                  <a:pt x="4608004" y="0"/>
                </a:moveTo>
                <a:lnTo>
                  <a:pt x="0" y="0"/>
                </a:lnTo>
                <a:lnTo>
                  <a:pt x="0" y="1588820"/>
                </a:lnTo>
                <a:lnTo>
                  <a:pt x="4608004" y="158882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2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43257"/>
            <a:ext cx="2077720" cy="924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it-IT" sz="900" spc="-55" dirty="0">
                <a:solidFill>
                  <a:srgbClr val="FCFCFC"/>
                </a:solidFill>
                <a:latin typeface="Tahoma"/>
                <a:cs typeface="Tahoma"/>
              </a:rPr>
              <a:t>Francesco Gigli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Supervisor:</a:t>
            </a:r>
            <a:r>
              <a:rPr sz="900" spc="-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FCFCFC"/>
                </a:solidFill>
                <a:latin typeface="Tahoma"/>
                <a:cs typeface="Tahoma"/>
              </a:rPr>
              <a:t>Prof.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Marco</a:t>
            </a:r>
            <a:r>
              <a:rPr sz="900" spc="-8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Ber</a:t>
            </a:r>
            <a:r>
              <a:rPr sz="900" cap="small" spc="-10" dirty="0">
                <a:solidFill>
                  <a:srgbClr val="FCFCFC"/>
                </a:solidFill>
                <a:latin typeface="Tahoma"/>
                <a:cs typeface="Tahoma"/>
              </a:rPr>
              <a:t>t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ini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10700"/>
              </a:lnSpc>
            </a:pP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Dipartimento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Ingegneria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CFCFC"/>
                </a:solidFill>
                <a:latin typeface="Tahoma"/>
                <a:cs typeface="Tahoma"/>
              </a:rPr>
              <a:t>dell’Informazione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Università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CFCFC"/>
                </a:solidFill>
                <a:latin typeface="Tahoma"/>
                <a:cs typeface="Tahoma"/>
              </a:rPr>
              <a:t>degli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Studi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Firenze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30" y="0"/>
            <a:ext cx="4104640" cy="3456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175091"/>
              <a:ext cx="600710" cy="476884"/>
            </a:xfrm>
            <a:custGeom>
              <a:avLst/>
              <a:gdLst/>
              <a:ahLst/>
              <a:cxnLst/>
              <a:rect l="l" t="t" r="r" b="b"/>
              <a:pathLst>
                <a:path w="600710" h="476884">
                  <a:moveTo>
                    <a:pt x="600533" y="176492"/>
                  </a:moveTo>
                  <a:lnTo>
                    <a:pt x="596603" y="225197"/>
                  </a:lnTo>
                  <a:lnTo>
                    <a:pt x="585226" y="271400"/>
                  </a:lnTo>
                  <a:lnTo>
                    <a:pt x="567018" y="314482"/>
                  </a:lnTo>
                  <a:lnTo>
                    <a:pt x="542600" y="353826"/>
                  </a:lnTo>
                  <a:lnTo>
                    <a:pt x="512588" y="388813"/>
                  </a:lnTo>
                  <a:lnTo>
                    <a:pt x="477601" y="418825"/>
                  </a:lnTo>
                  <a:lnTo>
                    <a:pt x="438257" y="443243"/>
                  </a:lnTo>
                  <a:lnTo>
                    <a:pt x="395175" y="461451"/>
                  </a:lnTo>
                  <a:lnTo>
                    <a:pt x="348972" y="472828"/>
                  </a:lnTo>
                  <a:lnTo>
                    <a:pt x="300266" y="476758"/>
                  </a:lnTo>
                  <a:lnTo>
                    <a:pt x="251561" y="472828"/>
                  </a:lnTo>
                  <a:lnTo>
                    <a:pt x="205358" y="461451"/>
                  </a:lnTo>
                  <a:lnTo>
                    <a:pt x="162276" y="443243"/>
                  </a:lnTo>
                  <a:lnTo>
                    <a:pt x="122932" y="418825"/>
                  </a:lnTo>
                  <a:lnTo>
                    <a:pt x="87945" y="388813"/>
                  </a:lnTo>
                  <a:lnTo>
                    <a:pt x="57933" y="353826"/>
                  </a:lnTo>
                  <a:lnTo>
                    <a:pt x="33514" y="314482"/>
                  </a:lnTo>
                  <a:lnTo>
                    <a:pt x="15307" y="271400"/>
                  </a:lnTo>
                  <a:lnTo>
                    <a:pt x="3929" y="225197"/>
                  </a:lnTo>
                  <a:lnTo>
                    <a:pt x="0" y="176492"/>
                  </a:lnTo>
                  <a:lnTo>
                    <a:pt x="3719" y="129380"/>
                  </a:lnTo>
                  <a:lnTo>
                    <a:pt x="14697" y="83705"/>
                  </a:lnTo>
                  <a:lnTo>
                    <a:pt x="32662" y="40300"/>
                  </a:lnTo>
                  <a:lnTo>
                    <a:pt x="57344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1602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106" y="287788"/>
            <a:ext cx="5969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/>
              <p:nvPr/>
            </p:nvSpPr>
            <p:spPr>
              <a:xfrm>
                <a:off x="247650" y="739775"/>
                <a:ext cx="4038600" cy="25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performance of K-Means was evaluated using the speedup metric, computed as: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Specifications: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AMD Ryzen 7 </a:t>
                </a:r>
                <a:r>
                  <a:rPr lang="en-US" sz="9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5800X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(8 cores, 16 threads)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NVIDIA GeForce RTX 3080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 Details: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Datasets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100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000,250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000,500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000,1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</m:t>
                    </m:r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Clusters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9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5, 10, 20</a:t>
                </a:r>
                <a:endParaRPr lang="it-IT" sz="9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739775"/>
                <a:ext cx="4038600" cy="2550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1">
            <a:extLst>
              <a:ext uri="{FF2B5EF4-FFF2-40B4-BE49-F238E27FC236}">
                <a16:creationId xmlns:a16="http://schemas.microsoft.com/office/drawing/2014/main" id="{7FAB306E-169C-B92C-F704-BB46FB67D8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Setup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5086-EF8D-C13D-0D0C-08C68768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7214DE-1484-6736-42A7-C3D021F82691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5051A5E-785F-CC1A-9A12-BCC2602FE76B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DDB4BF-F414-D48E-FBC0-CC17C2D1CA59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8DFE04-9F96-49EC-D84A-F6153FDDB28C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013B2B5-12D6-A822-9D98-3E0CCB09B1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8979255-72B2-94DC-E96C-3AD362761E1D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4FCF9-61B2-570E-8427-6B639BF98E4B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FADFAE3-37B2-E07C-D32C-46D991A737C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1546D7-D4E7-9EAC-A48B-94300D63585E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14" name="Immagine 13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43A70ACE-7DA7-3AAB-495A-4D91D93F64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3" y="719134"/>
            <a:ext cx="1295400" cy="1295400"/>
          </a:xfrm>
          <a:prstGeom prst="rect">
            <a:avLst/>
          </a:prstGeom>
        </p:spPr>
      </p:pic>
      <p:pic>
        <p:nvPicPr>
          <p:cNvPr id="16" name="Immagine 1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9EEEB3E-73DB-474B-E82B-C0EE85E0EF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72" y="719134"/>
            <a:ext cx="1295400" cy="1295400"/>
          </a:xfrm>
          <a:prstGeom prst="rect">
            <a:avLst/>
          </a:prstGeom>
        </p:spPr>
      </p:pic>
      <p:pic>
        <p:nvPicPr>
          <p:cNvPr id="18" name="Immagine 17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FBFF61D6-07AC-216D-A52F-D855CD1E99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97" y="714088"/>
            <a:ext cx="1295400" cy="1295400"/>
          </a:xfrm>
          <a:prstGeom prst="rect">
            <a:avLst/>
          </a:prstGeom>
        </p:spPr>
      </p:pic>
      <p:pic>
        <p:nvPicPr>
          <p:cNvPr id="20" name="Immagine 19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38084D5-F675-E35B-CF1B-C446F47CCC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80" y="2053318"/>
            <a:ext cx="1295400" cy="1295400"/>
          </a:xfrm>
          <a:prstGeom prst="rect">
            <a:avLst/>
          </a:prstGeom>
        </p:spPr>
      </p:pic>
      <p:pic>
        <p:nvPicPr>
          <p:cNvPr id="22" name="Immagine 21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5C4E5354-B0D4-8BB9-A8F1-C7D4AADE70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53318"/>
            <a:ext cx="1295400" cy="1295400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FF40C89E-D719-2231-EBAF-52FD8D54D810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809240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2961"/>
              <a:ext cx="600710" cy="599440"/>
            </a:xfrm>
            <a:custGeom>
              <a:avLst/>
              <a:gdLst/>
              <a:ahLst/>
              <a:cxnLst/>
              <a:rect l="l" t="t" r="r" b="b"/>
              <a:pathLst>
                <a:path w="600710" h="599440">
                  <a:moveTo>
                    <a:pt x="600533" y="298621"/>
                  </a:moveTo>
                  <a:lnTo>
                    <a:pt x="596603" y="347327"/>
                  </a:lnTo>
                  <a:lnTo>
                    <a:pt x="585226" y="393530"/>
                  </a:lnTo>
                  <a:lnTo>
                    <a:pt x="567018" y="436612"/>
                  </a:lnTo>
                  <a:lnTo>
                    <a:pt x="542600" y="475956"/>
                  </a:lnTo>
                  <a:lnTo>
                    <a:pt x="512588" y="510943"/>
                  </a:lnTo>
                  <a:lnTo>
                    <a:pt x="477601" y="540955"/>
                  </a:lnTo>
                  <a:lnTo>
                    <a:pt x="438257" y="565373"/>
                  </a:lnTo>
                  <a:lnTo>
                    <a:pt x="395175" y="583581"/>
                  </a:lnTo>
                  <a:lnTo>
                    <a:pt x="348972" y="594958"/>
                  </a:lnTo>
                  <a:lnTo>
                    <a:pt x="300266" y="598888"/>
                  </a:lnTo>
                  <a:lnTo>
                    <a:pt x="251561" y="594958"/>
                  </a:lnTo>
                  <a:lnTo>
                    <a:pt x="205358" y="583581"/>
                  </a:lnTo>
                  <a:lnTo>
                    <a:pt x="162276" y="565373"/>
                  </a:lnTo>
                  <a:lnTo>
                    <a:pt x="122932" y="540955"/>
                  </a:lnTo>
                  <a:lnTo>
                    <a:pt x="87945" y="510943"/>
                  </a:lnTo>
                  <a:lnTo>
                    <a:pt x="57933" y="475956"/>
                  </a:lnTo>
                  <a:lnTo>
                    <a:pt x="33514" y="436612"/>
                  </a:lnTo>
                  <a:lnTo>
                    <a:pt x="15307" y="393530"/>
                  </a:lnTo>
                  <a:lnTo>
                    <a:pt x="3929" y="347327"/>
                  </a:lnTo>
                  <a:lnTo>
                    <a:pt x="0" y="298621"/>
                  </a:lnTo>
                  <a:lnTo>
                    <a:pt x="4189" y="248438"/>
                  </a:lnTo>
                  <a:lnTo>
                    <a:pt x="16323" y="200814"/>
                  </a:lnTo>
                  <a:lnTo>
                    <a:pt x="35749" y="156474"/>
                  </a:lnTo>
                  <a:lnTo>
                    <a:pt x="61814" y="116144"/>
                  </a:lnTo>
                  <a:lnTo>
                    <a:pt x="93865" y="80548"/>
                  </a:lnTo>
                  <a:lnTo>
                    <a:pt x="131250" y="50411"/>
                  </a:lnTo>
                  <a:lnTo>
                    <a:pt x="173316" y="26457"/>
                  </a:lnTo>
                  <a:lnTo>
                    <a:pt x="219411" y="9412"/>
                  </a:lnTo>
                  <a:lnTo>
                    <a:pt x="26888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381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0305" y="287953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70" dirty="0">
                <a:solidFill>
                  <a:srgbClr val="002646"/>
                </a:solidFill>
                <a:latin typeface="Tahoma"/>
                <a:cs typeface="Tahoma"/>
              </a:rPr>
              <a:t>11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20" name="Immagine 19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0215572-7882-3C95-9545-CF5E24EF7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2" y="1980692"/>
            <a:ext cx="1647104" cy="123532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62247B2-C804-EE6C-E1D9-E3C7BA980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4" y="2035175"/>
            <a:ext cx="2364198" cy="116649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E9AC723-5409-4951-C9D8-D0CB377F6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505" y="729670"/>
            <a:ext cx="1444817" cy="116049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708DD7-6D9D-9688-8802-AB32FC08183E}"/>
              </a:ext>
            </a:extLst>
          </p:cNvPr>
          <p:cNvSpPr txBox="1"/>
          <p:nvPr/>
        </p:nvSpPr>
        <p:spPr>
          <a:xfrm>
            <a:off x="172185" y="758646"/>
            <a:ext cx="253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performance by utilizing multiple CPU cores for parallel task execution.</a:t>
            </a:r>
          </a:p>
          <a:p>
            <a:pPr algn="just"/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performance but adds overhead from synchronization.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Achieves higher speedup by reducing synchronization overhead.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2465CFD-CC5B-F06B-68C7-A07C89586A34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</a:t>
            </a:r>
            <a:r>
              <a:rPr lang="it-IT" sz="1600" dirty="0" err="1">
                <a:solidFill>
                  <a:schemeClr val="bg1"/>
                </a:solidFill>
              </a:rPr>
              <a:t>OpenMP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8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196"/>
                  </a:moveTo>
                  <a:lnTo>
                    <a:pt x="596603" y="348901"/>
                  </a:lnTo>
                  <a:lnTo>
                    <a:pt x="585226" y="395104"/>
                  </a:lnTo>
                  <a:lnTo>
                    <a:pt x="567018" y="438187"/>
                  </a:lnTo>
                  <a:lnTo>
                    <a:pt x="542600" y="477531"/>
                  </a:lnTo>
                  <a:lnTo>
                    <a:pt x="512588" y="512517"/>
                  </a:lnTo>
                  <a:lnTo>
                    <a:pt x="477601" y="542529"/>
                  </a:lnTo>
                  <a:lnTo>
                    <a:pt x="438257" y="566948"/>
                  </a:lnTo>
                  <a:lnTo>
                    <a:pt x="395175" y="585155"/>
                  </a:lnTo>
                  <a:lnTo>
                    <a:pt x="348972" y="596533"/>
                  </a:lnTo>
                  <a:lnTo>
                    <a:pt x="300266" y="600463"/>
                  </a:lnTo>
                  <a:lnTo>
                    <a:pt x="251561" y="596533"/>
                  </a:lnTo>
                  <a:lnTo>
                    <a:pt x="205358" y="585155"/>
                  </a:lnTo>
                  <a:lnTo>
                    <a:pt x="162276" y="566948"/>
                  </a:lnTo>
                  <a:lnTo>
                    <a:pt x="122932" y="542529"/>
                  </a:lnTo>
                  <a:lnTo>
                    <a:pt x="87945" y="512517"/>
                  </a:lnTo>
                  <a:lnTo>
                    <a:pt x="57933" y="477531"/>
                  </a:lnTo>
                  <a:lnTo>
                    <a:pt x="33514" y="438187"/>
                  </a:lnTo>
                  <a:lnTo>
                    <a:pt x="15307" y="395104"/>
                  </a:lnTo>
                  <a:lnTo>
                    <a:pt x="3929" y="348901"/>
                  </a:lnTo>
                  <a:lnTo>
                    <a:pt x="0" y="300196"/>
                  </a:lnTo>
                  <a:lnTo>
                    <a:pt x="4670" y="247414"/>
                  </a:lnTo>
                  <a:lnTo>
                    <a:pt x="18280" y="197024"/>
                  </a:lnTo>
                  <a:lnTo>
                    <a:pt x="40232" y="150065"/>
                  </a:lnTo>
                  <a:lnTo>
                    <a:pt x="69924" y="107574"/>
                  </a:lnTo>
                  <a:lnTo>
                    <a:pt x="106758" y="70592"/>
                  </a:lnTo>
                  <a:lnTo>
                    <a:pt x="150133" y="40157"/>
                  </a:lnTo>
                  <a:lnTo>
                    <a:pt x="195924" y="18640"/>
                  </a:lnTo>
                  <a:lnTo>
                    <a:pt x="244169" y="5218"/>
                  </a:lnTo>
                  <a:lnTo>
                    <a:pt x="293810" y="0"/>
                  </a:lnTo>
                  <a:lnTo>
                    <a:pt x="343791" y="3098"/>
                  </a:lnTo>
                  <a:lnTo>
                    <a:pt x="393055" y="1462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511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429" y="287788"/>
            <a:ext cx="869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40" dirty="0">
                <a:solidFill>
                  <a:srgbClr val="002646"/>
                </a:solidFill>
                <a:latin typeface="Tahoma"/>
                <a:cs typeface="Tahoma"/>
              </a:rPr>
              <a:t>12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019BC8-4863-74E2-4395-9EBC89359DD4}"/>
              </a:ext>
            </a:extLst>
          </p:cNvPr>
          <p:cNvSpPr txBox="1"/>
          <p:nvPr/>
        </p:nvSpPr>
        <p:spPr>
          <a:xfrm>
            <a:off x="204797" y="739775"/>
            <a:ext cx="2557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leverages massive parallelism by executing thousands of threads simultaneously on the GPU.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/>
              <a:t>This leads CUDA to reduce execution times compared to OpenMP Critical, achieving superior speedup and scalability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EF23825-D1F4-22DB-41A5-7C404C301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505" y="729670"/>
            <a:ext cx="1444817" cy="116049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43260FE-4107-49E3-B6A3-49A96CABE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1" y="1936830"/>
            <a:ext cx="2422142" cy="1217582"/>
          </a:xfrm>
          <a:prstGeom prst="rect">
            <a:avLst/>
          </a:prstGeom>
        </p:spPr>
      </p:pic>
      <p:pic>
        <p:nvPicPr>
          <p:cNvPr id="26" name="Immagine 2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5F63F41-ACA1-ED48-42E4-F7B525898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92" y="1945263"/>
            <a:ext cx="1724242" cy="1293182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8391249E-35CB-BA31-07BC-1CF64FB92832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5203" y="5071"/>
                  </a:lnTo>
                  <a:lnTo>
                    <a:pt x="407871" y="19950"/>
                  </a:lnTo>
                  <a:lnTo>
                    <a:pt x="456965" y="44136"/>
                  </a:lnTo>
                  <a:lnTo>
                    <a:pt x="501183" y="77128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759" y="1135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700" y="23051"/>
                  </a:lnTo>
                  <a:lnTo>
                    <a:pt x="29700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7651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13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7CC3EC7-A815-380E-7A4B-24464902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2196500"/>
            <a:ext cx="2609850" cy="97801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1C81B2-5685-7719-0933-55DAAFA8AB5C}"/>
              </a:ext>
            </a:extLst>
          </p:cNvPr>
          <p:cNvSpPr txBox="1"/>
          <p:nvPr/>
        </p:nvSpPr>
        <p:spPr>
          <a:xfrm>
            <a:off x="171450" y="68519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table compares execution times for different block sizes (32 to 1024) when clustering 100,000 points into 5, 10, and 20 clusters.</a:t>
            </a:r>
            <a:endParaRPr lang="it-IT" sz="9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E982412-6503-791C-53F3-F5A07D073219}"/>
              </a:ext>
            </a:extLst>
          </p:cNvPr>
          <p:cNvSpPr txBox="1"/>
          <p:nvPr/>
        </p:nvSpPr>
        <p:spPr>
          <a:xfrm>
            <a:off x="171450" y="1120775"/>
            <a:ext cx="419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Block Size on CUDA Performance:</a:t>
            </a:r>
            <a:endParaRPr lang="it-IT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512 Threads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Best for 5 and 10 clusters due to better GPU core utilization and reduced idle time.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Threads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Best for 20 clusters, balancing memory access and synchronization for higher cluster counts.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608B7B8E-D445-835D-A86F-4A4F1AFCEFF3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Block-Size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0268" y="4182"/>
                  </a:lnTo>
                  <a:lnTo>
                    <a:pt x="398070" y="16365"/>
                  </a:lnTo>
                  <a:lnTo>
                    <a:pt x="442827" y="36002"/>
                  </a:lnTo>
                  <a:lnTo>
                    <a:pt x="483699" y="62544"/>
                  </a:lnTo>
                  <a:lnTo>
                    <a:pt x="519842" y="95445"/>
                  </a:lnTo>
                  <a:lnTo>
                    <a:pt x="550414" y="134159"/>
                  </a:lnTo>
                  <a:lnTo>
                    <a:pt x="574573" y="17813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8149" y="21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353" y="287788"/>
            <a:ext cx="8763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002646"/>
                </a:solidFill>
                <a:latin typeface="Tahoma"/>
                <a:cs typeface="Tahoma"/>
              </a:rPr>
              <a:t>14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15" name="Immagine 1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B6A37CB-FF6E-62D0-857E-B91AB1913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67" y="1388906"/>
            <a:ext cx="2068523" cy="172376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1EA9B4-4C5A-12B9-9A0D-B33346DBA14A}"/>
              </a:ext>
            </a:extLst>
          </p:cNvPr>
          <p:cNvSpPr txBox="1"/>
          <p:nvPr/>
        </p:nvSpPr>
        <p:spPr>
          <a:xfrm>
            <a:off x="122516" y="712090"/>
            <a:ext cx="427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CUDA algorithm significantly outperforms both the sequential and OpenMP implementations, though at the cost of greater implementation complexity.</a:t>
            </a:r>
            <a:b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other hand, OpenMP allows for noticeable speedup with minimal effort, requiring only a few directives.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BA81B2C-EFFA-75EF-0B33-FD87D1A27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75" y="1358421"/>
            <a:ext cx="1146012" cy="92049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99A8C67-5B9A-F1B1-71F0-100C7A15B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1" y="2284900"/>
            <a:ext cx="2010316" cy="1010562"/>
          </a:xfrm>
          <a:prstGeom prst="rect">
            <a:avLst/>
          </a:prstGeom>
        </p:spPr>
      </p:pic>
      <p:sp>
        <p:nvSpPr>
          <p:cNvPr id="23" name="object 11">
            <a:extLst>
              <a:ext uri="{FF2B5EF4-FFF2-40B4-BE49-F238E27FC236}">
                <a16:creationId xmlns:a16="http://schemas.microsoft.com/office/drawing/2014/main" id="{DDDE3C58-EB06-C0F4-4B0D-1CFD2B423F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Global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48972" y="3929"/>
                  </a:lnTo>
                  <a:lnTo>
                    <a:pt x="395175" y="15307"/>
                  </a:lnTo>
                  <a:lnTo>
                    <a:pt x="438257" y="33514"/>
                  </a:lnTo>
                  <a:lnTo>
                    <a:pt x="477601" y="57933"/>
                  </a:lnTo>
                  <a:lnTo>
                    <a:pt x="512588" y="87945"/>
                  </a:lnTo>
                  <a:lnTo>
                    <a:pt x="542600" y="122932"/>
                  </a:lnTo>
                  <a:lnTo>
                    <a:pt x="567018" y="162275"/>
                  </a:lnTo>
                  <a:lnTo>
                    <a:pt x="585226" y="205358"/>
                  </a:lnTo>
                  <a:lnTo>
                    <a:pt x="596603" y="251561"/>
                  </a:lnTo>
                  <a:lnTo>
                    <a:pt x="600533" y="30026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77829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15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47649" y="819159"/>
            <a:ext cx="4114801" cy="1897519"/>
          </a:xfrm>
          <a:prstGeom prst="rect">
            <a:avLst/>
          </a:prstGeom>
        </p:spPr>
        <p:txBody>
          <a:bodyPr vert="horz" wrap="square" lIns="0" tIns="96088" rIns="0" bIns="0" rtlCol="0">
            <a:spAutoFit/>
          </a:bodyPr>
          <a:lstStyle/>
          <a:p>
            <a:pPr algn="just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K-means clustering algorithm has an embarrassingly parallel structure, making it ideal for parallel computing.</a:t>
            </a:r>
          </a:p>
          <a:p>
            <a:pPr algn="just"/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OpenMP (Critical):</a:t>
            </a: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100,000 points, 5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12.8x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(2.21 s → 0.17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1,000,000 points, 20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7.3x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(18.90 s → 2.60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CUDA:</a:t>
            </a: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100,000 points, 5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32.5x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(2.21 s → 0.068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1,000,000 points, 20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424.6x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(18.90 s → 0.044 s)</a:t>
            </a:r>
          </a:p>
          <a:p>
            <a:pPr lvl="1" algn="just"/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implementing this algorithm in CUDA is far more efficient, leveraging the GPU's significantly higher number of cores for massive parallelism.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FF216A5-9F83-7589-DD7A-DFC0995E3B0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Conclusion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20144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93247" y="287953"/>
            <a:ext cx="5143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5" dirty="0"/>
              <a:t>Index</a:t>
            </a:r>
            <a:endParaRPr spc="-55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8C930D9-45EE-3B2B-81D2-A76B7D2A6DB5}"/>
              </a:ext>
            </a:extLst>
          </p:cNvPr>
          <p:cNvSpPr txBox="1"/>
          <p:nvPr/>
        </p:nvSpPr>
        <p:spPr>
          <a:xfrm>
            <a:off x="569861" y="815975"/>
            <a:ext cx="274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</a:t>
            </a: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</a:t>
            </a: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Version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 </a:t>
            </a: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 Cuda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>
              <a:buFont typeface="Wingdings" panose="05000000000000000000" pitchFamily="2" charset="2"/>
              <a:buChar char="Ø"/>
            </a:pPr>
            <a:r>
              <a:rPr lang="it-I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>
              <a:buFont typeface="Wingdings" panose="05000000000000000000" pitchFamily="2" charset="2"/>
              <a:buChar char="Ø"/>
            </a:pP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4759" y="287121"/>
              <a:ext cx="178661" cy="3024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8383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/>
              <p:nvPr/>
            </p:nvSpPr>
            <p:spPr>
              <a:xfrm>
                <a:off x="213759" y="855950"/>
                <a:ext cx="4148691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K-Means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popular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unsupervised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learning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clustering.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groups data points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into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altLang="it-IT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𝒌</m:t>
                    </m:r>
                  </m:oMath>
                </a14:m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predefined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clusters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on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proximity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iteratively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lvl="1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 to 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nearest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position of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their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points.</a:t>
                </a:r>
              </a:p>
              <a:p>
                <a:pPr lvl="7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achieved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stabilize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stopping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criterion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met</a:t>
                </a:r>
                <a:r>
                  <a:rPr lang="it-IT" altLang="it-IT" sz="9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project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implements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compares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and 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 GPU-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accelerated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K-Means for clustering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data points. 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9" y="855950"/>
                <a:ext cx="4148691" cy="2169825"/>
              </a:xfrm>
              <a:prstGeom prst="rect">
                <a:avLst/>
              </a:prstGeom>
              <a:blipFill>
                <a:blip r:embed="rId5"/>
                <a:stretch>
                  <a:fillRect b="-5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1481" y="351583"/>
              <a:ext cx="207645" cy="285750"/>
            </a:xfrm>
            <a:custGeom>
              <a:avLst/>
              <a:gdLst/>
              <a:ahLst/>
              <a:cxnLst/>
              <a:rect l="l" t="t" r="r" b="b"/>
              <a:pathLst>
                <a:path w="207645" h="285750">
                  <a:moveTo>
                    <a:pt x="207478" y="0"/>
                  </a:moveTo>
                  <a:lnTo>
                    <a:pt x="203637" y="47967"/>
                  </a:lnTo>
                  <a:lnTo>
                    <a:pt x="192456" y="93843"/>
                  </a:lnTo>
                  <a:lnTo>
                    <a:pt x="174449" y="136920"/>
                  </a:lnTo>
                  <a:lnTo>
                    <a:pt x="150130" y="176491"/>
                  </a:lnTo>
                  <a:lnTo>
                    <a:pt x="120011" y="211848"/>
                  </a:lnTo>
                  <a:lnTo>
                    <a:pt x="84608" y="242286"/>
                  </a:lnTo>
                  <a:lnTo>
                    <a:pt x="44433" y="267097"/>
                  </a:lnTo>
                  <a:lnTo>
                    <a:pt x="0" y="28557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62230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592" y="287788"/>
            <a:ext cx="571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3</a:t>
            </a:r>
            <a:endParaRPr sz="55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19654" y="663575"/>
                <a:ext cx="3913504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900" b="1" spc="-5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Input</a:t>
                </a:r>
                <a:r>
                  <a:rPr lang="en-US" sz="900" spc="-5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initial centroids selected randomly.</a:t>
                </a:r>
                <a:endParaRPr lang="en-US" sz="9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4" y="663575"/>
                <a:ext cx="3913504" cy="150682"/>
              </a:xfrm>
              <a:prstGeom prst="rect">
                <a:avLst/>
              </a:prstGeom>
              <a:blipFill>
                <a:blip r:embed="rId5"/>
                <a:stretch>
                  <a:fillRect l="-1869" t="-20000" b="-4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13FFDEC-FCD8-3516-2881-92CFED6ECC39}"/>
                  </a:ext>
                </a:extLst>
              </p:cNvPr>
              <p:cNvSpPr txBox="1"/>
              <p:nvPr/>
            </p:nvSpPr>
            <p:spPr>
              <a:xfrm>
                <a:off x="315608" y="921015"/>
                <a:ext cx="3976977" cy="230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Assignment Step: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the nearest cluster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,∀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 startAt="2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 Step: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 the centroid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as the mean of the points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 startAt="3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Stop when centroids and assignments no longer change or after a set number of iterations.</a:t>
                </a:r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13FFDEC-FCD8-3516-2881-92CFED6E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8" y="921015"/>
                <a:ext cx="3976977" cy="2308965"/>
              </a:xfrm>
              <a:prstGeom prst="rect">
                <a:avLst/>
              </a:prstGeom>
              <a:blipFill>
                <a:blip r:embed="rId6"/>
                <a:stretch>
                  <a:fillRect b="-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9">
            <a:extLst>
              <a:ext uri="{FF2B5EF4-FFF2-40B4-BE49-F238E27FC236}">
                <a16:creationId xmlns:a16="http://schemas.microsoft.com/office/drawing/2014/main" id="{9B8974EA-6C40-1889-3F50-1D86E65CA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Formal Definition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87307" y="351583"/>
              <a:ext cx="332105" cy="300355"/>
            </a:xfrm>
            <a:custGeom>
              <a:avLst/>
              <a:gdLst/>
              <a:ahLst/>
              <a:cxnLst/>
              <a:rect l="l" t="t" r="r" b="b"/>
              <a:pathLst>
                <a:path w="332104" h="300355">
                  <a:moveTo>
                    <a:pt x="331651" y="0"/>
                  </a:moveTo>
                  <a:lnTo>
                    <a:pt x="326981" y="52781"/>
                  </a:lnTo>
                  <a:lnTo>
                    <a:pt x="313370" y="103171"/>
                  </a:lnTo>
                  <a:lnTo>
                    <a:pt x="291419" y="150131"/>
                  </a:lnTo>
                  <a:lnTo>
                    <a:pt x="261726" y="192621"/>
                  </a:lnTo>
                  <a:lnTo>
                    <a:pt x="224893" y="229604"/>
                  </a:lnTo>
                  <a:lnTo>
                    <a:pt x="181517" y="260039"/>
                  </a:lnTo>
                  <a:lnTo>
                    <a:pt x="138858" y="280373"/>
                  </a:lnTo>
                  <a:lnTo>
                    <a:pt x="93814" y="293703"/>
                  </a:lnTo>
                  <a:lnTo>
                    <a:pt x="47241" y="299846"/>
                  </a:lnTo>
                  <a:lnTo>
                    <a:pt x="0" y="29862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635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307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this work, we propose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different implementations of the K-Means algorithm: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implemented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++</m:t>
                    </m:r>
                  </m:oMath>
                </a14:m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using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multi-core CPU processing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leveraging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GPU acceleration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  <a:blipFill>
                <a:blip r:embed="rId5"/>
                <a:stretch>
                  <a:fillRect l="-2000" t="-1672" r="-769" b="-2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9">
            <a:extLst>
              <a:ext uri="{FF2B5EF4-FFF2-40B4-BE49-F238E27FC236}">
                <a16:creationId xmlns:a16="http://schemas.microsoft.com/office/drawing/2014/main" id="{81665D9A-490C-FA9B-851B-1E711CE5C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Proposed Approach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8559" y="351583"/>
              <a:ext cx="450850" cy="300355"/>
            </a:xfrm>
            <a:custGeom>
              <a:avLst/>
              <a:gdLst/>
              <a:ahLst/>
              <a:cxnLst/>
              <a:rect l="l" t="t" r="r" b="b"/>
              <a:pathLst>
                <a:path w="450850" h="300355">
                  <a:moveTo>
                    <a:pt x="450400" y="0"/>
                  </a:moveTo>
                  <a:lnTo>
                    <a:pt x="446470" y="48705"/>
                  </a:lnTo>
                  <a:lnTo>
                    <a:pt x="435092" y="94908"/>
                  </a:lnTo>
                  <a:lnTo>
                    <a:pt x="416885" y="137990"/>
                  </a:lnTo>
                  <a:lnTo>
                    <a:pt x="392466" y="177334"/>
                  </a:lnTo>
                  <a:lnTo>
                    <a:pt x="362454" y="212321"/>
                  </a:lnTo>
                  <a:lnTo>
                    <a:pt x="327467" y="242333"/>
                  </a:lnTo>
                  <a:lnTo>
                    <a:pt x="288124" y="266751"/>
                  </a:lnTo>
                  <a:lnTo>
                    <a:pt x="245041" y="284959"/>
                  </a:lnTo>
                  <a:lnTo>
                    <a:pt x="198838" y="296336"/>
                  </a:lnTo>
                  <a:lnTo>
                    <a:pt x="150133" y="300266"/>
                  </a:lnTo>
                  <a:lnTo>
                    <a:pt x="110862" y="297686"/>
                  </a:lnTo>
                  <a:lnTo>
                    <a:pt x="72419" y="290033"/>
                  </a:lnTo>
                  <a:lnTo>
                    <a:pt x="35300" y="277440"/>
                  </a:lnTo>
                  <a:lnTo>
                    <a:pt x="0" y="260039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3709" y="596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783" y="287788"/>
            <a:ext cx="5651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981736E-3C37-E230-060D-7A5DD7E3E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663" y="131763"/>
            <a:ext cx="3187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Sequential Version</a:t>
            </a:r>
            <a:endParaRPr sz="1600" cap="small" spc="-45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88CDB78-8F28-E15C-3F02-B7A92834E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26" y="2187575"/>
            <a:ext cx="1642487" cy="105881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6DC2E79-A0BD-BFDD-5434-144951330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26" y="1211884"/>
            <a:ext cx="1929824" cy="674992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C2F84C-2E5A-530C-39B3-62C75B7BC6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6250" y="1766442"/>
            <a:ext cx="2409646" cy="133374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06A5DF-5647-05EB-DE9F-CD9BF21614A0}"/>
              </a:ext>
            </a:extLst>
          </p:cNvPr>
          <p:cNvSpPr txBox="1"/>
          <p:nvPr/>
        </p:nvSpPr>
        <p:spPr>
          <a:xfrm>
            <a:off x="247649" y="699243"/>
            <a:ext cx="42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pseudocode outlines the key steps of the sequential K-Means algorithm, showing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Initialization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steps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5770" y="351583"/>
              <a:ext cx="543560" cy="300355"/>
            </a:xfrm>
            <a:custGeom>
              <a:avLst/>
              <a:gdLst/>
              <a:ahLst/>
              <a:cxnLst/>
              <a:rect l="l" t="t" r="r" b="b"/>
              <a:pathLst>
                <a:path w="543560" h="300355">
                  <a:moveTo>
                    <a:pt x="543188" y="0"/>
                  </a:moveTo>
                  <a:lnTo>
                    <a:pt x="539258" y="48705"/>
                  </a:lnTo>
                  <a:lnTo>
                    <a:pt x="527881" y="94908"/>
                  </a:lnTo>
                  <a:lnTo>
                    <a:pt x="509674" y="137990"/>
                  </a:lnTo>
                  <a:lnTo>
                    <a:pt x="485255" y="177334"/>
                  </a:lnTo>
                  <a:lnTo>
                    <a:pt x="455243" y="212321"/>
                  </a:lnTo>
                  <a:lnTo>
                    <a:pt x="420256" y="242333"/>
                  </a:lnTo>
                  <a:lnTo>
                    <a:pt x="380912" y="266751"/>
                  </a:lnTo>
                  <a:lnTo>
                    <a:pt x="337830" y="284959"/>
                  </a:lnTo>
                  <a:lnTo>
                    <a:pt x="291627" y="296336"/>
                  </a:lnTo>
                  <a:lnTo>
                    <a:pt x="242922" y="300266"/>
                  </a:lnTo>
                  <a:lnTo>
                    <a:pt x="195482" y="296497"/>
                  </a:lnTo>
                  <a:lnTo>
                    <a:pt x="149783" y="285454"/>
                  </a:lnTo>
                  <a:lnTo>
                    <a:pt x="106605" y="267534"/>
                  </a:lnTo>
                  <a:lnTo>
                    <a:pt x="66729" y="243136"/>
                  </a:lnTo>
                  <a:lnTo>
                    <a:pt x="30933" y="212656"/>
                  </a:lnTo>
                  <a:lnTo>
                    <a:pt x="0" y="17649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5132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031" y="287585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Parallel</a:t>
            </a:r>
            <a:r>
              <a:rPr lang="it-IT" sz="1600" dirty="0"/>
              <a:t> Version: </a:t>
            </a:r>
            <a:r>
              <a:rPr lang="it-IT" sz="1600" dirty="0" err="1"/>
              <a:t>OpenMP</a:t>
            </a:r>
            <a:endParaRPr sz="1600" cap="small" spc="-95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DE31FC0-80E2-2991-B66F-05AAD715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63575"/>
            <a:ext cx="4317581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/>
              <a:t>OpenMP transform the sequential K-Means algorithm into a </a:t>
            </a:r>
            <a:r>
              <a:rPr lang="en-US" sz="850" u="sng" dirty="0"/>
              <a:t>multi-threaded parallel version</a:t>
            </a:r>
            <a:r>
              <a:rPr lang="en-US" sz="850" dirty="0"/>
              <a:t>, efficiently utilizing multi-core CPUs and </a:t>
            </a:r>
            <a:r>
              <a:rPr kumimoji="0" lang="it-IT" altLang="it-IT" sz="8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employing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pragma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pragma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it-IT" altLang="it-IT" sz="8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 data updates. 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0AF03309-63B3-4481-49F4-03DC54BC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2416175"/>
            <a:ext cx="1838115" cy="798167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4126AD56-5B31-55D0-EBB0-37C091272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0" y="1164741"/>
            <a:ext cx="1981200" cy="1251434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7EF56E9D-5442-85D5-7CAF-BE7D1B531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360" y="2416175"/>
            <a:ext cx="2091137" cy="7981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24986" y="351583"/>
              <a:ext cx="594360" cy="300355"/>
            </a:xfrm>
            <a:custGeom>
              <a:avLst/>
              <a:gdLst/>
              <a:ahLst/>
              <a:cxnLst/>
              <a:rect l="l" t="t" r="r" b="b"/>
              <a:pathLst>
                <a:path w="594360" h="300355">
                  <a:moveTo>
                    <a:pt x="593972" y="0"/>
                  </a:moveTo>
                  <a:lnTo>
                    <a:pt x="590042" y="48705"/>
                  </a:lnTo>
                  <a:lnTo>
                    <a:pt x="578665" y="94908"/>
                  </a:lnTo>
                  <a:lnTo>
                    <a:pt x="560457" y="137990"/>
                  </a:lnTo>
                  <a:lnTo>
                    <a:pt x="536039" y="177334"/>
                  </a:lnTo>
                  <a:lnTo>
                    <a:pt x="506027" y="212321"/>
                  </a:lnTo>
                  <a:lnTo>
                    <a:pt x="471040" y="242333"/>
                  </a:lnTo>
                  <a:lnTo>
                    <a:pt x="431696" y="266751"/>
                  </a:lnTo>
                  <a:lnTo>
                    <a:pt x="388614" y="284959"/>
                  </a:lnTo>
                  <a:lnTo>
                    <a:pt x="342411" y="296336"/>
                  </a:lnTo>
                  <a:lnTo>
                    <a:pt x="293705" y="300266"/>
                  </a:lnTo>
                  <a:lnTo>
                    <a:pt x="247269" y="296675"/>
                  </a:lnTo>
                  <a:lnTo>
                    <a:pt x="202868" y="286228"/>
                  </a:lnTo>
                  <a:lnTo>
                    <a:pt x="161107" y="269417"/>
                  </a:lnTo>
                  <a:lnTo>
                    <a:pt x="122595" y="246734"/>
                  </a:lnTo>
                  <a:lnTo>
                    <a:pt x="87939" y="218670"/>
                  </a:lnTo>
                  <a:lnTo>
                    <a:pt x="57744" y="185716"/>
                  </a:lnTo>
                  <a:lnTo>
                    <a:pt x="32618" y="148364"/>
                  </a:lnTo>
                  <a:lnTo>
                    <a:pt x="13167" y="107104"/>
                  </a:lnTo>
                  <a:lnTo>
                    <a:pt x="0" y="6243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3991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999" y="287585"/>
            <a:ext cx="5588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4055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Advantage</a:t>
            </a:r>
            <a:r>
              <a:rPr lang="it-IT" sz="1600" dirty="0"/>
              <a:t> of CUDA </a:t>
            </a:r>
            <a:r>
              <a:rPr lang="it-IT" sz="1600" dirty="0" err="1"/>
              <a:t>Implementation</a:t>
            </a:r>
            <a:endParaRPr sz="1600" spc="-170" dirty="0"/>
          </a:p>
        </p:txBody>
      </p:sp>
      <p:sp>
        <p:nvSpPr>
          <p:cNvPr id="12" name="object 12"/>
          <p:cNvSpPr txBox="1"/>
          <p:nvPr/>
        </p:nvSpPr>
        <p:spPr>
          <a:xfrm>
            <a:off x="287133" y="856913"/>
            <a:ext cx="4167364" cy="2176237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Massive Parallelism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Thousands of lightweight GPU cores execute large-scale computations simultaneously.</a:t>
            </a: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Organization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Threads are structured in blocks and grids, with each thread assigned to process a single point or cluster.</a:t>
            </a: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Operations:</a:t>
            </a:r>
          </a:p>
          <a:p>
            <a:pPr algn="just">
              <a:lnSpc>
                <a:spcPts val="1200"/>
              </a:lnSpc>
              <a:spcAft>
                <a:spcPts val="1200"/>
              </a:spcAf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Transfer: 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moved between host (CPU) and device (GPU), introducing some overhead.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8ABF0F51-EABE-FFE3-2CE4-4446C3A77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697" y="1755130"/>
            <a:ext cx="1066800" cy="90855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C40767E-451D-59E2-97DC-131122FF7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850" y="1789632"/>
            <a:ext cx="1379747" cy="78524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524" y="289152"/>
              <a:ext cx="600710" cy="363220"/>
            </a:xfrm>
            <a:custGeom>
              <a:avLst/>
              <a:gdLst/>
              <a:ahLst/>
              <a:cxnLst/>
              <a:rect l="l" t="t" r="r" b="b"/>
              <a:pathLst>
                <a:path w="600710" h="363220">
                  <a:moveTo>
                    <a:pt x="600435" y="62430"/>
                  </a:moveTo>
                  <a:lnTo>
                    <a:pt x="596505" y="111135"/>
                  </a:lnTo>
                  <a:lnTo>
                    <a:pt x="585127" y="157338"/>
                  </a:lnTo>
                  <a:lnTo>
                    <a:pt x="566920" y="200421"/>
                  </a:lnTo>
                  <a:lnTo>
                    <a:pt x="542501" y="239764"/>
                  </a:lnTo>
                  <a:lnTo>
                    <a:pt x="512489" y="274751"/>
                  </a:lnTo>
                  <a:lnTo>
                    <a:pt x="477502" y="304763"/>
                  </a:lnTo>
                  <a:lnTo>
                    <a:pt x="438159" y="329182"/>
                  </a:lnTo>
                  <a:lnTo>
                    <a:pt x="395076" y="347389"/>
                  </a:lnTo>
                  <a:lnTo>
                    <a:pt x="348873" y="358767"/>
                  </a:lnTo>
                  <a:lnTo>
                    <a:pt x="300168" y="362697"/>
                  </a:lnTo>
                  <a:lnTo>
                    <a:pt x="247386" y="358026"/>
                  </a:lnTo>
                  <a:lnTo>
                    <a:pt x="196996" y="344416"/>
                  </a:lnTo>
                  <a:lnTo>
                    <a:pt x="150036" y="322464"/>
                  </a:lnTo>
                  <a:lnTo>
                    <a:pt x="107546" y="292772"/>
                  </a:lnTo>
                  <a:lnTo>
                    <a:pt x="70564" y="255938"/>
                  </a:lnTo>
                  <a:lnTo>
                    <a:pt x="40128" y="212563"/>
                  </a:lnTo>
                  <a:lnTo>
                    <a:pt x="17051" y="162451"/>
                  </a:lnTo>
                  <a:lnTo>
                    <a:pt x="3602" y="109400"/>
                  </a:lnTo>
                  <a:lnTo>
                    <a:pt x="0" y="54790"/>
                  </a:lnTo>
                  <a:lnTo>
                    <a:pt x="646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274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954" y="287788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Parallel</a:t>
            </a:r>
            <a:r>
              <a:rPr lang="it-IT" sz="1600" dirty="0">
                <a:solidFill>
                  <a:schemeClr val="bg1"/>
                </a:solidFill>
              </a:rPr>
              <a:t> Version: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78987B9-27F3-2DA9-9832-DC48B6AA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3" y="1120775"/>
            <a:ext cx="1838520" cy="99475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5F5F0992-CBA5-17B7-A4DD-95A677728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50" y="1102925"/>
            <a:ext cx="1966482" cy="124985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BB03641-4912-26DC-C31E-F2792BCB3108}"/>
              </a:ext>
            </a:extLst>
          </p:cNvPr>
          <p:cNvSpPr txBox="1"/>
          <p:nvPr/>
        </p:nvSpPr>
        <p:spPr>
          <a:xfrm>
            <a:off x="247650" y="681362"/>
            <a:ext cx="4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CUDA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parallelizes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K-Means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 kernels for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point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updates.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E599F1C5-F063-B4FD-93F5-A30512B6C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04" y="2492375"/>
            <a:ext cx="1829959" cy="686594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7EA6A864-051F-D66B-3239-098588482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7696" y="2418087"/>
            <a:ext cx="1521190" cy="8397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D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818</Words>
  <Application>Microsoft Office PowerPoint</Application>
  <PresentationFormat>Personalizzato</PresentationFormat>
  <Paragraphs>128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Symbol</vt:lpstr>
      <vt:lpstr>Tahoma</vt:lpstr>
      <vt:lpstr>Wingdings</vt:lpstr>
      <vt:lpstr>Office Theme</vt:lpstr>
      <vt:lpstr>K-Means Implementation</vt:lpstr>
      <vt:lpstr>Index</vt:lpstr>
      <vt:lpstr>Introduction</vt:lpstr>
      <vt:lpstr>Formal Definition</vt:lpstr>
      <vt:lpstr>Proposed Approach</vt:lpstr>
      <vt:lpstr>Sequential Version</vt:lpstr>
      <vt:lpstr>Parallel Version: OpenMP</vt:lpstr>
      <vt:lpstr>Advantage of CUDA 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Implementation - Parallel Computing Course Project</dc:title>
  <dc:creator>Federico Nocentini, Corso Vignoli Supervisor: Prof. Marco Bertini </dc:creator>
  <cp:lastModifiedBy>Francesco Gigli</cp:lastModifiedBy>
  <cp:revision>5</cp:revision>
  <dcterms:created xsi:type="dcterms:W3CDTF">2024-12-11T10:59:47Z</dcterms:created>
  <dcterms:modified xsi:type="dcterms:W3CDTF">2025-01-05T22:11:23Z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2024-12-11T00:00:00Z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