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4" r:id="rId13"/>
    <p:sldId id="275" r:id="rId14"/>
    <p:sldId id="276" r:id="rId15"/>
    <p:sldId id="277" r:id="rId16"/>
    <p:sldId id="267" r:id="rId17"/>
    <p:sldId id="268" r:id="rId18"/>
    <p:sldId id="269" r:id="rId19"/>
    <p:sldId id="270" r:id="rId20"/>
    <p:sldId id="271" r:id="rId21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22" d="100"/>
          <a:sy n="222" d="100"/>
        </p:scale>
        <p:origin x="2098" y="1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E3720-C77A-41F9-8404-C095CABDE748}" type="datetimeFigureOut">
              <a:rPr lang="it-IT" smtClean="0"/>
              <a:t>05/01/2025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AC090-2614-43B4-8ABF-37A644ADB3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672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AC090-2614-43B4-8ABF-37A644ADB383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391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434D5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34D5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131965"/>
            <a:ext cx="3188335" cy="276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077391"/>
            <a:ext cx="3913504" cy="167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434D5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1867535"/>
          </a:xfrm>
          <a:custGeom>
            <a:avLst/>
            <a:gdLst/>
            <a:ahLst/>
            <a:cxnLst/>
            <a:rect l="l" t="t" r="r" b="b"/>
            <a:pathLst>
              <a:path w="4608195" h="1867535">
                <a:moveTo>
                  <a:pt x="0" y="1867179"/>
                </a:moveTo>
                <a:lnTo>
                  <a:pt x="4608004" y="1867179"/>
                </a:lnTo>
                <a:lnTo>
                  <a:pt x="4608004" y="0"/>
                </a:lnTo>
                <a:lnTo>
                  <a:pt x="0" y="0"/>
                </a:lnTo>
                <a:lnTo>
                  <a:pt x="0" y="1867179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163713"/>
            <a:ext cx="279595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b="1" spc="-2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 Shift </a:t>
            </a:r>
            <a:r>
              <a:rPr sz="1600" b="1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600" b="1" cap="small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mpl</a:t>
            </a:r>
            <a:r>
              <a:rPr sz="1600" b="1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600" b="1" cap="small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600" b="1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sz="1600" b="1" cap="small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tat</a:t>
            </a:r>
            <a:r>
              <a:rPr sz="1600" b="1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1531391"/>
            <a:ext cx="3253156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100" b="1" spc="-25" dirty="0" err="1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</a:t>
            </a:r>
            <a:r>
              <a:rPr lang="it-IT" sz="1100" b="1" spc="-25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1100" b="1" spc="-25" dirty="0" err="1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it-IT" sz="1100" b="1" cap="small" spc="-25" dirty="0" err="1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arall</a:t>
            </a:r>
            <a:r>
              <a:rPr lang="it-IT" sz="1100" b="1" spc="-25" dirty="0" err="1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</a:t>
            </a:r>
            <a:r>
              <a:rPr lang="it-IT" sz="1100" b="1" spc="-145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1100" b="1" spc="-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</a:t>
            </a:r>
            <a:r>
              <a:rPr lang="it-IT" sz="1100" b="1" cap="small" spc="-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mp</a:t>
            </a:r>
            <a:r>
              <a:rPr lang="it-IT" sz="1100" b="1" spc="-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it-IT" sz="1100" b="1" cap="small" spc="-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it-IT" sz="1100" b="1" spc="-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</a:t>
            </a:r>
            <a:r>
              <a:rPr lang="it-IT" sz="1100" b="1" spc="-14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1100" b="1" spc="-4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</a:t>
            </a:r>
            <a:r>
              <a:rPr lang="it-IT" sz="1100" b="1" cap="small" spc="-4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</a:t>
            </a:r>
            <a:r>
              <a:rPr lang="it-IT" sz="1100" b="1" spc="-4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it-IT" sz="1100" b="1" spc="-14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1100" b="1" spc="-1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it-IT" sz="1100" b="1" cap="small" spc="-1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</a:t>
            </a:r>
            <a:r>
              <a:rPr lang="it-IT" sz="1100" b="1" spc="-1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jec</a:t>
            </a:r>
            <a:r>
              <a:rPr lang="it-IT" sz="1100" b="1" cap="small" spc="-1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endParaRPr lang="it-IT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867179"/>
            <a:ext cx="4608195" cy="1589405"/>
          </a:xfrm>
          <a:custGeom>
            <a:avLst/>
            <a:gdLst/>
            <a:ahLst/>
            <a:cxnLst/>
            <a:rect l="l" t="t" r="r" b="b"/>
            <a:pathLst>
              <a:path w="4608195" h="1589404">
                <a:moveTo>
                  <a:pt x="4608004" y="0"/>
                </a:moveTo>
                <a:lnTo>
                  <a:pt x="0" y="0"/>
                </a:lnTo>
                <a:lnTo>
                  <a:pt x="0" y="1588820"/>
                </a:lnTo>
                <a:lnTo>
                  <a:pt x="4608004" y="158882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2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043257"/>
            <a:ext cx="2077720" cy="9245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it-IT" sz="900" spc="-55" dirty="0">
                <a:solidFill>
                  <a:srgbClr val="FCFCFC"/>
                </a:solidFill>
                <a:latin typeface="Tahoma"/>
                <a:cs typeface="Tahoma"/>
              </a:rPr>
              <a:t>Francesco Gigli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900" spc="-55" dirty="0">
                <a:solidFill>
                  <a:srgbClr val="FCFCFC"/>
                </a:solidFill>
                <a:latin typeface="Tahoma"/>
                <a:cs typeface="Tahoma"/>
              </a:rPr>
              <a:t>Supervisor:</a:t>
            </a:r>
            <a:r>
              <a:rPr sz="900" spc="-5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60" dirty="0">
                <a:solidFill>
                  <a:srgbClr val="FCFCFC"/>
                </a:solidFill>
                <a:latin typeface="Tahoma"/>
                <a:cs typeface="Tahoma"/>
              </a:rPr>
              <a:t>Prof.</a:t>
            </a:r>
            <a:r>
              <a:rPr sz="900" spc="-5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FCFCFC"/>
                </a:solidFill>
                <a:latin typeface="Tahoma"/>
                <a:cs typeface="Tahoma"/>
              </a:rPr>
              <a:t>Marco</a:t>
            </a:r>
            <a:r>
              <a:rPr sz="900" spc="-8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CFCFC"/>
                </a:solidFill>
                <a:latin typeface="Tahoma"/>
                <a:cs typeface="Tahoma"/>
              </a:rPr>
              <a:t>Ber</a:t>
            </a:r>
            <a:r>
              <a:rPr sz="900" cap="small" spc="-10" dirty="0">
                <a:solidFill>
                  <a:srgbClr val="FCFCFC"/>
                </a:solidFill>
                <a:latin typeface="Tahoma"/>
                <a:cs typeface="Tahoma"/>
              </a:rPr>
              <a:t>t</a:t>
            </a:r>
            <a:r>
              <a:rPr sz="900" spc="-10" dirty="0">
                <a:solidFill>
                  <a:srgbClr val="FCFCFC"/>
                </a:solidFill>
                <a:latin typeface="Tahoma"/>
                <a:cs typeface="Tahoma"/>
              </a:rPr>
              <a:t>ini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900" dirty="0">
              <a:latin typeface="Tahoma"/>
              <a:cs typeface="Tahoma"/>
            </a:endParaRPr>
          </a:p>
          <a:p>
            <a:pPr marL="12700" marR="5080">
              <a:lnSpc>
                <a:spcPct val="110700"/>
              </a:lnSpc>
            </a:pPr>
            <a:r>
              <a:rPr sz="900" spc="-30" dirty="0">
                <a:solidFill>
                  <a:srgbClr val="FCFCFC"/>
                </a:solidFill>
                <a:latin typeface="Tahoma"/>
                <a:cs typeface="Tahoma"/>
              </a:rPr>
              <a:t>Dipartimento</a:t>
            </a:r>
            <a:r>
              <a:rPr sz="900" spc="-7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CFCFC"/>
                </a:solidFill>
                <a:latin typeface="Tahoma"/>
                <a:cs typeface="Tahoma"/>
              </a:rPr>
              <a:t>di</a:t>
            </a:r>
            <a:r>
              <a:rPr sz="900" spc="-7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55" dirty="0">
                <a:solidFill>
                  <a:srgbClr val="FCFCFC"/>
                </a:solidFill>
                <a:latin typeface="Tahoma"/>
                <a:cs typeface="Tahoma"/>
              </a:rPr>
              <a:t>Ingegneria</a:t>
            </a:r>
            <a:r>
              <a:rPr sz="900" spc="-7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FCFCFC"/>
                </a:solidFill>
                <a:latin typeface="Tahoma"/>
                <a:cs typeface="Tahoma"/>
              </a:rPr>
              <a:t>dell’Informazione </a:t>
            </a:r>
            <a:r>
              <a:rPr sz="900" spc="-40" dirty="0">
                <a:solidFill>
                  <a:srgbClr val="FCFCFC"/>
                </a:solidFill>
                <a:latin typeface="Tahoma"/>
                <a:cs typeface="Tahoma"/>
              </a:rPr>
              <a:t>Università</a:t>
            </a:r>
            <a:r>
              <a:rPr sz="900" spc="-9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FCFCFC"/>
                </a:solidFill>
                <a:latin typeface="Tahoma"/>
                <a:cs typeface="Tahoma"/>
              </a:rPr>
              <a:t>degli</a:t>
            </a:r>
            <a:r>
              <a:rPr sz="900" spc="-9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FCFCFC"/>
                </a:solidFill>
                <a:latin typeface="Tahoma"/>
                <a:cs typeface="Tahoma"/>
              </a:rPr>
              <a:t>Studi</a:t>
            </a:r>
            <a:r>
              <a:rPr sz="900" spc="-9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CFCFC"/>
                </a:solidFill>
                <a:latin typeface="Tahoma"/>
                <a:cs typeface="Tahoma"/>
              </a:rPr>
              <a:t>di</a:t>
            </a:r>
            <a:r>
              <a:rPr sz="900" spc="-9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CFCFC"/>
                </a:solidFill>
                <a:latin typeface="Tahoma"/>
                <a:cs typeface="Tahoma"/>
              </a:rPr>
              <a:t>Firenze</a:t>
            </a:r>
            <a:endParaRPr sz="9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425" y="175091"/>
              <a:ext cx="600710" cy="476884"/>
            </a:xfrm>
            <a:custGeom>
              <a:avLst/>
              <a:gdLst/>
              <a:ahLst/>
              <a:cxnLst/>
              <a:rect l="l" t="t" r="r" b="b"/>
              <a:pathLst>
                <a:path w="600710" h="476884">
                  <a:moveTo>
                    <a:pt x="600533" y="176492"/>
                  </a:moveTo>
                  <a:lnTo>
                    <a:pt x="596603" y="225197"/>
                  </a:lnTo>
                  <a:lnTo>
                    <a:pt x="585226" y="271400"/>
                  </a:lnTo>
                  <a:lnTo>
                    <a:pt x="567018" y="314482"/>
                  </a:lnTo>
                  <a:lnTo>
                    <a:pt x="542600" y="353826"/>
                  </a:lnTo>
                  <a:lnTo>
                    <a:pt x="512588" y="388813"/>
                  </a:lnTo>
                  <a:lnTo>
                    <a:pt x="477601" y="418825"/>
                  </a:lnTo>
                  <a:lnTo>
                    <a:pt x="438257" y="443243"/>
                  </a:lnTo>
                  <a:lnTo>
                    <a:pt x="395175" y="461451"/>
                  </a:lnTo>
                  <a:lnTo>
                    <a:pt x="348972" y="472828"/>
                  </a:lnTo>
                  <a:lnTo>
                    <a:pt x="300266" y="476758"/>
                  </a:lnTo>
                  <a:lnTo>
                    <a:pt x="251561" y="472828"/>
                  </a:lnTo>
                  <a:lnTo>
                    <a:pt x="205358" y="461451"/>
                  </a:lnTo>
                  <a:lnTo>
                    <a:pt x="162276" y="443243"/>
                  </a:lnTo>
                  <a:lnTo>
                    <a:pt x="122932" y="418825"/>
                  </a:lnTo>
                  <a:lnTo>
                    <a:pt x="87945" y="388813"/>
                  </a:lnTo>
                  <a:lnTo>
                    <a:pt x="57933" y="353826"/>
                  </a:lnTo>
                  <a:lnTo>
                    <a:pt x="33514" y="314482"/>
                  </a:lnTo>
                  <a:lnTo>
                    <a:pt x="15307" y="271400"/>
                  </a:lnTo>
                  <a:lnTo>
                    <a:pt x="3929" y="225197"/>
                  </a:lnTo>
                  <a:lnTo>
                    <a:pt x="0" y="176492"/>
                  </a:lnTo>
                  <a:lnTo>
                    <a:pt x="3719" y="129380"/>
                  </a:lnTo>
                  <a:lnTo>
                    <a:pt x="14697" y="83705"/>
                  </a:lnTo>
                  <a:lnTo>
                    <a:pt x="32662" y="40300"/>
                  </a:lnTo>
                  <a:lnTo>
                    <a:pt x="57344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0920" y="16024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89106" y="287788"/>
            <a:ext cx="5969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9</a:t>
            </a:r>
            <a:endParaRPr sz="550">
              <a:latin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6ED1B85-F6F6-9A82-5F0C-AF80115FE703}"/>
                  </a:ext>
                </a:extLst>
              </p:cNvPr>
              <p:cNvSpPr txBox="1"/>
              <p:nvPr/>
            </p:nvSpPr>
            <p:spPr>
              <a:xfrm>
                <a:off x="247650" y="739775"/>
                <a:ext cx="4038600" cy="2674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performance of Mean Shift was evaluated using the speedup metric, computed as:</a:t>
                </a:r>
                <a:endParaRPr lang="it-IT" sz="900" i="1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9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System Specifications:</a:t>
                </a:r>
                <a:endPara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71450" indent="-1714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900" b="1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CPU</a:t>
                </a: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AMD Ryzen 7 </a:t>
                </a:r>
                <a:r>
                  <a:rPr lang="en-US" sz="900" dirty="0" err="1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5800X</a:t>
                </a: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(8 cores, 16 threads)</a:t>
                </a:r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71450" lvl="0" indent="-171450">
                  <a:spcAft>
                    <a:spcPts val="600"/>
                  </a:spcAft>
                  <a:buFont typeface="Arial" panose="020B0604020202020204" pitchFamily="34" charset="0"/>
                  <a:buChar char="•"/>
                  <a:tabLst>
                    <a:tab pos="457200" algn="l"/>
                  </a:tabLst>
                </a:pPr>
                <a:r>
                  <a:rPr lang="en-US" sz="900" b="1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GPU</a:t>
                </a: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NVIDIA GeForce RTX 3080</a:t>
                </a:r>
              </a:p>
              <a:p>
                <a:pPr lvl="0">
                  <a:spcAft>
                    <a:spcPts val="600"/>
                  </a:spcAft>
                  <a:tabLst>
                    <a:tab pos="457200" algn="l"/>
                  </a:tabLst>
                </a:pPr>
                <a:r>
                  <a:rPr lang="en-US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Test Details: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sz="9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Datasets</a:t>
                </a:r>
                <a:r>
                  <a:rPr lang="it-IT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:r>
                  <a:rPr lang="fr-FR" sz="900" dirty="0"/>
                  <a:t>10,000, 25,000, 50,000, 100,000 points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sz="9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Kernels</a:t>
                </a:r>
                <a:r>
                  <a:rPr lang="it-IT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Flat, </a:t>
                </a:r>
                <a:r>
                  <a:rPr lang="it-IT" sz="9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Gaussian</a:t>
                </a:r>
                <a:endParaRPr lang="it-IT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sz="900" b="1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Threads</a:t>
                </a:r>
                <a:r>
                  <a:rPr lang="it-IT" sz="9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</a:t>
                </a:r>
                <a:r>
                  <a:rPr lang="it-IT" sz="900" b="1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Parallel</a:t>
                </a:r>
                <a:r>
                  <a:rPr lang="it-IT" sz="9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r>
                  <a:rPr lang="it-IT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2–16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it-IT" sz="9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CUDA </a:t>
                </a:r>
                <a:r>
                  <a:rPr lang="it-IT" sz="900" b="1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Threads</a:t>
                </a:r>
                <a:r>
                  <a:rPr lang="it-IT" sz="9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/Block</a:t>
                </a:r>
                <a:r>
                  <a:rPr lang="it-IT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64 (Flat), 512 (</a:t>
                </a:r>
                <a:r>
                  <a:rPr lang="it-IT" sz="9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Gaussian</a:t>
                </a:r>
                <a:r>
                  <a:rPr lang="it-IT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</a:p>
              <a:p>
                <a:pPr lvl="0">
                  <a:spcAft>
                    <a:spcPts val="600"/>
                  </a:spcAft>
                  <a:tabLst>
                    <a:tab pos="457200" algn="l"/>
                  </a:tabLst>
                </a:pPr>
                <a:endParaRPr lang="en-US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6ED1B85-F6F6-9A82-5F0C-AF80115FE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739775"/>
                <a:ext cx="4038600" cy="26740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ject 11">
            <a:extLst>
              <a:ext uri="{FF2B5EF4-FFF2-40B4-BE49-F238E27FC236}">
                <a16:creationId xmlns:a16="http://schemas.microsoft.com/office/drawing/2014/main" id="{7FAB306E-169C-B92C-F704-BB46FB67D868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Experimental</a:t>
            </a:r>
            <a:r>
              <a:rPr lang="it-IT" sz="1600" dirty="0">
                <a:solidFill>
                  <a:schemeClr val="bg1"/>
                </a:solidFill>
              </a:rPr>
              <a:t> Setup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C5086-EF8D-C13D-0D0C-08C687682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7214DE-1484-6736-42A7-C3D021F82691}"/>
              </a:ext>
            </a:extLst>
          </p:cNvPr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45051A5E-785F-CC1A-9A12-BCC2602FE76B}"/>
              </a:ext>
            </a:extLst>
          </p:cNvPr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0DDB4BF-F414-D48E-FBC0-CC17C2D1CA59}"/>
                </a:ext>
              </a:extLst>
            </p:cNvPr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F8DFE04-9F96-49EC-D84A-F6153FDDB28C}"/>
                </a:ext>
              </a:extLst>
            </p:cNvPr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D013B2B5-12D6-A822-9D98-3E0CCB09B1D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B8979255-72B2-94DC-E96C-3AD362761E1D}"/>
                </a:ext>
              </a:extLst>
            </p:cNvPr>
            <p:cNvSpPr/>
            <p:nvPr/>
          </p:nvSpPr>
          <p:spPr>
            <a:xfrm>
              <a:off x="3918425" y="91543"/>
              <a:ext cx="600710" cy="560705"/>
            </a:xfrm>
            <a:custGeom>
              <a:avLst/>
              <a:gdLst/>
              <a:ahLst/>
              <a:cxnLst/>
              <a:rect l="l" t="t" r="r" b="b"/>
              <a:pathLst>
                <a:path w="600710" h="560705">
                  <a:moveTo>
                    <a:pt x="600533" y="260039"/>
                  </a:moveTo>
                  <a:lnTo>
                    <a:pt x="596603" y="308744"/>
                  </a:lnTo>
                  <a:lnTo>
                    <a:pt x="585226" y="354947"/>
                  </a:lnTo>
                  <a:lnTo>
                    <a:pt x="567018" y="398030"/>
                  </a:lnTo>
                  <a:lnTo>
                    <a:pt x="542600" y="437373"/>
                  </a:lnTo>
                  <a:lnTo>
                    <a:pt x="512588" y="472360"/>
                  </a:lnTo>
                  <a:lnTo>
                    <a:pt x="477601" y="502372"/>
                  </a:lnTo>
                  <a:lnTo>
                    <a:pt x="438257" y="526791"/>
                  </a:lnTo>
                  <a:lnTo>
                    <a:pt x="395175" y="544998"/>
                  </a:lnTo>
                  <a:lnTo>
                    <a:pt x="348972" y="556376"/>
                  </a:lnTo>
                  <a:lnTo>
                    <a:pt x="300266" y="560306"/>
                  </a:lnTo>
                  <a:lnTo>
                    <a:pt x="251561" y="556376"/>
                  </a:lnTo>
                  <a:lnTo>
                    <a:pt x="205358" y="544998"/>
                  </a:lnTo>
                  <a:lnTo>
                    <a:pt x="162276" y="526791"/>
                  </a:lnTo>
                  <a:lnTo>
                    <a:pt x="122932" y="502372"/>
                  </a:lnTo>
                  <a:lnTo>
                    <a:pt x="87945" y="472360"/>
                  </a:lnTo>
                  <a:lnTo>
                    <a:pt x="57933" y="437373"/>
                  </a:lnTo>
                  <a:lnTo>
                    <a:pt x="33514" y="398030"/>
                  </a:lnTo>
                  <a:lnTo>
                    <a:pt x="15307" y="354947"/>
                  </a:lnTo>
                  <a:lnTo>
                    <a:pt x="3929" y="308744"/>
                  </a:lnTo>
                  <a:lnTo>
                    <a:pt x="0" y="260039"/>
                  </a:lnTo>
                  <a:lnTo>
                    <a:pt x="4670" y="207257"/>
                  </a:lnTo>
                  <a:lnTo>
                    <a:pt x="18280" y="156867"/>
                  </a:lnTo>
                  <a:lnTo>
                    <a:pt x="40232" y="109907"/>
                  </a:lnTo>
                  <a:lnTo>
                    <a:pt x="69924" y="67417"/>
                  </a:lnTo>
                  <a:lnTo>
                    <a:pt x="106758" y="30435"/>
                  </a:lnTo>
                  <a:lnTo>
                    <a:pt x="150133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7224FCF9-61B2-570E-8427-6B639BF98E4B}"/>
                </a:ext>
              </a:extLst>
            </p:cNvPr>
            <p:cNvSpPr/>
            <p:nvPr/>
          </p:nvSpPr>
          <p:spPr>
            <a:xfrm>
              <a:off x="4053709" y="7669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8FADFAE3-37B2-E07C-D32C-46D991A737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6C1546D7-D4E7-9EAC-A48B-94300D63585E}"/>
              </a:ext>
            </a:extLst>
          </p:cNvPr>
          <p:cNvSpPr txBox="1"/>
          <p:nvPr/>
        </p:nvSpPr>
        <p:spPr>
          <a:xfrm>
            <a:off x="4473930" y="287788"/>
            <a:ext cx="9017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solidFill>
                  <a:srgbClr val="002646"/>
                </a:solidFill>
                <a:latin typeface="Tahoma"/>
                <a:cs typeface="Tahoma"/>
              </a:rPr>
              <a:t>10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FF40C89E-D719-2231-EBAF-52FD8D54D810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Experimental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Visualization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12" name="Immagine 11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AF65008E-14E2-E096-A78A-0B401A501B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6" y="807008"/>
            <a:ext cx="3948125" cy="22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92405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CDFDD-A3B3-4314-9954-EE1FEC6DA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F359D18-76E1-94F0-F85A-4F9BEE27022B}"/>
              </a:ext>
            </a:extLst>
          </p:cNvPr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1969932B-7FC9-75E5-1DB6-5F4B83E6EBBC}"/>
              </a:ext>
            </a:extLst>
          </p:cNvPr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EEB426B-37C6-86A4-7980-A9CE0DDE1BD2}"/>
                </a:ext>
              </a:extLst>
            </p:cNvPr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AC30B75-140C-CAA0-F084-A2A43F489A02}"/>
                </a:ext>
              </a:extLst>
            </p:cNvPr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79043062-BE1B-4A8D-D449-9A7098BC750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7BF7023-52E9-D9DF-0455-B792DD68A2CF}"/>
                </a:ext>
              </a:extLst>
            </p:cNvPr>
            <p:cNvSpPr/>
            <p:nvPr/>
          </p:nvSpPr>
          <p:spPr>
            <a:xfrm>
              <a:off x="3918425" y="91543"/>
              <a:ext cx="600710" cy="560705"/>
            </a:xfrm>
            <a:custGeom>
              <a:avLst/>
              <a:gdLst/>
              <a:ahLst/>
              <a:cxnLst/>
              <a:rect l="l" t="t" r="r" b="b"/>
              <a:pathLst>
                <a:path w="600710" h="560705">
                  <a:moveTo>
                    <a:pt x="600533" y="260039"/>
                  </a:moveTo>
                  <a:lnTo>
                    <a:pt x="596603" y="308744"/>
                  </a:lnTo>
                  <a:lnTo>
                    <a:pt x="585226" y="354947"/>
                  </a:lnTo>
                  <a:lnTo>
                    <a:pt x="567018" y="398030"/>
                  </a:lnTo>
                  <a:lnTo>
                    <a:pt x="542600" y="437373"/>
                  </a:lnTo>
                  <a:lnTo>
                    <a:pt x="512588" y="472360"/>
                  </a:lnTo>
                  <a:lnTo>
                    <a:pt x="477601" y="502372"/>
                  </a:lnTo>
                  <a:lnTo>
                    <a:pt x="438257" y="526791"/>
                  </a:lnTo>
                  <a:lnTo>
                    <a:pt x="395175" y="544998"/>
                  </a:lnTo>
                  <a:lnTo>
                    <a:pt x="348972" y="556376"/>
                  </a:lnTo>
                  <a:lnTo>
                    <a:pt x="300266" y="560306"/>
                  </a:lnTo>
                  <a:lnTo>
                    <a:pt x="251561" y="556376"/>
                  </a:lnTo>
                  <a:lnTo>
                    <a:pt x="205358" y="544998"/>
                  </a:lnTo>
                  <a:lnTo>
                    <a:pt x="162276" y="526791"/>
                  </a:lnTo>
                  <a:lnTo>
                    <a:pt x="122932" y="502372"/>
                  </a:lnTo>
                  <a:lnTo>
                    <a:pt x="87945" y="472360"/>
                  </a:lnTo>
                  <a:lnTo>
                    <a:pt x="57933" y="437373"/>
                  </a:lnTo>
                  <a:lnTo>
                    <a:pt x="33514" y="398030"/>
                  </a:lnTo>
                  <a:lnTo>
                    <a:pt x="15307" y="354947"/>
                  </a:lnTo>
                  <a:lnTo>
                    <a:pt x="3929" y="308744"/>
                  </a:lnTo>
                  <a:lnTo>
                    <a:pt x="0" y="260039"/>
                  </a:lnTo>
                  <a:lnTo>
                    <a:pt x="4670" y="207257"/>
                  </a:lnTo>
                  <a:lnTo>
                    <a:pt x="18280" y="156867"/>
                  </a:lnTo>
                  <a:lnTo>
                    <a:pt x="40232" y="109907"/>
                  </a:lnTo>
                  <a:lnTo>
                    <a:pt x="69924" y="67417"/>
                  </a:lnTo>
                  <a:lnTo>
                    <a:pt x="106758" y="30435"/>
                  </a:lnTo>
                  <a:lnTo>
                    <a:pt x="150133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1FE20999-505B-9D99-9FFD-0AADBF140221}"/>
                </a:ext>
              </a:extLst>
            </p:cNvPr>
            <p:cNvSpPr/>
            <p:nvPr/>
          </p:nvSpPr>
          <p:spPr>
            <a:xfrm>
              <a:off x="4053709" y="7669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ECE38430-461C-EAB4-FCF7-3D466CDE70D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FE036D74-9411-413D-2A8E-52A3A581DD89}"/>
              </a:ext>
            </a:extLst>
          </p:cNvPr>
          <p:cNvSpPr txBox="1"/>
          <p:nvPr/>
        </p:nvSpPr>
        <p:spPr>
          <a:xfrm>
            <a:off x="4473930" y="287788"/>
            <a:ext cx="9017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solidFill>
                  <a:srgbClr val="002646"/>
                </a:solidFill>
                <a:latin typeface="Tahoma"/>
                <a:cs typeface="Tahoma"/>
              </a:rPr>
              <a:t>10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A720FF70-611B-3259-6B01-EFE24CFCE589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Experimental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Visualization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12" name="Immagine 11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C68A6874-4FD1-1521-FB37-B2991F866A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6" y="807008"/>
            <a:ext cx="3948125" cy="2282433"/>
          </a:xfrm>
          <a:prstGeom prst="rect">
            <a:avLst/>
          </a:prstGeom>
        </p:spPr>
      </p:pic>
      <p:pic>
        <p:nvPicPr>
          <p:cNvPr id="13" name="Immagine 12" descr="Immagine che contiene testo, schermata, diagramma, cerchio&#10;&#10;Descrizione generata automaticamente">
            <a:extLst>
              <a:ext uri="{FF2B5EF4-FFF2-40B4-BE49-F238E27FC236}">
                <a16:creationId xmlns:a16="http://schemas.microsoft.com/office/drawing/2014/main" id="{BF4A062F-44B8-29CD-6957-F420C5BA22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4" y="807008"/>
            <a:ext cx="3930507" cy="226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82436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C9195-A022-8EB2-F268-9C30F30B4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A180230-DFA2-7783-2D67-3AA109708CB7}"/>
              </a:ext>
            </a:extLst>
          </p:cNvPr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6EB5254D-6982-32FE-10A9-C5FF42822995}"/>
              </a:ext>
            </a:extLst>
          </p:cNvPr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A2A04D9-4541-A310-810A-2112B576B69D}"/>
                </a:ext>
              </a:extLst>
            </p:cNvPr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5BB7893-1649-8B96-2E6B-5A8545767729}"/>
                </a:ext>
              </a:extLst>
            </p:cNvPr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209D3991-A78C-097B-AAC5-B6B0AC6B525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0793386F-789D-410A-76AA-1C208DE55854}"/>
                </a:ext>
              </a:extLst>
            </p:cNvPr>
            <p:cNvSpPr/>
            <p:nvPr/>
          </p:nvSpPr>
          <p:spPr>
            <a:xfrm>
              <a:off x="3918425" y="91543"/>
              <a:ext cx="600710" cy="560705"/>
            </a:xfrm>
            <a:custGeom>
              <a:avLst/>
              <a:gdLst/>
              <a:ahLst/>
              <a:cxnLst/>
              <a:rect l="l" t="t" r="r" b="b"/>
              <a:pathLst>
                <a:path w="600710" h="560705">
                  <a:moveTo>
                    <a:pt x="600533" y="260039"/>
                  </a:moveTo>
                  <a:lnTo>
                    <a:pt x="596603" y="308744"/>
                  </a:lnTo>
                  <a:lnTo>
                    <a:pt x="585226" y="354947"/>
                  </a:lnTo>
                  <a:lnTo>
                    <a:pt x="567018" y="398030"/>
                  </a:lnTo>
                  <a:lnTo>
                    <a:pt x="542600" y="437373"/>
                  </a:lnTo>
                  <a:lnTo>
                    <a:pt x="512588" y="472360"/>
                  </a:lnTo>
                  <a:lnTo>
                    <a:pt x="477601" y="502372"/>
                  </a:lnTo>
                  <a:lnTo>
                    <a:pt x="438257" y="526791"/>
                  </a:lnTo>
                  <a:lnTo>
                    <a:pt x="395175" y="544998"/>
                  </a:lnTo>
                  <a:lnTo>
                    <a:pt x="348972" y="556376"/>
                  </a:lnTo>
                  <a:lnTo>
                    <a:pt x="300266" y="560306"/>
                  </a:lnTo>
                  <a:lnTo>
                    <a:pt x="251561" y="556376"/>
                  </a:lnTo>
                  <a:lnTo>
                    <a:pt x="205358" y="544998"/>
                  </a:lnTo>
                  <a:lnTo>
                    <a:pt x="162276" y="526791"/>
                  </a:lnTo>
                  <a:lnTo>
                    <a:pt x="122932" y="502372"/>
                  </a:lnTo>
                  <a:lnTo>
                    <a:pt x="87945" y="472360"/>
                  </a:lnTo>
                  <a:lnTo>
                    <a:pt x="57933" y="437373"/>
                  </a:lnTo>
                  <a:lnTo>
                    <a:pt x="33514" y="398030"/>
                  </a:lnTo>
                  <a:lnTo>
                    <a:pt x="15307" y="354947"/>
                  </a:lnTo>
                  <a:lnTo>
                    <a:pt x="3929" y="308744"/>
                  </a:lnTo>
                  <a:lnTo>
                    <a:pt x="0" y="260039"/>
                  </a:lnTo>
                  <a:lnTo>
                    <a:pt x="4670" y="207257"/>
                  </a:lnTo>
                  <a:lnTo>
                    <a:pt x="18280" y="156867"/>
                  </a:lnTo>
                  <a:lnTo>
                    <a:pt x="40232" y="109907"/>
                  </a:lnTo>
                  <a:lnTo>
                    <a:pt x="69924" y="67417"/>
                  </a:lnTo>
                  <a:lnTo>
                    <a:pt x="106758" y="30435"/>
                  </a:lnTo>
                  <a:lnTo>
                    <a:pt x="150133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14BFF8A-D099-3372-6DEE-02F6934EF65F}"/>
                </a:ext>
              </a:extLst>
            </p:cNvPr>
            <p:cNvSpPr/>
            <p:nvPr/>
          </p:nvSpPr>
          <p:spPr>
            <a:xfrm>
              <a:off x="4053709" y="7669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B912B67C-86B0-51EA-1E52-D3E565D0394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8548EE52-D48B-0112-3DB3-4B34FF950201}"/>
              </a:ext>
            </a:extLst>
          </p:cNvPr>
          <p:cNvSpPr txBox="1"/>
          <p:nvPr/>
        </p:nvSpPr>
        <p:spPr>
          <a:xfrm>
            <a:off x="4473930" y="287788"/>
            <a:ext cx="9017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solidFill>
                  <a:srgbClr val="002646"/>
                </a:solidFill>
                <a:latin typeface="Tahoma"/>
                <a:cs typeface="Tahoma"/>
              </a:rPr>
              <a:t>10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C8DE422A-169A-A91F-B4FB-7F64DDDE17DC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Experimental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Visualization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12" name="Immagine 11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CF806DE5-88E9-3AEC-D68C-6CF078BA4C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6" y="807008"/>
            <a:ext cx="3948125" cy="2282433"/>
          </a:xfrm>
          <a:prstGeom prst="rect">
            <a:avLst/>
          </a:prstGeom>
        </p:spPr>
      </p:pic>
      <p:pic>
        <p:nvPicPr>
          <p:cNvPr id="13" name="Immagine 12" descr="Immagine che contiene testo, schermata, diagramma, cerchio&#10;&#10;Descrizione generata automaticamente">
            <a:extLst>
              <a:ext uri="{FF2B5EF4-FFF2-40B4-BE49-F238E27FC236}">
                <a16:creationId xmlns:a16="http://schemas.microsoft.com/office/drawing/2014/main" id="{C0D7066A-4AB8-C9C7-4646-A1D50F757D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4" y="807008"/>
            <a:ext cx="3930507" cy="2260201"/>
          </a:xfrm>
          <a:prstGeom prst="rect">
            <a:avLst/>
          </a:prstGeom>
        </p:spPr>
      </p:pic>
      <p:pic>
        <p:nvPicPr>
          <p:cNvPr id="14" name="Immagine 13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24E0D147-1B86-B434-1F43-1F92F53152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6" y="807008"/>
            <a:ext cx="3917304" cy="225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09612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F1CE7-3F55-CFCE-DD68-20658B37C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252FDE8-F380-5E31-DDED-10826FE3F0C6}"/>
              </a:ext>
            </a:extLst>
          </p:cNvPr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16B665DE-B4A0-7DA4-8465-A3F1F09F150D}"/>
              </a:ext>
            </a:extLst>
          </p:cNvPr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8502DCD-CA48-A086-3FEE-A657315BFED2}"/>
                </a:ext>
              </a:extLst>
            </p:cNvPr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B9299E9-1955-506B-1A45-6B8536D7D413}"/>
                </a:ext>
              </a:extLst>
            </p:cNvPr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ED42C61E-C50A-45AE-98EC-A6C30B94D28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87492958-7BA4-A7E6-F2F5-71759A8E2251}"/>
                </a:ext>
              </a:extLst>
            </p:cNvPr>
            <p:cNvSpPr/>
            <p:nvPr/>
          </p:nvSpPr>
          <p:spPr>
            <a:xfrm>
              <a:off x="3918425" y="91543"/>
              <a:ext cx="600710" cy="560705"/>
            </a:xfrm>
            <a:custGeom>
              <a:avLst/>
              <a:gdLst/>
              <a:ahLst/>
              <a:cxnLst/>
              <a:rect l="l" t="t" r="r" b="b"/>
              <a:pathLst>
                <a:path w="600710" h="560705">
                  <a:moveTo>
                    <a:pt x="600533" y="260039"/>
                  </a:moveTo>
                  <a:lnTo>
                    <a:pt x="596603" y="308744"/>
                  </a:lnTo>
                  <a:lnTo>
                    <a:pt x="585226" y="354947"/>
                  </a:lnTo>
                  <a:lnTo>
                    <a:pt x="567018" y="398030"/>
                  </a:lnTo>
                  <a:lnTo>
                    <a:pt x="542600" y="437373"/>
                  </a:lnTo>
                  <a:lnTo>
                    <a:pt x="512588" y="472360"/>
                  </a:lnTo>
                  <a:lnTo>
                    <a:pt x="477601" y="502372"/>
                  </a:lnTo>
                  <a:lnTo>
                    <a:pt x="438257" y="526791"/>
                  </a:lnTo>
                  <a:lnTo>
                    <a:pt x="395175" y="544998"/>
                  </a:lnTo>
                  <a:lnTo>
                    <a:pt x="348972" y="556376"/>
                  </a:lnTo>
                  <a:lnTo>
                    <a:pt x="300266" y="560306"/>
                  </a:lnTo>
                  <a:lnTo>
                    <a:pt x="251561" y="556376"/>
                  </a:lnTo>
                  <a:lnTo>
                    <a:pt x="205358" y="544998"/>
                  </a:lnTo>
                  <a:lnTo>
                    <a:pt x="162276" y="526791"/>
                  </a:lnTo>
                  <a:lnTo>
                    <a:pt x="122932" y="502372"/>
                  </a:lnTo>
                  <a:lnTo>
                    <a:pt x="87945" y="472360"/>
                  </a:lnTo>
                  <a:lnTo>
                    <a:pt x="57933" y="437373"/>
                  </a:lnTo>
                  <a:lnTo>
                    <a:pt x="33514" y="398030"/>
                  </a:lnTo>
                  <a:lnTo>
                    <a:pt x="15307" y="354947"/>
                  </a:lnTo>
                  <a:lnTo>
                    <a:pt x="3929" y="308744"/>
                  </a:lnTo>
                  <a:lnTo>
                    <a:pt x="0" y="260039"/>
                  </a:lnTo>
                  <a:lnTo>
                    <a:pt x="4670" y="207257"/>
                  </a:lnTo>
                  <a:lnTo>
                    <a:pt x="18280" y="156867"/>
                  </a:lnTo>
                  <a:lnTo>
                    <a:pt x="40232" y="109907"/>
                  </a:lnTo>
                  <a:lnTo>
                    <a:pt x="69924" y="67417"/>
                  </a:lnTo>
                  <a:lnTo>
                    <a:pt x="106758" y="30435"/>
                  </a:lnTo>
                  <a:lnTo>
                    <a:pt x="150133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008CBA35-FF42-6FE2-13AB-2444371175B7}"/>
                </a:ext>
              </a:extLst>
            </p:cNvPr>
            <p:cNvSpPr/>
            <p:nvPr/>
          </p:nvSpPr>
          <p:spPr>
            <a:xfrm>
              <a:off x="4053709" y="7669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D18DAD29-649C-4E2A-87C1-4C1DDE5CFBD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13C1788C-03EA-F401-00CB-A4C7A4BAF0AF}"/>
              </a:ext>
            </a:extLst>
          </p:cNvPr>
          <p:cNvSpPr txBox="1"/>
          <p:nvPr/>
        </p:nvSpPr>
        <p:spPr>
          <a:xfrm>
            <a:off x="4473930" y="287788"/>
            <a:ext cx="9017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solidFill>
                  <a:srgbClr val="002646"/>
                </a:solidFill>
                <a:latin typeface="Tahoma"/>
                <a:cs typeface="Tahoma"/>
              </a:rPr>
              <a:t>10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8C237266-6932-5EDF-8420-8915333C67DB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Experimental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Visualization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12" name="Immagine 11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0B44B0CB-C042-5054-CD06-C8C8DABFC6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6" y="807008"/>
            <a:ext cx="3948125" cy="2282433"/>
          </a:xfrm>
          <a:prstGeom prst="rect">
            <a:avLst/>
          </a:prstGeom>
        </p:spPr>
      </p:pic>
      <p:pic>
        <p:nvPicPr>
          <p:cNvPr id="13" name="Immagine 12" descr="Immagine che contiene testo, schermata, diagramma, cerchio&#10;&#10;Descrizione generata automaticamente">
            <a:extLst>
              <a:ext uri="{FF2B5EF4-FFF2-40B4-BE49-F238E27FC236}">
                <a16:creationId xmlns:a16="http://schemas.microsoft.com/office/drawing/2014/main" id="{52FECD48-BCF0-CDBC-56A2-226C8848A1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4" y="807008"/>
            <a:ext cx="3930507" cy="2260201"/>
          </a:xfrm>
          <a:prstGeom prst="rect">
            <a:avLst/>
          </a:prstGeom>
        </p:spPr>
      </p:pic>
      <p:pic>
        <p:nvPicPr>
          <p:cNvPr id="14" name="Immagine 13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4FC9C060-7CDB-12CD-C762-1FD5E86194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6" y="807008"/>
            <a:ext cx="3917304" cy="2252609"/>
          </a:xfrm>
          <a:prstGeom prst="rect">
            <a:avLst/>
          </a:prstGeom>
        </p:spPr>
      </p:pic>
      <p:pic>
        <p:nvPicPr>
          <p:cNvPr id="16" name="Immagine 15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D17DE7C0-8138-86E8-90E1-44D1DA9845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12" y="815975"/>
            <a:ext cx="3917304" cy="226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97796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EDC7E-A976-CD13-9DC7-AD3891A8C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DF93D4C-143B-BD18-3930-B24192B91B2C}"/>
              </a:ext>
            </a:extLst>
          </p:cNvPr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21C4FA5A-F31A-9E1B-E208-E6D693B2DED0}"/>
              </a:ext>
            </a:extLst>
          </p:cNvPr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0CCB0EF-D74B-8289-E292-E74F910D8DE6}"/>
                </a:ext>
              </a:extLst>
            </p:cNvPr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282824E-1D64-BCF1-E70C-5B4DC19ADC50}"/>
                </a:ext>
              </a:extLst>
            </p:cNvPr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AB00833C-1E41-C91D-2034-8976C8DF52E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1F56DE1F-B61F-3E96-60B6-148A58E79052}"/>
                </a:ext>
              </a:extLst>
            </p:cNvPr>
            <p:cNvSpPr/>
            <p:nvPr/>
          </p:nvSpPr>
          <p:spPr>
            <a:xfrm>
              <a:off x="3918425" y="91543"/>
              <a:ext cx="600710" cy="560705"/>
            </a:xfrm>
            <a:custGeom>
              <a:avLst/>
              <a:gdLst/>
              <a:ahLst/>
              <a:cxnLst/>
              <a:rect l="l" t="t" r="r" b="b"/>
              <a:pathLst>
                <a:path w="600710" h="560705">
                  <a:moveTo>
                    <a:pt x="600533" y="260039"/>
                  </a:moveTo>
                  <a:lnTo>
                    <a:pt x="596603" y="308744"/>
                  </a:lnTo>
                  <a:lnTo>
                    <a:pt x="585226" y="354947"/>
                  </a:lnTo>
                  <a:lnTo>
                    <a:pt x="567018" y="398030"/>
                  </a:lnTo>
                  <a:lnTo>
                    <a:pt x="542600" y="437373"/>
                  </a:lnTo>
                  <a:lnTo>
                    <a:pt x="512588" y="472360"/>
                  </a:lnTo>
                  <a:lnTo>
                    <a:pt x="477601" y="502372"/>
                  </a:lnTo>
                  <a:lnTo>
                    <a:pt x="438257" y="526791"/>
                  </a:lnTo>
                  <a:lnTo>
                    <a:pt x="395175" y="544998"/>
                  </a:lnTo>
                  <a:lnTo>
                    <a:pt x="348972" y="556376"/>
                  </a:lnTo>
                  <a:lnTo>
                    <a:pt x="300266" y="560306"/>
                  </a:lnTo>
                  <a:lnTo>
                    <a:pt x="251561" y="556376"/>
                  </a:lnTo>
                  <a:lnTo>
                    <a:pt x="205358" y="544998"/>
                  </a:lnTo>
                  <a:lnTo>
                    <a:pt x="162276" y="526791"/>
                  </a:lnTo>
                  <a:lnTo>
                    <a:pt x="122932" y="502372"/>
                  </a:lnTo>
                  <a:lnTo>
                    <a:pt x="87945" y="472360"/>
                  </a:lnTo>
                  <a:lnTo>
                    <a:pt x="57933" y="437373"/>
                  </a:lnTo>
                  <a:lnTo>
                    <a:pt x="33514" y="398030"/>
                  </a:lnTo>
                  <a:lnTo>
                    <a:pt x="15307" y="354947"/>
                  </a:lnTo>
                  <a:lnTo>
                    <a:pt x="3929" y="308744"/>
                  </a:lnTo>
                  <a:lnTo>
                    <a:pt x="0" y="260039"/>
                  </a:lnTo>
                  <a:lnTo>
                    <a:pt x="4670" y="207257"/>
                  </a:lnTo>
                  <a:lnTo>
                    <a:pt x="18280" y="156867"/>
                  </a:lnTo>
                  <a:lnTo>
                    <a:pt x="40232" y="109907"/>
                  </a:lnTo>
                  <a:lnTo>
                    <a:pt x="69924" y="67417"/>
                  </a:lnTo>
                  <a:lnTo>
                    <a:pt x="106758" y="30435"/>
                  </a:lnTo>
                  <a:lnTo>
                    <a:pt x="150133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6983FBD8-3218-BACD-CF50-665A870C9169}"/>
                </a:ext>
              </a:extLst>
            </p:cNvPr>
            <p:cNvSpPr/>
            <p:nvPr/>
          </p:nvSpPr>
          <p:spPr>
            <a:xfrm>
              <a:off x="4053709" y="7669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F183A7E7-2B76-2EB8-7D88-9F5391F7ABC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7C2FA349-D582-6658-9EFB-D92566C2B8BD}"/>
              </a:ext>
            </a:extLst>
          </p:cNvPr>
          <p:cNvSpPr txBox="1"/>
          <p:nvPr/>
        </p:nvSpPr>
        <p:spPr>
          <a:xfrm>
            <a:off x="4473930" y="287788"/>
            <a:ext cx="9017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solidFill>
                  <a:srgbClr val="002646"/>
                </a:solidFill>
                <a:latin typeface="Tahoma"/>
                <a:cs typeface="Tahoma"/>
              </a:rPr>
              <a:t>10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A1642ED2-EC7E-A155-0576-80ABD41C79AF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Experimental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Visualization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12" name="Immagine 11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F95464CD-C7AF-DBFE-1C87-7A52AC4621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6" y="807008"/>
            <a:ext cx="3948125" cy="2282433"/>
          </a:xfrm>
          <a:prstGeom prst="rect">
            <a:avLst/>
          </a:prstGeom>
        </p:spPr>
      </p:pic>
      <p:pic>
        <p:nvPicPr>
          <p:cNvPr id="13" name="Immagine 12" descr="Immagine che contiene testo, schermata, diagramma, cerchio&#10;&#10;Descrizione generata automaticamente">
            <a:extLst>
              <a:ext uri="{FF2B5EF4-FFF2-40B4-BE49-F238E27FC236}">
                <a16:creationId xmlns:a16="http://schemas.microsoft.com/office/drawing/2014/main" id="{7C2AB986-DE2F-3D11-B3C2-EDA41928F2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94" y="807008"/>
            <a:ext cx="3930507" cy="2260201"/>
          </a:xfrm>
          <a:prstGeom prst="rect">
            <a:avLst/>
          </a:prstGeom>
        </p:spPr>
      </p:pic>
      <p:pic>
        <p:nvPicPr>
          <p:cNvPr id="14" name="Immagine 13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3F213F3D-2BC7-7EDB-9DF1-0573B8DB572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6" y="807008"/>
            <a:ext cx="3917304" cy="2252609"/>
          </a:xfrm>
          <a:prstGeom prst="rect">
            <a:avLst/>
          </a:prstGeom>
        </p:spPr>
      </p:pic>
      <p:pic>
        <p:nvPicPr>
          <p:cNvPr id="16" name="Immagine 15" descr="Immagine che contiene testo, diagramma, schermata, cerchio&#10;&#10;Descrizione generata automaticamente">
            <a:extLst>
              <a:ext uri="{FF2B5EF4-FFF2-40B4-BE49-F238E27FC236}">
                <a16:creationId xmlns:a16="http://schemas.microsoft.com/office/drawing/2014/main" id="{A692C90B-E759-B390-6B7F-4277B403875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12" y="815975"/>
            <a:ext cx="3917304" cy="2264616"/>
          </a:xfrm>
          <a:prstGeom prst="rect">
            <a:avLst/>
          </a:prstGeom>
        </p:spPr>
      </p:pic>
      <p:pic>
        <p:nvPicPr>
          <p:cNvPr id="17" name="Immagine 16" descr="Immagine che contiene testo, diagramma, schermata, Policromia&#10;&#10;Descrizione generata automaticamente">
            <a:extLst>
              <a:ext uri="{FF2B5EF4-FFF2-40B4-BE49-F238E27FC236}">
                <a16:creationId xmlns:a16="http://schemas.microsoft.com/office/drawing/2014/main" id="{9DA92072-5B76-7F7A-D416-0770EE62000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814843"/>
            <a:ext cx="3888725" cy="224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49709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425" y="52961"/>
              <a:ext cx="600710" cy="599440"/>
            </a:xfrm>
            <a:custGeom>
              <a:avLst/>
              <a:gdLst/>
              <a:ahLst/>
              <a:cxnLst/>
              <a:rect l="l" t="t" r="r" b="b"/>
              <a:pathLst>
                <a:path w="600710" h="599440">
                  <a:moveTo>
                    <a:pt x="600533" y="298621"/>
                  </a:moveTo>
                  <a:lnTo>
                    <a:pt x="596603" y="347327"/>
                  </a:lnTo>
                  <a:lnTo>
                    <a:pt x="585226" y="393530"/>
                  </a:lnTo>
                  <a:lnTo>
                    <a:pt x="567018" y="436612"/>
                  </a:lnTo>
                  <a:lnTo>
                    <a:pt x="542600" y="475956"/>
                  </a:lnTo>
                  <a:lnTo>
                    <a:pt x="512588" y="510943"/>
                  </a:lnTo>
                  <a:lnTo>
                    <a:pt x="477601" y="540955"/>
                  </a:lnTo>
                  <a:lnTo>
                    <a:pt x="438257" y="565373"/>
                  </a:lnTo>
                  <a:lnTo>
                    <a:pt x="395175" y="583581"/>
                  </a:lnTo>
                  <a:lnTo>
                    <a:pt x="348972" y="594958"/>
                  </a:lnTo>
                  <a:lnTo>
                    <a:pt x="300266" y="598888"/>
                  </a:lnTo>
                  <a:lnTo>
                    <a:pt x="251561" y="594958"/>
                  </a:lnTo>
                  <a:lnTo>
                    <a:pt x="205358" y="583581"/>
                  </a:lnTo>
                  <a:lnTo>
                    <a:pt x="162276" y="565373"/>
                  </a:lnTo>
                  <a:lnTo>
                    <a:pt x="122932" y="540955"/>
                  </a:lnTo>
                  <a:lnTo>
                    <a:pt x="87945" y="510943"/>
                  </a:lnTo>
                  <a:lnTo>
                    <a:pt x="57933" y="475956"/>
                  </a:lnTo>
                  <a:lnTo>
                    <a:pt x="33514" y="436612"/>
                  </a:lnTo>
                  <a:lnTo>
                    <a:pt x="15307" y="393530"/>
                  </a:lnTo>
                  <a:lnTo>
                    <a:pt x="3929" y="347327"/>
                  </a:lnTo>
                  <a:lnTo>
                    <a:pt x="0" y="298621"/>
                  </a:lnTo>
                  <a:lnTo>
                    <a:pt x="4189" y="248438"/>
                  </a:lnTo>
                  <a:lnTo>
                    <a:pt x="16323" y="200814"/>
                  </a:lnTo>
                  <a:lnTo>
                    <a:pt x="35749" y="156474"/>
                  </a:lnTo>
                  <a:lnTo>
                    <a:pt x="61814" y="116144"/>
                  </a:lnTo>
                  <a:lnTo>
                    <a:pt x="93865" y="80548"/>
                  </a:lnTo>
                  <a:lnTo>
                    <a:pt x="131250" y="50411"/>
                  </a:lnTo>
                  <a:lnTo>
                    <a:pt x="173316" y="26457"/>
                  </a:lnTo>
                  <a:lnTo>
                    <a:pt x="219411" y="9412"/>
                  </a:lnTo>
                  <a:lnTo>
                    <a:pt x="268882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72458" y="3811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80305" y="287953"/>
            <a:ext cx="7747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70" dirty="0">
                <a:solidFill>
                  <a:srgbClr val="002646"/>
                </a:solidFill>
                <a:latin typeface="Tahoma"/>
                <a:cs typeface="Tahoma"/>
              </a:rPr>
              <a:t>11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8708DD7-6D9D-9688-8802-AB32FC08183E}"/>
              </a:ext>
            </a:extLst>
          </p:cNvPr>
          <p:cNvSpPr txBox="1"/>
          <p:nvPr/>
        </p:nvSpPr>
        <p:spPr>
          <a:xfrm>
            <a:off x="172184" y="758646"/>
            <a:ext cx="419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OpenMP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enhances performance by utilizing multiple CPU cores for parallel task execution.</a:t>
            </a:r>
          </a:p>
          <a:p>
            <a:pPr algn="just"/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Flat Kernel                                         Gaussian Kernel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2465CFD-CC5B-F06B-68C7-A07C89586A34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SpeedUp</a:t>
            </a:r>
            <a:r>
              <a:rPr lang="it-IT" sz="1600" dirty="0">
                <a:solidFill>
                  <a:schemeClr val="bg1"/>
                </a:solidFill>
              </a:rPr>
              <a:t> with </a:t>
            </a:r>
            <a:r>
              <a:rPr lang="it-IT" sz="1600" dirty="0" err="1">
                <a:solidFill>
                  <a:schemeClr val="bg1"/>
                </a:solidFill>
              </a:rPr>
              <a:t>OpenMP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6676627-AB0E-1137-6BC8-65D0CF5C6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82" y="1343180"/>
            <a:ext cx="1981199" cy="692727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2F4479C3-E94F-BA32-98F7-BCC0B0F9A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965" y="1354314"/>
            <a:ext cx="1982153" cy="68648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40B6238-ACE3-F3D7-359F-BBDB584E64AC}"/>
              </a:ext>
            </a:extLst>
          </p:cNvPr>
          <p:cNvSpPr txBox="1"/>
          <p:nvPr/>
        </p:nvSpPr>
        <p:spPr>
          <a:xfrm>
            <a:off x="237476" y="2055774"/>
            <a:ext cx="4107642" cy="4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Critical: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Improves performance but adds overhead from synchronization.</a:t>
            </a:r>
          </a:p>
          <a:p>
            <a:pPr algn="just">
              <a:lnSpc>
                <a:spcPct val="150000"/>
              </a:lnSpc>
            </a:pPr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Atomic: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Achieves higher speedup by reducing synchronization overhead.</a:t>
            </a:r>
            <a:endParaRPr lang="it-IT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AA8562E7-4FF6-72E6-3331-225B37DD45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697" y="2546481"/>
            <a:ext cx="1981199" cy="73146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425" y="51386"/>
              <a:ext cx="600710" cy="600710"/>
            </a:xfrm>
            <a:custGeom>
              <a:avLst/>
              <a:gdLst/>
              <a:ahLst/>
              <a:cxnLst/>
              <a:rect l="l" t="t" r="r" b="b"/>
              <a:pathLst>
                <a:path w="600710" h="600710">
                  <a:moveTo>
                    <a:pt x="600533" y="300196"/>
                  </a:moveTo>
                  <a:lnTo>
                    <a:pt x="596603" y="348901"/>
                  </a:lnTo>
                  <a:lnTo>
                    <a:pt x="585226" y="395104"/>
                  </a:lnTo>
                  <a:lnTo>
                    <a:pt x="567018" y="438187"/>
                  </a:lnTo>
                  <a:lnTo>
                    <a:pt x="542600" y="477531"/>
                  </a:lnTo>
                  <a:lnTo>
                    <a:pt x="512588" y="512517"/>
                  </a:lnTo>
                  <a:lnTo>
                    <a:pt x="477601" y="542529"/>
                  </a:lnTo>
                  <a:lnTo>
                    <a:pt x="438257" y="566948"/>
                  </a:lnTo>
                  <a:lnTo>
                    <a:pt x="395175" y="585155"/>
                  </a:lnTo>
                  <a:lnTo>
                    <a:pt x="348972" y="596533"/>
                  </a:lnTo>
                  <a:lnTo>
                    <a:pt x="300266" y="600463"/>
                  </a:lnTo>
                  <a:lnTo>
                    <a:pt x="251561" y="596533"/>
                  </a:lnTo>
                  <a:lnTo>
                    <a:pt x="205358" y="585155"/>
                  </a:lnTo>
                  <a:lnTo>
                    <a:pt x="162276" y="566948"/>
                  </a:lnTo>
                  <a:lnTo>
                    <a:pt x="122932" y="542529"/>
                  </a:lnTo>
                  <a:lnTo>
                    <a:pt x="87945" y="512517"/>
                  </a:lnTo>
                  <a:lnTo>
                    <a:pt x="57933" y="477531"/>
                  </a:lnTo>
                  <a:lnTo>
                    <a:pt x="33514" y="438187"/>
                  </a:lnTo>
                  <a:lnTo>
                    <a:pt x="15307" y="395104"/>
                  </a:lnTo>
                  <a:lnTo>
                    <a:pt x="3929" y="348901"/>
                  </a:lnTo>
                  <a:lnTo>
                    <a:pt x="0" y="300196"/>
                  </a:lnTo>
                  <a:lnTo>
                    <a:pt x="4670" y="247414"/>
                  </a:lnTo>
                  <a:lnTo>
                    <a:pt x="18280" y="197024"/>
                  </a:lnTo>
                  <a:lnTo>
                    <a:pt x="40232" y="150065"/>
                  </a:lnTo>
                  <a:lnTo>
                    <a:pt x="69924" y="107574"/>
                  </a:lnTo>
                  <a:lnTo>
                    <a:pt x="106758" y="70592"/>
                  </a:lnTo>
                  <a:lnTo>
                    <a:pt x="150133" y="40157"/>
                  </a:lnTo>
                  <a:lnTo>
                    <a:pt x="195924" y="18640"/>
                  </a:lnTo>
                  <a:lnTo>
                    <a:pt x="244169" y="5218"/>
                  </a:lnTo>
                  <a:lnTo>
                    <a:pt x="293810" y="0"/>
                  </a:lnTo>
                  <a:lnTo>
                    <a:pt x="343791" y="3098"/>
                  </a:lnTo>
                  <a:lnTo>
                    <a:pt x="393055" y="14623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6631" y="5116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75429" y="287788"/>
            <a:ext cx="8699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40" dirty="0">
                <a:solidFill>
                  <a:srgbClr val="002646"/>
                </a:solidFill>
                <a:latin typeface="Tahoma"/>
                <a:cs typeface="Tahoma"/>
              </a:rPr>
              <a:t>12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0019BC8-4863-74E2-4395-9EBC89359DD4}"/>
              </a:ext>
            </a:extLst>
          </p:cNvPr>
          <p:cNvSpPr txBox="1"/>
          <p:nvPr/>
        </p:nvSpPr>
        <p:spPr>
          <a:xfrm>
            <a:off x="204797" y="739775"/>
            <a:ext cx="4249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CUDA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leverages massive parallelism by executing thousands of threads simultaneously on the GPU.</a:t>
            </a:r>
          </a:p>
          <a:p>
            <a:pPr algn="just"/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900" dirty="0"/>
              <a:t>This leads CUDA to reduce execution times compared to OpenMP Critical, achieving superior speedup and scalability</a:t>
            </a:r>
            <a:endParaRPr lang="it-IT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object 11">
            <a:extLst>
              <a:ext uri="{FF2B5EF4-FFF2-40B4-BE49-F238E27FC236}">
                <a16:creationId xmlns:a16="http://schemas.microsoft.com/office/drawing/2014/main" id="{8391249E-35CB-BA31-07BC-1CF64FB92832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SpeedUp</a:t>
            </a:r>
            <a:r>
              <a:rPr lang="it-IT" sz="1600" dirty="0">
                <a:solidFill>
                  <a:schemeClr val="bg1"/>
                </a:solidFill>
              </a:rPr>
              <a:t> with CUDA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91D9A5B-BCA4-BD38-C31B-D8E6D41CB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97" y="1197431"/>
            <a:ext cx="2819400" cy="111601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425" y="51316"/>
              <a:ext cx="600710" cy="600710"/>
            </a:xfrm>
            <a:custGeom>
              <a:avLst/>
              <a:gdLst/>
              <a:ahLst/>
              <a:cxnLst/>
              <a:rect l="l" t="t" r="r" b="b"/>
              <a:pathLst>
                <a:path w="600710" h="600710">
                  <a:moveTo>
                    <a:pt x="600533" y="300266"/>
                  </a:moveTo>
                  <a:lnTo>
                    <a:pt x="596603" y="348972"/>
                  </a:lnTo>
                  <a:lnTo>
                    <a:pt x="585226" y="395175"/>
                  </a:lnTo>
                  <a:lnTo>
                    <a:pt x="567018" y="438257"/>
                  </a:lnTo>
                  <a:lnTo>
                    <a:pt x="542600" y="477601"/>
                  </a:lnTo>
                  <a:lnTo>
                    <a:pt x="512588" y="512588"/>
                  </a:lnTo>
                  <a:lnTo>
                    <a:pt x="477601" y="542600"/>
                  </a:lnTo>
                  <a:lnTo>
                    <a:pt x="438257" y="567018"/>
                  </a:lnTo>
                  <a:lnTo>
                    <a:pt x="395175" y="585225"/>
                  </a:lnTo>
                  <a:lnTo>
                    <a:pt x="348972" y="596603"/>
                  </a:lnTo>
                  <a:lnTo>
                    <a:pt x="300266" y="600533"/>
                  </a:lnTo>
                  <a:lnTo>
                    <a:pt x="251561" y="596603"/>
                  </a:lnTo>
                  <a:lnTo>
                    <a:pt x="205358" y="585225"/>
                  </a:lnTo>
                  <a:lnTo>
                    <a:pt x="162276" y="567018"/>
                  </a:lnTo>
                  <a:lnTo>
                    <a:pt x="122932" y="542600"/>
                  </a:lnTo>
                  <a:lnTo>
                    <a:pt x="87945" y="512588"/>
                  </a:lnTo>
                  <a:lnTo>
                    <a:pt x="57933" y="477601"/>
                  </a:lnTo>
                  <a:lnTo>
                    <a:pt x="33514" y="438257"/>
                  </a:lnTo>
                  <a:lnTo>
                    <a:pt x="15307" y="395175"/>
                  </a:lnTo>
                  <a:lnTo>
                    <a:pt x="3929" y="348972"/>
                  </a:lnTo>
                  <a:lnTo>
                    <a:pt x="0" y="300266"/>
                  </a:lnTo>
                  <a:lnTo>
                    <a:pt x="3929" y="251561"/>
                  </a:lnTo>
                  <a:lnTo>
                    <a:pt x="15307" y="205358"/>
                  </a:lnTo>
                  <a:lnTo>
                    <a:pt x="33514" y="162275"/>
                  </a:lnTo>
                  <a:lnTo>
                    <a:pt x="57933" y="122932"/>
                  </a:lnTo>
                  <a:lnTo>
                    <a:pt x="87945" y="87945"/>
                  </a:lnTo>
                  <a:lnTo>
                    <a:pt x="122932" y="57933"/>
                  </a:lnTo>
                  <a:lnTo>
                    <a:pt x="162276" y="33514"/>
                  </a:lnTo>
                  <a:lnTo>
                    <a:pt x="205358" y="15307"/>
                  </a:lnTo>
                  <a:lnTo>
                    <a:pt x="251561" y="3929"/>
                  </a:lnTo>
                  <a:lnTo>
                    <a:pt x="300266" y="0"/>
                  </a:lnTo>
                  <a:lnTo>
                    <a:pt x="355203" y="5071"/>
                  </a:lnTo>
                  <a:lnTo>
                    <a:pt x="407871" y="19950"/>
                  </a:lnTo>
                  <a:lnTo>
                    <a:pt x="456965" y="44136"/>
                  </a:lnTo>
                  <a:lnTo>
                    <a:pt x="501183" y="77128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4759" y="11359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700" y="23051"/>
                  </a:lnTo>
                  <a:lnTo>
                    <a:pt x="29700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77651" y="287788"/>
            <a:ext cx="8255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13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51C81B2-5685-7719-0933-55DAAFA8AB5C}"/>
              </a:ext>
            </a:extLst>
          </p:cNvPr>
          <p:cNvSpPr txBox="1"/>
          <p:nvPr/>
        </p:nvSpPr>
        <p:spPr>
          <a:xfrm>
            <a:off x="171450" y="685198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The table compares execution times for different block sizes (64 to 1024) when clustering 100,000 points.</a:t>
            </a:r>
            <a:endParaRPr lang="it-IT" sz="9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E982412-6503-791C-53F3-F5A07D073219}"/>
              </a:ext>
            </a:extLst>
          </p:cNvPr>
          <p:cNvSpPr txBox="1"/>
          <p:nvPr/>
        </p:nvSpPr>
        <p:spPr>
          <a:xfrm>
            <a:off x="171450" y="1120775"/>
            <a:ext cx="41910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9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 of Block Size on CUDA Performance: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Optimal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Block Size for Flat Kernel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Flat Kernel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best performance with 64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due to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computations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Optimal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Block Size for 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Gaussian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Kernel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Gaussian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Kernel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optimally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512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count helps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computational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lang="en-US" sz="9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Aft>
                <a:spcPts val="1200"/>
              </a:spcAft>
            </a:pPr>
            <a:endParaRPr lang="it-IT" sz="9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608B7B8E-D445-835D-A86F-4A4F1AFCEFF3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>
                <a:solidFill>
                  <a:schemeClr val="bg1"/>
                </a:solidFill>
              </a:rPr>
              <a:t>Block-Size </a:t>
            </a:r>
            <a:r>
              <a:rPr lang="it-IT" sz="1600" dirty="0" err="1">
                <a:solidFill>
                  <a:schemeClr val="bg1"/>
                </a:solidFill>
              </a:rPr>
              <a:t>Comparison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7D373AC-1E95-1F77-46CA-4F10621FA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72" y="2374558"/>
            <a:ext cx="3676650" cy="80198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425" y="51316"/>
              <a:ext cx="600710" cy="600710"/>
            </a:xfrm>
            <a:custGeom>
              <a:avLst/>
              <a:gdLst/>
              <a:ahLst/>
              <a:cxnLst/>
              <a:rect l="l" t="t" r="r" b="b"/>
              <a:pathLst>
                <a:path w="600710" h="600710">
                  <a:moveTo>
                    <a:pt x="600533" y="300266"/>
                  </a:moveTo>
                  <a:lnTo>
                    <a:pt x="596603" y="348972"/>
                  </a:lnTo>
                  <a:lnTo>
                    <a:pt x="585226" y="395175"/>
                  </a:lnTo>
                  <a:lnTo>
                    <a:pt x="567018" y="438257"/>
                  </a:lnTo>
                  <a:lnTo>
                    <a:pt x="542600" y="477601"/>
                  </a:lnTo>
                  <a:lnTo>
                    <a:pt x="512588" y="512588"/>
                  </a:lnTo>
                  <a:lnTo>
                    <a:pt x="477601" y="542600"/>
                  </a:lnTo>
                  <a:lnTo>
                    <a:pt x="438257" y="567018"/>
                  </a:lnTo>
                  <a:lnTo>
                    <a:pt x="395175" y="585225"/>
                  </a:lnTo>
                  <a:lnTo>
                    <a:pt x="348972" y="596603"/>
                  </a:lnTo>
                  <a:lnTo>
                    <a:pt x="300266" y="600533"/>
                  </a:lnTo>
                  <a:lnTo>
                    <a:pt x="251561" y="596603"/>
                  </a:lnTo>
                  <a:lnTo>
                    <a:pt x="205358" y="585225"/>
                  </a:lnTo>
                  <a:lnTo>
                    <a:pt x="162276" y="567018"/>
                  </a:lnTo>
                  <a:lnTo>
                    <a:pt x="122932" y="542600"/>
                  </a:lnTo>
                  <a:lnTo>
                    <a:pt x="87945" y="512588"/>
                  </a:lnTo>
                  <a:lnTo>
                    <a:pt x="57933" y="477601"/>
                  </a:lnTo>
                  <a:lnTo>
                    <a:pt x="33514" y="438257"/>
                  </a:lnTo>
                  <a:lnTo>
                    <a:pt x="15307" y="395175"/>
                  </a:lnTo>
                  <a:lnTo>
                    <a:pt x="3929" y="348972"/>
                  </a:lnTo>
                  <a:lnTo>
                    <a:pt x="0" y="300266"/>
                  </a:lnTo>
                  <a:lnTo>
                    <a:pt x="3929" y="251561"/>
                  </a:lnTo>
                  <a:lnTo>
                    <a:pt x="15307" y="205358"/>
                  </a:lnTo>
                  <a:lnTo>
                    <a:pt x="33514" y="162275"/>
                  </a:lnTo>
                  <a:lnTo>
                    <a:pt x="57933" y="122932"/>
                  </a:lnTo>
                  <a:lnTo>
                    <a:pt x="87945" y="87945"/>
                  </a:lnTo>
                  <a:lnTo>
                    <a:pt x="122932" y="57933"/>
                  </a:lnTo>
                  <a:lnTo>
                    <a:pt x="162276" y="33514"/>
                  </a:lnTo>
                  <a:lnTo>
                    <a:pt x="205358" y="15307"/>
                  </a:lnTo>
                  <a:lnTo>
                    <a:pt x="251561" y="3929"/>
                  </a:lnTo>
                  <a:lnTo>
                    <a:pt x="300266" y="0"/>
                  </a:lnTo>
                  <a:lnTo>
                    <a:pt x="350268" y="4182"/>
                  </a:lnTo>
                  <a:lnTo>
                    <a:pt x="398070" y="16365"/>
                  </a:lnTo>
                  <a:lnTo>
                    <a:pt x="442827" y="36002"/>
                  </a:lnTo>
                  <a:lnTo>
                    <a:pt x="483699" y="62544"/>
                  </a:lnTo>
                  <a:lnTo>
                    <a:pt x="519842" y="95445"/>
                  </a:lnTo>
                  <a:lnTo>
                    <a:pt x="550414" y="134159"/>
                  </a:lnTo>
                  <a:lnTo>
                    <a:pt x="574573" y="178136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78149" y="21460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700"/>
                  </a:lnTo>
                  <a:lnTo>
                    <a:pt x="23051" y="29700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75353" y="287788"/>
            <a:ext cx="8763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30" dirty="0">
                <a:solidFill>
                  <a:srgbClr val="002646"/>
                </a:solidFill>
                <a:latin typeface="Tahoma"/>
                <a:cs typeface="Tahoma"/>
              </a:rPr>
              <a:t>14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1EA9B4-4C5A-12B9-9A0D-B33346DBA14A}"/>
              </a:ext>
            </a:extLst>
          </p:cNvPr>
          <p:cNvSpPr txBox="1"/>
          <p:nvPr/>
        </p:nvSpPr>
        <p:spPr>
          <a:xfrm>
            <a:off x="122516" y="712090"/>
            <a:ext cx="4270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/>
              <a:t>The CUDA algorithm greatly outperforms sequential and OpenMP implementations but involves higher complexity. OpenMP, in contrast, provides significant speedup with minimal effort, requiring only a few directives.</a:t>
            </a:r>
            <a:endParaRPr lang="it-IT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DDDE3C58-EB06-C0F4-4B0D-1CFD2B423F68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>
                <a:solidFill>
                  <a:schemeClr val="bg1"/>
                </a:solidFill>
              </a:rPr>
              <a:t>Global </a:t>
            </a:r>
            <a:r>
              <a:rPr lang="it-IT" sz="1600" dirty="0" err="1">
                <a:solidFill>
                  <a:schemeClr val="bg1"/>
                </a:solidFill>
              </a:rPr>
              <a:t>Comparison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73845FF-3C6E-280B-F2FE-D9B4CE167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1" y="1264993"/>
            <a:ext cx="3600450" cy="87687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DA9BC90-40D8-6AF5-42A8-728796349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740" y="2224517"/>
            <a:ext cx="2306453" cy="107943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20144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493247" y="287953"/>
            <a:ext cx="5143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1</a:t>
            </a:r>
            <a:endParaRPr sz="55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55" dirty="0"/>
              <a:t>Index</a:t>
            </a:r>
            <a:endParaRPr spc="-55" dirty="0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425" y="51316"/>
              <a:ext cx="600710" cy="600710"/>
            </a:xfrm>
            <a:custGeom>
              <a:avLst/>
              <a:gdLst/>
              <a:ahLst/>
              <a:cxnLst/>
              <a:rect l="l" t="t" r="r" b="b"/>
              <a:pathLst>
                <a:path w="600710" h="600710">
                  <a:moveTo>
                    <a:pt x="600533" y="300266"/>
                  </a:moveTo>
                  <a:lnTo>
                    <a:pt x="596603" y="348972"/>
                  </a:lnTo>
                  <a:lnTo>
                    <a:pt x="585226" y="395175"/>
                  </a:lnTo>
                  <a:lnTo>
                    <a:pt x="567018" y="438257"/>
                  </a:lnTo>
                  <a:lnTo>
                    <a:pt x="542600" y="477601"/>
                  </a:lnTo>
                  <a:lnTo>
                    <a:pt x="512588" y="512588"/>
                  </a:lnTo>
                  <a:lnTo>
                    <a:pt x="477601" y="542600"/>
                  </a:lnTo>
                  <a:lnTo>
                    <a:pt x="438257" y="567018"/>
                  </a:lnTo>
                  <a:lnTo>
                    <a:pt x="395175" y="585225"/>
                  </a:lnTo>
                  <a:lnTo>
                    <a:pt x="348972" y="596603"/>
                  </a:lnTo>
                  <a:lnTo>
                    <a:pt x="300266" y="600533"/>
                  </a:lnTo>
                  <a:lnTo>
                    <a:pt x="251561" y="596603"/>
                  </a:lnTo>
                  <a:lnTo>
                    <a:pt x="205358" y="585225"/>
                  </a:lnTo>
                  <a:lnTo>
                    <a:pt x="162276" y="567018"/>
                  </a:lnTo>
                  <a:lnTo>
                    <a:pt x="122932" y="542600"/>
                  </a:lnTo>
                  <a:lnTo>
                    <a:pt x="87945" y="512588"/>
                  </a:lnTo>
                  <a:lnTo>
                    <a:pt x="57933" y="477601"/>
                  </a:lnTo>
                  <a:lnTo>
                    <a:pt x="33514" y="438257"/>
                  </a:lnTo>
                  <a:lnTo>
                    <a:pt x="15307" y="395175"/>
                  </a:lnTo>
                  <a:lnTo>
                    <a:pt x="3929" y="348972"/>
                  </a:lnTo>
                  <a:lnTo>
                    <a:pt x="0" y="300266"/>
                  </a:lnTo>
                  <a:lnTo>
                    <a:pt x="3929" y="251561"/>
                  </a:lnTo>
                  <a:lnTo>
                    <a:pt x="15307" y="205358"/>
                  </a:lnTo>
                  <a:lnTo>
                    <a:pt x="33514" y="162275"/>
                  </a:lnTo>
                  <a:lnTo>
                    <a:pt x="57933" y="122932"/>
                  </a:lnTo>
                  <a:lnTo>
                    <a:pt x="87945" y="87945"/>
                  </a:lnTo>
                  <a:lnTo>
                    <a:pt x="122932" y="57933"/>
                  </a:lnTo>
                  <a:lnTo>
                    <a:pt x="162276" y="33514"/>
                  </a:lnTo>
                  <a:lnTo>
                    <a:pt x="205358" y="15307"/>
                  </a:lnTo>
                  <a:lnTo>
                    <a:pt x="251561" y="3929"/>
                  </a:lnTo>
                  <a:lnTo>
                    <a:pt x="300266" y="0"/>
                  </a:lnTo>
                  <a:lnTo>
                    <a:pt x="348972" y="3929"/>
                  </a:lnTo>
                  <a:lnTo>
                    <a:pt x="395175" y="15307"/>
                  </a:lnTo>
                  <a:lnTo>
                    <a:pt x="438257" y="33514"/>
                  </a:lnTo>
                  <a:lnTo>
                    <a:pt x="477601" y="57933"/>
                  </a:lnTo>
                  <a:lnTo>
                    <a:pt x="512588" y="87945"/>
                  </a:lnTo>
                  <a:lnTo>
                    <a:pt x="542600" y="122932"/>
                  </a:lnTo>
                  <a:lnTo>
                    <a:pt x="567018" y="162275"/>
                  </a:lnTo>
                  <a:lnTo>
                    <a:pt x="585226" y="205358"/>
                  </a:lnTo>
                  <a:lnTo>
                    <a:pt x="596603" y="251561"/>
                  </a:lnTo>
                  <a:lnTo>
                    <a:pt x="600533" y="300266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477829" y="287788"/>
            <a:ext cx="8255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15</a:t>
            </a:r>
            <a:endParaRPr sz="550" dirty="0">
              <a:latin typeface="Tahoma"/>
              <a:cs typeface="Tahoma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7FF216A5-9F83-7589-DD7A-DFC0995E3B0C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Conclusion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C515C70-4B9A-D004-9EF6-1C22FD532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1450" y="777021"/>
            <a:ext cx="41148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Mean Shift 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demonstrates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excellent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scalability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making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well-suited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GPU-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computing.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Sequential vs. 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OpenMP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(Critical)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100,000 points:</a:t>
            </a:r>
          </a:p>
          <a:p>
            <a:pPr marL="628650" lvl="1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9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Flat Kernel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11.2x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speedup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(710.793 s → 188.764 s).</a:t>
            </a:r>
          </a:p>
          <a:p>
            <a:pPr marL="628650" lvl="1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9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Gaussian</a:t>
            </a:r>
            <a:r>
              <a:rPr kumimoji="0" lang="it-IT" altLang="it-IT" sz="9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Kernel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3.1x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speedup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(2285.588 s → 638.574 s).</a:t>
            </a:r>
          </a:p>
          <a:p>
            <a:pPr marL="628650" lvl="1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Sequential vs. CUDA 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100,000 points:</a:t>
            </a:r>
          </a:p>
          <a:p>
            <a:pPr marL="628650" lvl="1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9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Flat Kernel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42.1x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speedup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(710.793 s → 16.868 s).</a:t>
            </a:r>
          </a:p>
          <a:p>
            <a:pPr marL="628650" lvl="1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9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Gaussian</a:t>
            </a:r>
            <a:r>
              <a:rPr kumimoji="0" lang="it-IT" altLang="it-IT" sz="9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Kernel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11.3x</a:t>
            </a:r>
            <a:r>
              <a:rPr kumimoji="0" lang="it-IT" altLang="it-IT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speedup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(2285.588 s → 202.969 s).</a:t>
            </a:r>
            <a:endParaRPr lang="it-IT" altLang="it-IT" sz="9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it-IT" altLang="it-IT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CUDA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vastly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outperforms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both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Sequential and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OpenMP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implementations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particularly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the Flat Kernel, by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leveraging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GPU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parallelism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computational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efficiency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4759" y="287121"/>
              <a:ext cx="178661" cy="3024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488383" y="287788"/>
            <a:ext cx="61594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94" y="131965"/>
            <a:ext cx="31883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600" spc="-10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5B0CE1F-8909-875E-2CE4-C3B156B4F760}"/>
                  </a:ext>
                </a:extLst>
              </p:cNvPr>
              <p:cNvSpPr txBox="1"/>
              <p:nvPr/>
            </p:nvSpPr>
            <p:spPr>
              <a:xfrm>
                <a:off x="213759" y="855950"/>
                <a:ext cx="4148691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altLang="it-IT" sz="9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Mean Shift </a:t>
                </a:r>
                <a:r>
                  <a:rPr kumimoji="0" lang="en-US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is a non-parametric clustering algorithm that shifts data points iteratively toward regions of higher density, dynamically identifying cluster centers without predefining the number of clusters.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kumimoji="0" lang="en-US" altLang="it-IT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71450" marR="0" lvl="0" indent="-17145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it-IT" sz="9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Neighborhood Definition</a:t>
                </a:r>
                <a:r>
                  <a:rPr kumimoji="0" lang="en-US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Uses a kernel (Flat or Gaussian) and bandwidth </a:t>
                </a:r>
                <a14:m>
                  <m:oMath xmlns:m="http://schemas.openxmlformats.org/officeDocument/2006/math">
                    <m:r>
                      <a:rPr kumimoji="0" lang="en-US" altLang="it-IT" sz="9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h</m:t>
                    </m:r>
                  </m:oMath>
                </a14:m>
                <a:r>
                  <a:rPr kumimoji="0" lang="en-US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to define the influence region.</a:t>
                </a:r>
              </a:p>
              <a:p>
                <a:pPr marL="171450" marR="0" lvl="0" indent="-17145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US" altLang="it-IT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71450" marR="0" lvl="0" indent="-17145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it-IT" sz="9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Iterative Shifting</a:t>
                </a:r>
                <a:r>
                  <a:rPr kumimoji="0" lang="en-US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Moves points toward the weighted mean of neighbors.</a:t>
                </a:r>
              </a:p>
              <a:p>
                <a:pPr marL="171450" marR="0" lvl="0" indent="-17145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US" altLang="it-IT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71450" marR="0" lvl="0" indent="-17145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it-IT" sz="9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Convergence</a:t>
                </a:r>
                <a:r>
                  <a:rPr kumimoji="0" lang="en-US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Stops when shifts are below a threshold </a:t>
                </a:r>
                <a14:m>
                  <m:oMath xmlns:m="http://schemas.openxmlformats.org/officeDocument/2006/math">
                    <m:r>
                      <a:rPr kumimoji="0" lang="en-US" altLang="it-IT" sz="9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𝜖</m:t>
                    </m:r>
                  </m:oMath>
                </a14:m>
                <a:r>
                  <a:rPr kumimoji="0" lang="en-US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kumimoji="0" lang="it-IT" altLang="it-IT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This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project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implements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compares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sequential</a:t>
                </a:r>
                <a:r>
                  <a:rPr kumimoji="0" lang="it-IT" altLang="it-IT" sz="9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:r>
                  <a:rPr kumimoji="0" lang="it-IT" altLang="it-IT" sz="9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OpenMP</a:t>
                </a:r>
                <a:r>
                  <a:rPr kumimoji="0" lang="it-IT" altLang="it-IT" sz="9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parallel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and </a:t>
                </a:r>
                <a:r>
                  <a:rPr kumimoji="0" lang="it-IT" altLang="it-IT" sz="9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GPU-</a:t>
                </a:r>
                <a:r>
                  <a:rPr kumimoji="0" lang="it-IT" altLang="it-IT" sz="9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accelerated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</a:t>
                </a:r>
                <a:r>
                  <a:rPr kumimoji="0" lang="it-IT" altLang="it-IT" sz="9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CUDA)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versions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of the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mean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shift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algorithm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5B0CE1F-8909-875E-2CE4-C3B156B4F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59" y="855950"/>
                <a:ext cx="4148691" cy="2031325"/>
              </a:xfrm>
              <a:prstGeom prst="rect">
                <a:avLst/>
              </a:prstGeom>
              <a:blipFill>
                <a:blip r:embed="rId4"/>
                <a:stretch>
                  <a:fillRect b="-2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11481" y="351583"/>
              <a:ext cx="207645" cy="285750"/>
            </a:xfrm>
            <a:custGeom>
              <a:avLst/>
              <a:gdLst/>
              <a:ahLst/>
              <a:cxnLst/>
              <a:rect l="l" t="t" r="r" b="b"/>
              <a:pathLst>
                <a:path w="207645" h="285750">
                  <a:moveTo>
                    <a:pt x="207478" y="0"/>
                  </a:moveTo>
                  <a:lnTo>
                    <a:pt x="203637" y="47967"/>
                  </a:lnTo>
                  <a:lnTo>
                    <a:pt x="192456" y="93843"/>
                  </a:lnTo>
                  <a:lnTo>
                    <a:pt x="174449" y="136920"/>
                  </a:lnTo>
                  <a:lnTo>
                    <a:pt x="150130" y="176491"/>
                  </a:lnTo>
                  <a:lnTo>
                    <a:pt x="120011" y="211848"/>
                  </a:lnTo>
                  <a:lnTo>
                    <a:pt x="84608" y="242286"/>
                  </a:lnTo>
                  <a:lnTo>
                    <a:pt x="44433" y="267097"/>
                  </a:lnTo>
                  <a:lnTo>
                    <a:pt x="0" y="285573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6631" y="62230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90592" y="287788"/>
            <a:ext cx="5715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3</a:t>
            </a:r>
            <a:endParaRPr sz="550" dirty="0">
              <a:latin typeface="Tahoma"/>
              <a:cs typeface="Tahoma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9B8974EA-6C40-1889-3F50-1D86E65CA2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294" y="131965"/>
            <a:ext cx="31883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600" spc="-10" dirty="0"/>
              <a:t>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61E99C4-D54C-B938-5447-9C02215559B4}"/>
                  </a:ext>
                </a:extLst>
              </p:cNvPr>
              <p:cNvSpPr txBox="1"/>
              <p:nvPr/>
            </p:nvSpPr>
            <p:spPr>
              <a:xfrm>
                <a:off x="241506" y="714088"/>
                <a:ext cx="4125181" cy="1436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Mean Shift algorithm iteratively moves each data point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9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9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900" b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(position of point </a:t>
                </a:r>
                <a14:m>
                  <m:oMath xmlns:m="http://schemas.openxmlformats.org/officeDocument/2006/math">
                    <m:r>
                      <a:rPr lang="en-US" sz="9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at iteration </a:t>
                </a:r>
                <a14:m>
                  <m:oMath xmlns:m="http://schemas.openxmlformats.org/officeDocument/2006/math">
                    <m:r>
                      <a:rPr lang="en-US" sz="9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) toward the </a:t>
                </a:r>
                <a:r>
                  <a:rPr lang="en-US" sz="9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mean of its neighbors</a:t>
                </a:r>
                <a:r>
                  <a:rPr lang="en-US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determined by a kernel </a:t>
                </a:r>
                <a14:m>
                  <m:oMath xmlns:m="http://schemas.openxmlformats.org/officeDocument/2006/math">
                    <m:r>
                      <a:rPr lang="en-US" sz="900" b="1" i="1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(defining neighborhood influence) and a bandwidth </a:t>
                </a:r>
                <a14:m>
                  <m:oMath xmlns:m="http://schemas.openxmlformats.org/officeDocument/2006/math">
                    <m:r>
                      <a:rPr lang="en-US" sz="900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(controlling neighborhood size), using the Euclidean distance </a:t>
                </a:r>
                <a14:m>
                  <m:oMath xmlns:m="http://schemas.openxmlformats.org/officeDocument/2006/math">
                    <m:r>
                      <a:rPr lang="en-US" sz="900" b="1">
                        <a:latin typeface="Cambria Math" panose="02040503050406030204" pitchFamily="18" charset="0"/>
                      </a:rPr>
                      <m:t>∥⋅∥</m:t>
                    </m:r>
                  </m:oMath>
                </a14:m>
                <a:r>
                  <a:rPr lang="en-US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:</a:t>
                </a:r>
              </a:p>
              <a:p>
                <a:endParaRPr lang="it-IT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9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sz="9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 </m:t>
                          </m:r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9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∥"/>
                                      <m:endChr m:val="∥"/>
                                      <m:ctrlPr>
                                        <a:rPr lang="it-IT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9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sz="9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9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9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9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9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 </m:t>
                          </m:r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9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∥"/>
                                      <m:endChr m:val="∥"/>
                                      <m:ctrlPr>
                                        <a:rPr lang="it-IT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9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sz="9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9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9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9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9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61E99C4-D54C-B938-5447-9C0221555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06" y="714088"/>
                <a:ext cx="4125181" cy="1436740"/>
              </a:xfrm>
              <a:prstGeom prst="rect">
                <a:avLst/>
              </a:prstGeom>
              <a:blipFill>
                <a:blip r:embed="rId4"/>
                <a:stretch>
                  <a:fillRect b="-156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CBD5FC7-FF0D-D781-DE06-6403602955F9}"/>
                  </a:ext>
                </a:extLst>
              </p:cNvPr>
              <p:cNvSpPr txBox="1"/>
              <p:nvPr/>
            </p:nvSpPr>
            <p:spPr>
              <a:xfrm>
                <a:off x="241507" y="2182900"/>
                <a:ext cx="1977036" cy="1047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en-US" sz="900" b="1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Flat Kernel</a:t>
                </a:r>
                <a:endParaRPr lang="en-US" sz="9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Flat (Uniform) Kernel assigns equal weight to all points:</a:t>
                </a:r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sz="9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9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900" i="1">
                                    <a:effectLst/>
                                    <a:latin typeface="Tahoma" panose="020B0604030504040204" pitchFamily="34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900">
                                    <a:effectLst/>
                                    <a:latin typeface="Tahoma" panose="020B0604030504040204" pitchFamily="34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 sz="900" i="1">
                                    <a:effectLst/>
                                    <a:latin typeface="Tahoma" panose="020B0604030504040204" pitchFamily="34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 </m:t>
                                </m:r>
                                <m:r>
                                  <a:rPr lang="en-US" sz="9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900" i="1">
                                    <a:effectLst/>
                                    <a:latin typeface="Tahoma" panose="020B0604030504040204" pitchFamily="34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900">
                                    <a:effectLst/>
                                    <a:latin typeface="Tahoma" panose="020B0604030504040204" pitchFamily="34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otherwise</m:t>
                                </m:r>
                                <m:r>
                                  <m:rPr>
                                    <m:nor/>
                                  </m:rPr>
                                  <a:rPr lang="en-US" sz="900" i="1">
                                    <a:effectLst/>
                                    <a:latin typeface="Tahoma" panose="020B0604030504040204" pitchFamily="34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CBD5FC7-FF0D-D781-DE06-640360295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07" y="2182900"/>
                <a:ext cx="1977036" cy="1047594"/>
              </a:xfrm>
              <a:prstGeom prst="rect">
                <a:avLst/>
              </a:prstGeom>
              <a:blipFill>
                <a:blip r:embed="rId5"/>
                <a:stretch>
                  <a:fillRect t="-11047" b="-848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4E19EEB-7B05-F3F3-4822-E3D36187A91F}"/>
                  </a:ext>
                </a:extLst>
              </p:cNvPr>
              <p:cNvSpPr txBox="1"/>
              <p:nvPr/>
            </p:nvSpPr>
            <p:spPr>
              <a:xfrm>
                <a:off x="2391559" y="2155427"/>
                <a:ext cx="2062938" cy="12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en-US" sz="900" b="1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Gaussian Kernel</a:t>
                </a:r>
              </a:p>
              <a:p>
                <a:pPr algn="just">
                  <a:lnSpc>
                    <a:spcPts val="1200"/>
                  </a:lnSpc>
                  <a:spcAft>
                    <a:spcPts val="600"/>
                  </a:spcAft>
                </a:pP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Gaussian Kernel gives higher weights to closer points:</a:t>
                </a:r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sz="9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9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sSup>
                        <m:sSupPr>
                          <m:ctrlPr>
                            <a:rPr lang="it-IT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9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it-IT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4E19EEB-7B05-F3F3-4822-E3D36187A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559" y="2155427"/>
                <a:ext cx="2062938" cy="12536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87307" y="351583"/>
              <a:ext cx="332105" cy="300355"/>
            </a:xfrm>
            <a:custGeom>
              <a:avLst/>
              <a:gdLst/>
              <a:ahLst/>
              <a:cxnLst/>
              <a:rect l="l" t="t" r="r" b="b"/>
              <a:pathLst>
                <a:path w="332104" h="300355">
                  <a:moveTo>
                    <a:pt x="331651" y="0"/>
                  </a:moveTo>
                  <a:lnTo>
                    <a:pt x="326981" y="52781"/>
                  </a:lnTo>
                  <a:lnTo>
                    <a:pt x="313370" y="103171"/>
                  </a:lnTo>
                  <a:lnTo>
                    <a:pt x="291419" y="150131"/>
                  </a:lnTo>
                  <a:lnTo>
                    <a:pt x="261726" y="192621"/>
                  </a:lnTo>
                  <a:lnTo>
                    <a:pt x="224893" y="229604"/>
                  </a:lnTo>
                  <a:lnTo>
                    <a:pt x="181517" y="260039"/>
                  </a:lnTo>
                  <a:lnTo>
                    <a:pt x="138858" y="280373"/>
                  </a:lnTo>
                  <a:lnTo>
                    <a:pt x="93814" y="293703"/>
                  </a:lnTo>
                  <a:lnTo>
                    <a:pt x="47241" y="299846"/>
                  </a:lnTo>
                  <a:lnTo>
                    <a:pt x="0" y="298621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72458" y="63535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700"/>
                  </a:lnTo>
                  <a:lnTo>
                    <a:pt x="23051" y="29700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88307" y="287788"/>
            <a:ext cx="61594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4</a:t>
            </a:r>
            <a:endParaRPr sz="550">
              <a:latin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23850" y="968375"/>
                <a:ext cx="3962400" cy="182562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this work, we propose 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different implementations of the Mean Shift algorithm:</a:t>
                </a:r>
                <a:endParaRPr lang="it-IT" sz="10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lvl="0" indent="-342900">
                  <a:lnSpc>
                    <a:spcPct val="200000"/>
                  </a:lnSpc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sequential version:</a:t>
                </a: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implemented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0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++</m:t>
                    </m:r>
                  </m:oMath>
                </a14:m>
                <a:endParaRPr lang="it-IT" sz="10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lvl="0" indent="-342900">
                  <a:lnSpc>
                    <a:spcPct val="200000"/>
                  </a:lnSpc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parallel version:</a:t>
                </a: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using </a:t>
                </a:r>
                <a:r>
                  <a:rPr lang="en-US" sz="1000" b="1" u="sng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OpenMP</a:t>
                </a: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for multi-core CPU processing</a:t>
                </a:r>
                <a:endParaRPr lang="it-IT" sz="10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lvl="0" indent="-342900">
                  <a:lnSpc>
                    <a:spcPct val="200000"/>
                  </a:lnSpc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parallel version</a:t>
                </a: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leveraging </a:t>
                </a:r>
                <a:r>
                  <a:rPr lang="en-US" sz="1000" b="1" u="sng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CUDA</a:t>
                </a: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for GPU acceleration</a:t>
                </a:r>
                <a:endParaRPr lang="it-IT" sz="10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2" name="object 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968375"/>
                <a:ext cx="3962400" cy="1825628"/>
              </a:xfrm>
              <a:prstGeom prst="rect">
                <a:avLst/>
              </a:prstGeom>
              <a:blipFill>
                <a:blip r:embed="rId4"/>
                <a:stretch>
                  <a:fillRect l="-2000" t="-1672" b="-26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ject 9">
            <a:extLst>
              <a:ext uri="{FF2B5EF4-FFF2-40B4-BE49-F238E27FC236}">
                <a16:creationId xmlns:a16="http://schemas.microsoft.com/office/drawing/2014/main" id="{81665D9A-490C-FA9B-851B-1E711CE5C9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294" y="131965"/>
            <a:ext cx="31883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600" spc="-10" dirty="0"/>
              <a:t>Proposed Approach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68559" y="351583"/>
              <a:ext cx="450850" cy="300355"/>
            </a:xfrm>
            <a:custGeom>
              <a:avLst/>
              <a:gdLst/>
              <a:ahLst/>
              <a:cxnLst/>
              <a:rect l="l" t="t" r="r" b="b"/>
              <a:pathLst>
                <a:path w="450850" h="300355">
                  <a:moveTo>
                    <a:pt x="450400" y="0"/>
                  </a:moveTo>
                  <a:lnTo>
                    <a:pt x="446470" y="48705"/>
                  </a:lnTo>
                  <a:lnTo>
                    <a:pt x="435092" y="94908"/>
                  </a:lnTo>
                  <a:lnTo>
                    <a:pt x="416885" y="137990"/>
                  </a:lnTo>
                  <a:lnTo>
                    <a:pt x="392466" y="177334"/>
                  </a:lnTo>
                  <a:lnTo>
                    <a:pt x="362454" y="212321"/>
                  </a:lnTo>
                  <a:lnTo>
                    <a:pt x="327467" y="242333"/>
                  </a:lnTo>
                  <a:lnTo>
                    <a:pt x="288124" y="266751"/>
                  </a:lnTo>
                  <a:lnTo>
                    <a:pt x="245041" y="284959"/>
                  </a:lnTo>
                  <a:lnTo>
                    <a:pt x="198838" y="296336"/>
                  </a:lnTo>
                  <a:lnTo>
                    <a:pt x="150133" y="300266"/>
                  </a:lnTo>
                  <a:lnTo>
                    <a:pt x="110862" y="297686"/>
                  </a:lnTo>
                  <a:lnTo>
                    <a:pt x="72419" y="290033"/>
                  </a:lnTo>
                  <a:lnTo>
                    <a:pt x="35300" y="277440"/>
                  </a:lnTo>
                  <a:lnTo>
                    <a:pt x="0" y="260039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53709" y="59677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700"/>
                  </a:lnTo>
                  <a:lnTo>
                    <a:pt x="23051" y="29700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90783" y="287788"/>
            <a:ext cx="5651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5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6981736E-3C37-E230-060D-7A5DD7E3E3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663" y="131763"/>
            <a:ext cx="3187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/>
              <a:t>Sequential Version</a:t>
            </a:r>
            <a:endParaRPr sz="1600" cap="small" spc="-45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D06A5DF-5647-05EB-DE9F-CD9BF21614A0}"/>
              </a:ext>
            </a:extLst>
          </p:cNvPr>
          <p:cNvSpPr txBox="1"/>
          <p:nvPr/>
        </p:nvSpPr>
        <p:spPr>
          <a:xfrm>
            <a:off x="247649" y="699243"/>
            <a:ext cx="420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pseudocode outlines the key steps of the sequential Mean Shift algorithm, showing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Neighborhood Definition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Iterative Shifting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Convergence</a:t>
            </a:r>
            <a:endParaRPr lang="it-IT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79BFCF73-1040-7BB0-5618-FF57BFFB6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519" y="1091612"/>
            <a:ext cx="1943105" cy="1052993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E6880599-C26D-1D5C-BEFE-FDBAB49C5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9519" y="2197877"/>
            <a:ext cx="1943105" cy="465056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8581124C-06A1-6C3E-23B8-5A02B4DE5F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519" y="2702111"/>
            <a:ext cx="1943106" cy="65773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75770" y="351583"/>
              <a:ext cx="543560" cy="300355"/>
            </a:xfrm>
            <a:custGeom>
              <a:avLst/>
              <a:gdLst/>
              <a:ahLst/>
              <a:cxnLst/>
              <a:rect l="l" t="t" r="r" b="b"/>
              <a:pathLst>
                <a:path w="543560" h="300355">
                  <a:moveTo>
                    <a:pt x="543188" y="0"/>
                  </a:moveTo>
                  <a:lnTo>
                    <a:pt x="539258" y="48705"/>
                  </a:lnTo>
                  <a:lnTo>
                    <a:pt x="527881" y="94908"/>
                  </a:lnTo>
                  <a:lnTo>
                    <a:pt x="509674" y="137990"/>
                  </a:lnTo>
                  <a:lnTo>
                    <a:pt x="485255" y="177334"/>
                  </a:lnTo>
                  <a:lnTo>
                    <a:pt x="455243" y="212321"/>
                  </a:lnTo>
                  <a:lnTo>
                    <a:pt x="420256" y="242333"/>
                  </a:lnTo>
                  <a:lnTo>
                    <a:pt x="380912" y="266751"/>
                  </a:lnTo>
                  <a:lnTo>
                    <a:pt x="337830" y="284959"/>
                  </a:lnTo>
                  <a:lnTo>
                    <a:pt x="291627" y="296336"/>
                  </a:lnTo>
                  <a:lnTo>
                    <a:pt x="242922" y="300266"/>
                  </a:lnTo>
                  <a:lnTo>
                    <a:pt x="195482" y="296497"/>
                  </a:lnTo>
                  <a:lnTo>
                    <a:pt x="149783" y="285454"/>
                  </a:lnTo>
                  <a:lnTo>
                    <a:pt x="106605" y="267534"/>
                  </a:lnTo>
                  <a:lnTo>
                    <a:pt x="66729" y="243136"/>
                  </a:lnTo>
                  <a:lnTo>
                    <a:pt x="30933" y="212656"/>
                  </a:lnTo>
                  <a:lnTo>
                    <a:pt x="0" y="176491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0920" y="51322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89031" y="287585"/>
            <a:ext cx="6032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6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7294" y="131965"/>
            <a:ext cx="318833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/>
              <a:t>Parallel</a:t>
            </a:r>
            <a:r>
              <a:rPr lang="it-IT" sz="1600" dirty="0"/>
              <a:t> Version: </a:t>
            </a:r>
            <a:r>
              <a:rPr lang="it-IT" sz="1600" dirty="0" err="1"/>
              <a:t>OpenMP</a:t>
            </a:r>
            <a:endParaRPr sz="1600" cap="small" spc="-95" dirty="0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8DE31FC0-80E2-2991-B66F-05AAD715C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721283"/>
            <a:ext cx="43175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parallel version of the Mean Shift algorithm uses OpenMP with </a:t>
            </a:r>
            <a:r>
              <a:rPr lang="en-US" sz="9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#pragma </a:t>
            </a:r>
            <a:r>
              <a:rPr lang="en-US" sz="9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omp</a:t>
            </a:r>
            <a:r>
              <a:rPr lang="en-US" sz="9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critical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en-US" sz="9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#pragma </a:t>
            </a:r>
            <a:r>
              <a:rPr lang="en-US" sz="900" b="1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omp</a:t>
            </a:r>
            <a:r>
              <a:rPr lang="en-US" sz="9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atomic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thread-safe data updates.</a:t>
            </a:r>
            <a:endParaRPr kumimoji="0" lang="it-IT" altLang="it-IT" sz="8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4770F9F-0375-8A6A-0B75-CD36288CF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712" y="1120775"/>
            <a:ext cx="2033800" cy="139052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7729B2D-222A-F079-0BB9-5DAFEDA88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613" y="2693937"/>
            <a:ext cx="2033800" cy="48423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58E0DD74-0AAD-272A-242A-2DA9927AF4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9921" y="2551423"/>
            <a:ext cx="1838770" cy="75481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24986" y="351583"/>
              <a:ext cx="594360" cy="300355"/>
            </a:xfrm>
            <a:custGeom>
              <a:avLst/>
              <a:gdLst/>
              <a:ahLst/>
              <a:cxnLst/>
              <a:rect l="l" t="t" r="r" b="b"/>
              <a:pathLst>
                <a:path w="594360" h="300355">
                  <a:moveTo>
                    <a:pt x="593972" y="0"/>
                  </a:moveTo>
                  <a:lnTo>
                    <a:pt x="590042" y="48705"/>
                  </a:lnTo>
                  <a:lnTo>
                    <a:pt x="578665" y="94908"/>
                  </a:lnTo>
                  <a:lnTo>
                    <a:pt x="560457" y="137990"/>
                  </a:lnTo>
                  <a:lnTo>
                    <a:pt x="536039" y="177334"/>
                  </a:lnTo>
                  <a:lnTo>
                    <a:pt x="506027" y="212321"/>
                  </a:lnTo>
                  <a:lnTo>
                    <a:pt x="471040" y="242333"/>
                  </a:lnTo>
                  <a:lnTo>
                    <a:pt x="431696" y="266751"/>
                  </a:lnTo>
                  <a:lnTo>
                    <a:pt x="388614" y="284959"/>
                  </a:lnTo>
                  <a:lnTo>
                    <a:pt x="342411" y="296336"/>
                  </a:lnTo>
                  <a:lnTo>
                    <a:pt x="293705" y="300266"/>
                  </a:lnTo>
                  <a:lnTo>
                    <a:pt x="247269" y="296675"/>
                  </a:lnTo>
                  <a:lnTo>
                    <a:pt x="202868" y="286228"/>
                  </a:lnTo>
                  <a:lnTo>
                    <a:pt x="161107" y="269417"/>
                  </a:lnTo>
                  <a:lnTo>
                    <a:pt x="122595" y="246734"/>
                  </a:lnTo>
                  <a:lnTo>
                    <a:pt x="87939" y="218670"/>
                  </a:lnTo>
                  <a:lnTo>
                    <a:pt x="57744" y="185716"/>
                  </a:lnTo>
                  <a:lnTo>
                    <a:pt x="32618" y="148364"/>
                  </a:lnTo>
                  <a:lnTo>
                    <a:pt x="13167" y="107104"/>
                  </a:lnTo>
                  <a:lnTo>
                    <a:pt x="0" y="6243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0136" y="39916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90999" y="287585"/>
            <a:ext cx="5588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7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7294" y="131965"/>
            <a:ext cx="3405556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/>
              <a:t>CUDA </a:t>
            </a:r>
            <a:r>
              <a:rPr lang="it-IT" sz="1600" dirty="0" err="1"/>
              <a:t>Implementation</a:t>
            </a:r>
            <a:r>
              <a:rPr lang="it-IT" sz="1600" dirty="0"/>
              <a:t> of Mean Shift</a:t>
            </a:r>
            <a:endParaRPr sz="1600" spc="-170" dirty="0"/>
          </a:p>
        </p:txBody>
      </p:sp>
      <p:sp>
        <p:nvSpPr>
          <p:cNvPr id="12" name="object 12"/>
          <p:cNvSpPr txBox="1"/>
          <p:nvPr/>
        </p:nvSpPr>
        <p:spPr>
          <a:xfrm>
            <a:off x="287133" y="856913"/>
            <a:ext cx="4167364" cy="2085956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Massive Parallelism</a:t>
            </a:r>
            <a:r>
              <a:rPr lang="en-US" sz="9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900" dirty="0"/>
              <a:t>Each thread processes the shift computation for a single point, enabling thousands of points to be updated simultaneously</a:t>
            </a:r>
            <a:r>
              <a:rPr lang="en-US" sz="9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Organization</a:t>
            </a:r>
            <a:r>
              <a:rPr lang="en-US" sz="9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Threads are organized into grids and blocks:</a:t>
            </a:r>
          </a:p>
          <a:p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Each thread computes: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Distance to neighbors.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Weighted sum of coordinates.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Convergence status.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9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Atomic Operations: </a:t>
            </a:r>
            <a:r>
              <a:rPr lang="en-US" sz="900" dirty="0"/>
              <a:t>Each thread operates independently on its assigned point, avoiding race conditions.</a:t>
            </a:r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Transfer: </a:t>
            </a:r>
            <a:r>
              <a:rPr lang="en-US" sz="900" dirty="0"/>
              <a:t>Convergence status and final points are copied back to the CPU, introducing minor overhead.</a:t>
            </a:r>
            <a:endParaRPr lang="it-IT" sz="9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</a:rPr>
              <a:t>Mean Shift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524" y="289152"/>
              <a:ext cx="600710" cy="363220"/>
            </a:xfrm>
            <a:custGeom>
              <a:avLst/>
              <a:gdLst/>
              <a:ahLst/>
              <a:cxnLst/>
              <a:rect l="l" t="t" r="r" b="b"/>
              <a:pathLst>
                <a:path w="600710" h="363220">
                  <a:moveTo>
                    <a:pt x="600435" y="62430"/>
                  </a:moveTo>
                  <a:lnTo>
                    <a:pt x="596505" y="111135"/>
                  </a:lnTo>
                  <a:lnTo>
                    <a:pt x="585127" y="157338"/>
                  </a:lnTo>
                  <a:lnTo>
                    <a:pt x="566920" y="200421"/>
                  </a:lnTo>
                  <a:lnTo>
                    <a:pt x="542501" y="239764"/>
                  </a:lnTo>
                  <a:lnTo>
                    <a:pt x="512489" y="274751"/>
                  </a:lnTo>
                  <a:lnTo>
                    <a:pt x="477502" y="304763"/>
                  </a:lnTo>
                  <a:lnTo>
                    <a:pt x="438159" y="329182"/>
                  </a:lnTo>
                  <a:lnTo>
                    <a:pt x="395076" y="347389"/>
                  </a:lnTo>
                  <a:lnTo>
                    <a:pt x="348873" y="358767"/>
                  </a:lnTo>
                  <a:lnTo>
                    <a:pt x="300168" y="362697"/>
                  </a:lnTo>
                  <a:lnTo>
                    <a:pt x="247386" y="358026"/>
                  </a:lnTo>
                  <a:lnTo>
                    <a:pt x="196996" y="344416"/>
                  </a:lnTo>
                  <a:lnTo>
                    <a:pt x="150036" y="322464"/>
                  </a:lnTo>
                  <a:lnTo>
                    <a:pt x="107546" y="292772"/>
                  </a:lnTo>
                  <a:lnTo>
                    <a:pt x="70564" y="255938"/>
                  </a:lnTo>
                  <a:lnTo>
                    <a:pt x="40128" y="212563"/>
                  </a:lnTo>
                  <a:lnTo>
                    <a:pt x="17051" y="162451"/>
                  </a:lnTo>
                  <a:lnTo>
                    <a:pt x="3602" y="109400"/>
                  </a:lnTo>
                  <a:lnTo>
                    <a:pt x="0" y="54790"/>
                  </a:lnTo>
                  <a:lnTo>
                    <a:pt x="6462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0136" y="27430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88954" y="287788"/>
            <a:ext cx="6032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8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Parallel</a:t>
            </a:r>
            <a:r>
              <a:rPr lang="it-IT" sz="1600" dirty="0">
                <a:solidFill>
                  <a:schemeClr val="bg1"/>
                </a:solidFill>
              </a:rPr>
              <a:t> Version: CUDA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BB03641-4912-26DC-C31E-F2792BCB3108}"/>
              </a:ext>
            </a:extLst>
          </p:cNvPr>
          <p:cNvSpPr txBox="1"/>
          <p:nvPr/>
        </p:nvSpPr>
        <p:spPr>
          <a:xfrm>
            <a:off x="247650" y="681362"/>
            <a:ext cx="417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CUDA implementation parallelizes neighborhood definition and iterative shifting to accelerate the Mean Shift algorithm.</a:t>
            </a:r>
            <a:endParaRPr lang="it-IT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D539DAF-BECE-188C-2D2B-615C02E5D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23" y="1150547"/>
            <a:ext cx="2117901" cy="205561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1B51120-2E29-B8F3-32BA-8DB46C11C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124" y="1273175"/>
            <a:ext cx="1844647" cy="104999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E79F14DB-AA2A-B9DF-2A7D-77FAE306A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1069" y="2407123"/>
            <a:ext cx="1840702" cy="69485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34D5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23913</TotalTime>
  <Words>924</Words>
  <Application>Microsoft Office PowerPoint</Application>
  <PresentationFormat>Personalizzato</PresentationFormat>
  <Paragraphs>144</Paragraphs>
  <Slides>20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Aptos</vt:lpstr>
      <vt:lpstr>Arial</vt:lpstr>
      <vt:lpstr>Cambria Math</vt:lpstr>
      <vt:lpstr>Tahoma</vt:lpstr>
      <vt:lpstr>Office Theme</vt:lpstr>
      <vt:lpstr>Mean Shift Implementation</vt:lpstr>
      <vt:lpstr>Index</vt:lpstr>
      <vt:lpstr>Introduction</vt:lpstr>
      <vt:lpstr>Formal Definition</vt:lpstr>
      <vt:lpstr>Proposed Approach</vt:lpstr>
      <vt:lpstr>Sequential Version</vt:lpstr>
      <vt:lpstr>Parallel Version: OpenMP</vt:lpstr>
      <vt:lpstr>CUDA Implementation of Mean Shift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KMeans Implementation - Parallel Computing Course Project</dc:title>
  <dc:creator>Federico Nocentini, Corso Vignoli Supervisor: Prof. Marco Bertini </dc:creator>
  <cp:lastModifiedBy>Francesco Gigli</cp:lastModifiedBy>
  <cp:revision>6</cp:revision>
  <dcterms:created xsi:type="dcterms:W3CDTF">2024-12-11T10:59:47Z</dcterms:created>
  <dcterms:modified xsi:type="dcterms:W3CDTF">2025-01-05T23:12:36Z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2024-12-11T00:00:00Z</vt:filetime>
  </property>
  <property fmtid="{D5CDD505-2E9C-101B-9397-08002B2CF9AE}" pid="5" name="PTEX.Fullbanner">
    <vt:lpwstr>This is pdfTeX, Version 3.141592653-2.6-1.40.23 (TeX Live 2021) kpathsea version 6.3.3</vt:lpwstr>
  </property>
  <property fmtid="{D5CDD505-2E9C-101B-9397-08002B2CF9AE}" pid="6" name="Producer">
    <vt:lpwstr>pdfTeX-1.40.23</vt:lpwstr>
  </property>
</Properties>
</file>