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  <p:sldMasterId id="214748366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Montserrat SemiBold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Montserrat Light"/>
      <p:regular r:id="rId35"/>
      <p:bold r:id="rId36"/>
      <p:italic r:id="rId37"/>
      <p:boldItalic r:id="rId38"/>
    </p:embeddedFont>
    <p:embeddedFont>
      <p:font typeface="Helvetica Neue"/>
      <p:regular r:id="rId39"/>
      <p:bold r:id="rId40"/>
      <p:italic r:id="rId41"/>
      <p:boldItalic r:id="rId42"/>
    </p:embeddedFont>
    <p:embeddedFont>
      <p:font typeface="DM Serif Display"/>
      <p:regular r:id="rId43"/>
      <p: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B1F3FB-15D8-4484-977E-23B33F13A931}">
  <a:tblStyle styleId="{BFB1F3FB-15D8-4484-977E-23B33F13A9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3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5.xml"/><Relationship Id="rId44" Type="http://schemas.openxmlformats.org/officeDocument/2006/relationships/font" Target="fonts/DMSerifDisplay-italic.fntdata"/><Relationship Id="rId21" Type="http://schemas.openxmlformats.org/officeDocument/2006/relationships/slide" Target="slides/slide14.xml"/><Relationship Id="rId43" Type="http://schemas.openxmlformats.org/officeDocument/2006/relationships/font" Target="fonts/DMSerifDisplay-regular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MontserratSemiBold-bold.fntdata"/><Relationship Id="rId27" Type="http://schemas.openxmlformats.org/officeDocument/2006/relationships/font" Target="fonts/MontserratSemiBold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MontserratSemiBold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-regular.fntdata"/><Relationship Id="rId30" Type="http://schemas.openxmlformats.org/officeDocument/2006/relationships/font" Target="fonts/MontserratSemiBold-boldItalic.fntdata"/><Relationship Id="rId11" Type="http://schemas.openxmlformats.org/officeDocument/2006/relationships/slide" Target="slides/slide4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3.xml"/><Relationship Id="rId32" Type="http://schemas.openxmlformats.org/officeDocument/2006/relationships/font" Target="fonts/Montserrat-bold.fntdata"/><Relationship Id="rId13" Type="http://schemas.openxmlformats.org/officeDocument/2006/relationships/slide" Target="slides/slide6.xml"/><Relationship Id="rId35" Type="http://schemas.openxmlformats.org/officeDocument/2006/relationships/font" Target="fonts/MontserratLight-regular.fntdata"/><Relationship Id="rId12" Type="http://schemas.openxmlformats.org/officeDocument/2006/relationships/slide" Target="slides/slide5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8.xml"/><Relationship Id="rId37" Type="http://schemas.openxmlformats.org/officeDocument/2006/relationships/font" Target="fonts/MontserratLight-italic.fntdata"/><Relationship Id="rId14" Type="http://schemas.openxmlformats.org/officeDocument/2006/relationships/slide" Target="slides/slide7.xml"/><Relationship Id="rId36" Type="http://schemas.openxmlformats.org/officeDocument/2006/relationships/font" Target="fonts/MontserratLight-bold.fntdata"/><Relationship Id="rId17" Type="http://schemas.openxmlformats.org/officeDocument/2006/relationships/slide" Target="slides/slide10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9.xml"/><Relationship Id="rId38" Type="http://schemas.openxmlformats.org/officeDocument/2006/relationships/font" Target="fonts/MontserratLight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730d5d906_2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20730d5d906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730d5d90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0730d5d90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89428151d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89428151d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9428151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89428151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89428151d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89428151d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89428151d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89428151d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0805fdcd79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0805fdcd79_2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0805fdcd79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0805fdcd79_2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0805fdcd79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0805fdcd79_2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0805fdcd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0805fdcd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07ac3a05a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07ac3a05a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805fdcd79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20805fdcd7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730d5d906_2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0730d5d906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730d5d90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730d5d90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7ac3a05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7ac3a05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805fdcd79_2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0805fdcd79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805fdcd79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0805fdcd79_2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805fdcd79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0805fdcd79_2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730d5d90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0730d5d90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5"/>
          <p:cNvSpPr txBox="1"/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5" name="Google Shape;65;p16"/>
          <p:cNvSpPr txBox="1"/>
          <p:nvPr>
            <p:ph idx="2" type="body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>
            <a:off x="0" y="0"/>
            <a:ext cx="9144191" cy="5143500"/>
          </a:xfrm>
          <a:custGeom>
            <a:rect b="b" l="l" r="r" t="t"/>
            <a:pathLst>
              <a:path extrusionOk="0" h="6858000" w="12192254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7"/>
          <p:cNvSpPr txBox="1"/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b="0" i="0" sz="60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b="0" i="0" sz="60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b="0" i="0" sz="60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b="0" i="0" sz="60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b="0" i="0" sz="60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b="0" i="0" sz="60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b="0" i="0" sz="60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b="0" i="0" sz="60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b="0" i="0" sz="60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ctrTitle"/>
          </p:nvPr>
        </p:nvSpPr>
        <p:spPr>
          <a:xfrm>
            <a:off x="147275" y="1102300"/>
            <a:ext cx="90789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it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Macchina di Turing :</a:t>
            </a:r>
            <a:endParaRPr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it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varianti teoriche</a:t>
            </a:r>
            <a:endParaRPr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6" name="Google Shape;76;p18"/>
          <p:cNvSpPr txBox="1"/>
          <p:nvPr/>
        </p:nvSpPr>
        <p:spPr>
          <a:xfrm>
            <a:off x="2404483" y="2915745"/>
            <a:ext cx="456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" sz="1400" u="none" cap="none" strike="noStrike">
                <a:solidFill>
                  <a:srgbClr val="CCECFF"/>
                </a:solidFill>
                <a:latin typeface="Arial"/>
                <a:ea typeface="Arial"/>
                <a:cs typeface="Arial"/>
                <a:sym typeface="Arial"/>
              </a:rPr>
              <a:t>Approfondimento teorico e applicazione pratica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77" name="Google Shape;77;p18"/>
          <p:cNvSpPr txBox="1"/>
          <p:nvPr/>
        </p:nvSpPr>
        <p:spPr>
          <a:xfrm>
            <a:off x="2405850" y="3223575"/>
            <a:ext cx="433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" sz="1400" u="none" cap="none" strike="noStrike">
                <a:solidFill>
                  <a:srgbClr val="CCECFF"/>
                </a:solidFill>
                <a:latin typeface="Arial"/>
                <a:ea typeface="Arial"/>
                <a:cs typeface="Arial"/>
                <a:sym typeface="Arial"/>
              </a:rPr>
              <a:t>Fondamenti teorici dell’informatica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" sz="1400" u="none" cap="none" strike="noStrike">
                <a:solidFill>
                  <a:srgbClr val="CCECFF"/>
                </a:solidFill>
                <a:latin typeface="Arial"/>
                <a:ea typeface="Arial"/>
                <a:cs typeface="Arial"/>
                <a:sym typeface="Arial"/>
              </a:rPr>
              <a:t>			a.a. 202</a:t>
            </a:r>
            <a:r>
              <a:rPr b="1" lang="it">
                <a:solidFill>
                  <a:srgbClr val="CCECFF"/>
                </a:solidFill>
              </a:rPr>
              <a:t>2</a:t>
            </a:r>
            <a:r>
              <a:rPr b="1" i="0" lang="it" sz="1400" u="none" cap="none" strike="noStrike">
                <a:solidFill>
                  <a:srgbClr val="CCECFF"/>
                </a:solidFill>
                <a:latin typeface="Arial"/>
                <a:ea typeface="Arial"/>
                <a:cs typeface="Arial"/>
                <a:sym typeface="Arial"/>
              </a:rPr>
              <a:t>-20</a:t>
            </a:r>
            <a:r>
              <a:rPr b="1" lang="it">
                <a:solidFill>
                  <a:srgbClr val="CCECFF"/>
                </a:solidFill>
              </a:rPr>
              <a:t>23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1955700" y="401600"/>
            <a:ext cx="5232600" cy="79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4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MDT: Multinastro</a:t>
            </a:r>
            <a:endParaRPr sz="37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1051050" y="1461400"/>
            <a:ext cx="38280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E’ un modello computazionale strutturato in modo analogo all’originale, ma dotato di un numero arbitrario di nastri. </a:t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750300" y="2708275"/>
            <a:ext cx="221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b="1" lang="it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Un’unità di controllo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730500" y="3232125"/>
            <a:ext cx="4429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b="1" lang="it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 insieme di k nastri illimitati verso destra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730500" y="3706525"/>
            <a:ext cx="442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b="1" lang="it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 insieme di k testine, una per ogni nastro, in grado di muoversi indipendentemente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000" y="1820437"/>
            <a:ext cx="3828001" cy="2320269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Google Shape;188;p27"/>
          <p:cNvSpPr txBox="1"/>
          <p:nvPr/>
        </p:nvSpPr>
        <p:spPr>
          <a:xfrm>
            <a:off x="750288" y="4198950"/>
            <a:ext cx="4429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b="1" lang="it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Nuovo comando S, mantiene la testina in posizione, permettendo di agire, se necessario, solo su un nastro solo 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5699400" y="2379850"/>
            <a:ext cx="123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5946675" y="352125"/>
            <a:ext cx="22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 rot="-5400000">
            <a:off x="-117750" y="3345300"/>
            <a:ext cx="148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" sz="16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STRUTTURA </a:t>
            </a:r>
            <a:endParaRPr b="1" sz="16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516450" y="221725"/>
            <a:ext cx="8111100" cy="7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Equivalenza Mdt e Mdtm</a:t>
            </a:r>
            <a:endParaRPr sz="48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675700" y="1427575"/>
            <a:ext cx="6170400" cy="6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it">
                <a:latin typeface="Montserrat"/>
                <a:ea typeface="Montserrat"/>
                <a:cs typeface="Montserrat"/>
                <a:sym typeface="Montserrat"/>
              </a:rPr>
              <a:t>Per ogni Macchina di Turing multinastro esiste una Macchina di Turing a nastro singolo equivalente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54" y="2421684"/>
            <a:ext cx="4122350" cy="2087266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9" name="Google Shape;19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755" y="2421675"/>
            <a:ext cx="3867150" cy="752475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0" name="Google Shape;200;p28"/>
          <p:cNvSpPr txBox="1"/>
          <p:nvPr/>
        </p:nvSpPr>
        <p:spPr>
          <a:xfrm>
            <a:off x="5266225" y="3805638"/>
            <a:ext cx="369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i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 nastri sono separati da # 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5266225" y="3387325"/>
            <a:ext cx="369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i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 simula M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5266225" y="4205850"/>
            <a:ext cx="369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i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Il punto sopra il simbolo indica la posizione della testina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32550" y="130225"/>
            <a:ext cx="9078900" cy="115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0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b="1" lang="it" sz="40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arianti della macchina di turing multinastro</a:t>
            </a:r>
            <a:endParaRPr b="1" sz="40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468450" y="1914938"/>
            <a:ext cx="7525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Char char="●"/>
            </a:pPr>
            <a:r>
              <a:rPr b="1" lang="it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Macchina di turing non deterministica</a:t>
            </a:r>
            <a:endParaRPr b="1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468450" y="2465063"/>
            <a:ext cx="6604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Char char="●"/>
            </a:pPr>
            <a:r>
              <a:rPr b="1" lang="it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Macchina di turing multitraccia</a:t>
            </a:r>
            <a:endParaRPr b="1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468450" y="2977963"/>
            <a:ext cx="7317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Char char="●"/>
            </a:pPr>
            <a:r>
              <a:rPr b="1" lang="it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Macchina di turing ad accesso casuale</a:t>
            </a:r>
            <a:endParaRPr b="1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468450" y="3490875"/>
            <a:ext cx="8207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Char char="●"/>
            </a:pPr>
            <a:r>
              <a:rPr b="1" lang="it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Macchina di Turing con nastro doppiamente illimitato</a:t>
            </a:r>
            <a:endParaRPr b="1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650100" y="182250"/>
            <a:ext cx="7843800" cy="54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MDT: </a:t>
            </a:r>
            <a:r>
              <a:rPr b="1" lang="it" sz="4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non deterministica</a:t>
            </a:r>
            <a:endParaRPr b="1" sz="44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396175" y="1299725"/>
            <a:ext cx="3541200" cy="281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Una macchina di Turing non deterministica accetta un input se c'è una sequenza di scelte (un ramo dell'albero) che raggiunge uno stato di accettazione.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In uno stato in cui ci sono più transizioni possibili, si duplica, e viene creata una sotto-macchina per ogni diversa transizione. 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72669"/>
            <a:ext cx="4194175" cy="1802759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9" name="Google Shape;219;p30"/>
          <p:cNvSpPr txBox="1"/>
          <p:nvPr/>
        </p:nvSpPr>
        <p:spPr>
          <a:xfrm>
            <a:off x="4774888" y="3921075"/>
            <a:ext cx="3788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Esempio di albero di computazione su cui si può basare un modello di macchina di Turing non deterministica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1223550" y="195325"/>
            <a:ext cx="6696900" cy="66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MDT: MULTITRACCIA</a:t>
            </a:r>
            <a:endParaRPr sz="48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5" name="Google Shape;225;p31"/>
          <p:cNvSpPr txBox="1"/>
          <p:nvPr>
            <p:ph idx="2" type="body"/>
          </p:nvPr>
        </p:nvSpPr>
        <p:spPr>
          <a:xfrm>
            <a:off x="842525" y="1951800"/>
            <a:ext cx="8030100" cy="18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Si tratta di una macchina di Turing multinastro in cui le testine vengono azionate in contemporanea, permettendo numerose letture e scritture in parallelo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1"/>
          <p:cNvSpPr txBox="1"/>
          <p:nvPr>
            <p:ph idx="2" type="body"/>
          </p:nvPr>
        </p:nvSpPr>
        <p:spPr>
          <a:xfrm>
            <a:off x="842525" y="3109100"/>
            <a:ext cx="7842000" cy="18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Possiedono un nastro di cui ogni cella è composta da una traccia (ossia un vettore di celle). In questo modo, quando la testina effettua la lettura, legge K simboli.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ctrTitle"/>
          </p:nvPr>
        </p:nvSpPr>
        <p:spPr>
          <a:xfrm>
            <a:off x="491700" y="133875"/>
            <a:ext cx="81606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t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MDT: accesso casuale</a:t>
            </a:r>
            <a:br>
              <a:rPr lang="it">
                <a:solidFill>
                  <a:schemeClr val="accent6"/>
                </a:solidFill>
              </a:rPr>
            </a:br>
            <a:endParaRPr>
              <a:solidFill>
                <a:schemeClr val="accent6"/>
              </a:solidFill>
            </a:endParaRPr>
          </a:p>
        </p:txBody>
      </p:sp>
      <p:sp>
        <p:nvSpPr>
          <p:cNvPr id="232" name="Google Shape;232;p32"/>
          <p:cNvSpPr txBox="1"/>
          <p:nvPr>
            <p:ph idx="1" type="subTitle"/>
          </p:nvPr>
        </p:nvSpPr>
        <p:spPr>
          <a:xfrm>
            <a:off x="55850" y="1791325"/>
            <a:ext cx="4840200" cy="3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•"/>
            </a:pPr>
            <a:r>
              <a:rPr b="1" lang="i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 macchina di Turing ad accesso casuale permette  di poter accedere alle celle in maniera immediata, decidendo quale leggere in base alla sua posizione nel nastro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•"/>
            </a:pPr>
            <a:r>
              <a:rPr b="1" lang="i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Interpretando il nastro come una memoria, il numero naturale che identifica le celle può essere visto come un indirizzo di memoria. 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3" name="Google Shape;2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550" y="1955865"/>
            <a:ext cx="3943150" cy="2029992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4" name="Google Shape;234;p32"/>
          <p:cNvSpPr txBox="1"/>
          <p:nvPr/>
        </p:nvSpPr>
        <p:spPr>
          <a:xfrm>
            <a:off x="7057650" y="2968925"/>
            <a:ext cx="74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STATI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FINITI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ctrTitle"/>
          </p:nvPr>
        </p:nvSpPr>
        <p:spPr>
          <a:xfrm>
            <a:off x="1188725" y="584599"/>
            <a:ext cx="67665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t" sz="44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MDT:  nastro doppiamente illimitato</a:t>
            </a:r>
            <a:br>
              <a:rPr lang="it" sz="4400">
                <a:solidFill>
                  <a:schemeClr val="accent6"/>
                </a:solidFill>
              </a:rPr>
            </a:br>
            <a:r>
              <a:rPr lang="it" sz="4400">
                <a:solidFill>
                  <a:schemeClr val="accent6"/>
                </a:solidFill>
              </a:rPr>
              <a:t> </a:t>
            </a:r>
            <a:endParaRPr/>
          </a:p>
        </p:txBody>
      </p:sp>
      <p:sp>
        <p:nvSpPr>
          <p:cNvPr id="240" name="Google Shape;240;p33"/>
          <p:cNvSpPr txBox="1"/>
          <p:nvPr>
            <p:ph idx="1" type="subTitle"/>
          </p:nvPr>
        </p:nvSpPr>
        <p:spPr>
          <a:xfrm>
            <a:off x="628350" y="1617025"/>
            <a:ext cx="7887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b="1" lang="i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Questa variante introduce la possibilità di impiegare un nastro d'ingresso che sia illimitato sia verso destra che verso sinistra.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025" y="2571751"/>
            <a:ext cx="6683899" cy="207045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594450" y="208350"/>
            <a:ext cx="79551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it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MDT: multitestina</a:t>
            </a:r>
            <a:endParaRPr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7" name="Google Shape;247;p34"/>
          <p:cNvSpPr txBox="1"/>
          <p:nvPr>
            <p:ph idx="1" type="body"/>
          </p:nvPr>
        </p:nvSpPr>
        <p:spPr>
          <a:xfrm>
            <a:off x="1153148" y="2086365"/>
            <a:ext cx="3183600" cy="240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•"/>
            </a:pPr>
            <a:r>
              <a:rPr b="1" lang="it">
                <a:latin typeface="Montserrat"/>
                <a:ea typeface="Montserrat"/>
                <a:cs typeface="Montserrat"/>
                <a:sym typeface="Montserrat"/>
              </a:rPr>
              <a:t>un'unità di controllo;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•"/>
            </a:pPr>
            <a:r>
              <a:rPr b="1" lang="it">
                <a:latin typeface="Montserrat"/>
                <a:ea typeface="Montserrat"/>
                <a:cs typeface="Montserrat"/>
                <a:sym typeface="Montserrat"/>
              </a:rPr>
              <a:t>un nastro illimitato verso destra;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•"/>
            </a:pPr>
            <a:r>
              <a:rPr b="1" lang="it">
                <a:latin typeface="Montserrat"/>
                <a:ea typeface="Montserrat"/>
                <a:cs typeface="Montserrat"/>
                <a:sym typeface="Montserrat"/>
              </a:rPr>
              <a:t>un insieme di testine libere di muoversi a destra e sinistra sul nastro;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•"/>
            </a:pPr>
            <a:r>
              <a:rPr b="1" lang="it">
                <a:latin typeface="Montserrat"/>
                <a:ea typeface="Montserrat"/>
                <a:cs typeface="Montserrat"/>
                <a:sym typeface="Montserrat"/>
              </a:rPr>
              <a:t>le testine possono leggere e scrivere simboli.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3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49" name="Google Shape;249;p34"/>
          <p:cNvSpPr txBox="1"/>
          <p:nvPr/>
        </p:nvSpPr>
        <p:spPr>
          <a:xfrm rot="-5400000">
            <a:off x="-118300" y="2679596"/>
            <a:ext cx="148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" sz="16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STRUTTURA </a:t>
            </a:r>
            <a:endParaRPr b="1" sz="16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4"/>
          <p:cNvSpPr txBox="1"/>
          <p:nvPr/>
        </p:nvSpPr>
        <p:spPr>
          <a:xfrm rot="-5400000">
            <a:off x="4672836" y="2818201"/>
            <a:ext cx="120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274300"/>
            <a:ext cx="4451926" cy="1395598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1090350" y="559850"/>
            <a:ext cx="6963300" cy="7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it" sz="4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MDT: multitestina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5"/>
          <p:cNvSpPr txBox="1"/>
          <p:nvPr>
            <p:ph idx="1" type="body"/>
          </p:nvPr>
        </p:nvSpPr>
        <p:spPr>
          <a:xfrm rot="-5400000">
            <a:off x="841500" y="2252700"/>
            <a:ext cx="1736700" cy="63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TESTINE</a:t>
            </a:r>
            <a:endParaRPr b="1" sz="20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5"/>
          <p:cNvSpPr txBox="1"/>
          <p:nvPr>
            <p:ph idx="2" type="body"/>
          </p:nvPr>
        </p:nvSpPr>
        <p:spPr>
          <a:xfrm>
            <a:off x="4092552" y="1942375"/>
            <a:ext cx="3731400" cy="207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it">
                <a:latin typeface="Montserrat"/>
                <a:ea typeface="Montserrat"/>
                <a:cs typeface="Montserrat"/>
                <a:sym typeface="Montserrat"/>
              </a:rPr>
              <a:t>legge i simboli sotto alle k testine.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it">
                <a:latin typeface="Montserrat"/>
                <a:ea typeface="Montserrat"/>
                <a:cs typeface="Montserrat"/>
                <a:sym typeface="Montserrat"/>
              </a:rPr>
              <a:t> in base allo stato attuale e ai k simboli letti, cambia stato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it">
                <a:latin typeface="Montserrat"/>
                <a:ea typeface="Montserrat"/>
                <a:cs typeface="Montserrat"/>
                <a:sym typeface="Montserrat"/>
              </a:rPr>
              <a:t>scrive nuovi simboli sul nastro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it">
                <a:latin typeface="Montserrat"/>
                <a:ea typeface="Montserrat"/>
                <a:cs typeface="Montserrat"/>
                <a:sym typeface="Montserrat"/>
              </a:rPr>
              <a:t>muove le testine.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1851750" y="233425"/>
            <a:ext cx="5440500" cy="75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Esempio pratico</a:t>
            </a:r>
            <a:endParaRPr b="1" sz="48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497200" y="2053950"/>
            <a:ext cx="8955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it" sz="1500">
                <a:latin typeface="Montserrat"/>
                <a:ea typeface="Montserrat"/>
                <a:cs typeface="Montserrat"/>
                <a:sym typeface="Montserrat"/>
              </a:rPr>
              <a:t>0-1-1-D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it" sz="1500">
                <a:latin typeface="Montserrat"/>
                <a:ea typeface="Montserrat"/>
                <a:cs typeface="Montserrat"/>
                <a:sym typeface="Montserrat"/>
              </a:rPr>
              <a:t>1-0-1-D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5" name="Google Shape;265;p36"/>
          <p:cNvGraphicFramePr/>
          <p:nvPr/>
        </p:nvGraphicFramePr>
        <p:xfrm>
          <a:off x="472250" y="120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{BFB1F3FB-15D8-4484-977E-23B33F13A931}</a:tableStyleId>
              </a:tblPr>
              <a:tblGrid>
                <a:gridCol w="409975"/>
                <a:gridCol w="409975"/>
                <a:gridCol w="409975"/>
                <a:gridCol w="409975"/>
                <a:gridCol w="409975"/>
                <a:gridCol w="409975"/>
                <a:gridCol w="409975"/>
                <a:gridCol w="409975"/>
                <a:gridCol w="409975"/>
                <a:gridCol w="409975"/>
                <a:gridCol w="409975"/>
                <a:gridCol w="409975"/>
                <a:gridCol w="409975"/>
                <a:gridCol w="409975"/>
                <a:gridCol w="409975"/>
                <a:gridCol w="409975"/>
                <a:gridCol w="409975"/>
                <a:gridCol w="409975"/>
                <a:gridCol w="409975"/>
                <a:gridCol w="409975"/>
              </a:tblGrid>
              <a:tr h="41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6" name="Google Shape;266;p36"/>
          <p:cNvSpPr txBox="1"/>
          <p:nvPr/>
        </p:nvSpPr>
        <p:spPr>
          <a:xfrm>
            <a:off x="365300" y="1938875"/>
            <a:ext cx="9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STATO 0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6"/>
          <p:cNvSpPr txBox="1"/>
          <p:nvPr>
            <p:ph idx="1" type="body"/>
          </p:nvPr>
        </p:nvSpPr>
        <p:spPr>
          <a:xfrm>
            <a:off x="1524600" y="2053950"/>
            <a:ext cx="8955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it" sz="15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1" lang="it" sz="1500">
                <a:latin typeface="Montserrat"/>
                <a:ea typeface="Montserrat"/>
                <a:cs typeface="Montserrat"/>
                <a:sym typeface="Montserrat"/>
              </a:rPr>
              <a:t>-0-0-D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it" sz="1500">
                <a:latin typeface="Montserrat"/>
                <a:ea typeface="Montserrat"/>
                <a:cs typeface="Montserrat"/>
                <a:sym typeface="Montserrat"/>
              </a:rPr>
              <a:t>2-1-0-S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it" sz="1500">
                <a:latin typeface="Montserrat"/>
                <a:ea typeface="Montserrat"/>
                <a:cs typeface="Montserrat"/>
                <a:sym typeface="Montserrat"/>
              </a:rPr>
              <a:t>3-#-0-S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6"/>
          <p:cNvSpPr txBox="1"/>
          <p:nvPr/>
        </p:nvSpPr>
        <p:spPr>
          <a:xfrm>
            <a:off x="1392700" y="1938875"/>
            <a:ext cx="9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STATO 1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6"/>
          <p:cNvSpPr txBox="1"/>
          <p:nvPr>
            <p:ph idx="1" type="body"/>
          </p:nvPr>
        </p:nvSpPr>
        <p:spPr>
          <a:xfrm>
            <a:off x="2552000" y="2053938"/>
            <a:ext cx="8955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it" sz="1500">
                <a:latin typeface="Montserrat"/>
                <a:ea typeface="Montserrat"/>
                <a:cs typeface="Montserrat"/>
                <a:sym typeface="Montserrat"/>
              </a:rPr>
              <a:t>0-1-1-D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it" sz="1500">
                <a:latin typeface="Montserrat"/>
                <a:ea typeface="Montserrat"/>
                <a:cs typeface="Montserrat"/>
                <a:sym typeface="Montserrat"/>
              </a:rPr>
              <a:t>2-0-0-S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6"/>
          <p:cNvSpPr txBox="1"/>
          <p:nvPr/>
        </p:nvSpPr>
        <p:spPr>
          <a:xfrm>
            <a:off x="2420100" y="1938863"/>
            <a:ext cx="9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STATO 2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6"/>
          <p:cNvSpPr txBox="1"/>
          <p:nvPr>
            <p:ph idx="1" type="body"/>
          </p:nvPr>
        </p:nvSpPr>
        <p:spPr>
          <a:xfrm>
            <a:off x="3621675" y="2053950"/>
            <a:ext cx="8955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it" sz="1500"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b="1" lang="it" sz="1500">
                <a:latin typeface="Montserrat"/>
                <a:ea typeface="Montserrat"/>
                <a:cs typeface="Montserrat"/>
                <a:sym typeface="Montserrat"/>
              </a:rPr>
              <a:t>-0-0-S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it" sz="1500">
                <a:latin typeface="Montserrat"/>
                <a:ea typeface="Montserrat"/>
                <a:cs typeface="Montserrat"/>
                <a:sym typeface="Montserrat"/>
              </a:rPr>
              <a:t>3-1-#-F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6"/>
          <p:cNvSpPr txBox="1"/>
          <p:nvPr/>
        </p:nvSpPr>
        <p:spPr>
          <a:xfrm>
            <a:off x="3489775" y="1938875"/>
            <a:ext cx="9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STATO 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3" name="Google Shape;2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800" y="1747150"/>
            <a:ext cx="4053950" cy="328285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2695939" y="422701"/>
            <a:ext cx="6766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" sz="48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Panoramica</a:t>
            </a:r>
            <a:endParaRPr sz="48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4" name="Google Shape;84;p19"/>
          <p:cNvSpPr/>
          <p:nvPr/>
        </p:nvSpPr>
        <p:spPr>
          <a:xfrm>
            <a:off x="0" y="26758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9"/>
          <p:cNvSpPr/>
          <p:nvPr/>
        </p:nvSpPr>
        <p:spPr>
          <a:xfrm>
            <a:off x="0" y="26758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6" name="Google Shape;86;p19"/>
          <p:cNvGrpSpPr/>
          <p:nvPr/>
        </p:nvGrpSpPr>
        <p:grpSpPr>
          <a:xfrm>
            <a:off x="5842489" y="2008201"/>
            <a:ext cx="473400" cy="473400"/>
            <a:chOff x="5842489" y="1703401"/>
            <a:chExt cx="473400" cy="473400"/>
          </a:xfrm>
        </p:grpSpPr>
        <p:sp>
          <p:nvSpPr>
            <p:cNvPr id="87" name="Google Shape;87;p1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8" name="Google Shape;88;p1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it" sz="6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b="0" i="0" sz="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89" name="Google Shape;89;p19"/>
          <p:cNvSpPr txBox="1"/>
          <p:nvPr/>
        </p:nvSpPr>
        <p:spPr>
          <a:xfrm>
            <a:off x="137985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Breve accenno su automi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3377205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543601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241817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3984064" y="4406951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6425319" y="4384040"/>
            <a:ext cx="1335416" cy="517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2450819" y="439389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Breve accenno su Alan Turing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3377205" y="144525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Architettura Macchina standard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4352634" y="4051150"/>
            <a:ext cx="15063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Macchina multinastro e le sue varianti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6474335" y="428202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1" lang="i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sempio pratico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5435989" y="1445253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Macchina multitestina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0" name="Google Shape;100;p19"/>
          <p:cNvGrpSpPr/>
          <p:nvPr/>
        </p:nvGrpSpPr>
        <p:grpSpPr>
          <a:xfrm>
            <a:off x="3783705" y="1990838"/>
            <a:ext cx="473400" cy="473400"/>
            <a:chOff x="5842489" y="1703401"/>
            <a:chExt cx="473400" cy="473400"/>
          </a:xfrm>
        </p:grpSpPr>
        <p:sp>
          <p:nvSpPr>
            <p:cNvPr id="101" name="Google Shape;101;p1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it" sz="6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b="0" i="0" sz="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3" name="Google Shape;103;p19"/>
          <p:cNvGrpSpPr/>
          <p:nvPr/>
        </p:nvGrpSpPr>
        <p:grpSpPr>
          <a:xfrm>
            <a:off x="4852739" y="3773588"/>
            <a:ext cx="473400" cy="473400"/>
            <a:chOff x="5842489" y="1703401"/>
            <a:chExt cx="473400" cy="473400"/>
          </a:xfrm>
        </p:grpSpPr>
        <p:sp>
          <p:nvSpPr>
            <p:cNvPr id="104" name="Google Shape;104;p1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it" sz="6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b="0" i="0" sz="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6" name="Google Shape;106;p19"/>
          <p:cNvGrpSpPr/>
          <p:nvPr/>
        </p:nvGrpSpPr>
        <p:grpSpPr>
          <a:xfrm>
            <a:off x="2857319" y="3810211"/>
            <a:ext cx="473400" cy="473400"/>
            <a:chOff x="5842489" y="1703401"/>
            <a:chExt cx="473400" cy="473400"/>
          </a:xfrm>
        </p:grpSpPr>
        <p:sp>
          <p:nvSpPr>
            <p:cNvPr id="107" name="Google Shape;107;p1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it" sz="6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0" i="0" sz="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9" name="Google Shape;109;p19"/>
          <p:cNvGrpSpPr/>
          <p:nvPr/>
        </p:nvGrpSpPr>
        <p:grpSpPr>
          <a:xfrm>
            <a:off x="1786350" y="1990838"/>
            <a:ext cx="473400" cy="473400"/>
            <a:chOff x="5842489" y="1703401"/>
            <a:chExt cx="473400" cy="473400"/>
          </a:xfrm>
        </p:grpSpPr>
        <p:sp>
          <p:nvSpPr>
            <p:cNvPr id="110" name="Google Shape;110;p1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33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it" sz="600" u="none" cap="none" strike="noStrike">
                  <a:solidFill>
                    <a:srgbClr val="FF33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b="0" i="0" sz="600" u="none" cap="none" strike="noStrike">
                <a:solidFill>
                  <a:srgbClr val="FF33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2" name="Google Shape;112;p19"/>
          <p:cNvGrpSpPr/>
          <p:nvPr/>
        </p:nvGrpSpPr>
        <p:grpSpPr>
          <a:xfrm>
            <a:off x="6880835" y="3803659"/>
            <a:ext cx="473400" cy="473400"/>
            <a:chOff x="5842489" y="1703401"/>
            <a:chExt cx="473400" cy="473400"/>
          </a:xfrm>
        </p:grpSpPr>
        <p:sp>
          <p:nvSpPr>
            <p:cNvPr id="113" name="Google Shape;113;p1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it" sz="6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b="0" i="0" sz="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2597250" y="342700"/>
            <a:ext cx="39495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it" sz="48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Gli automi</a:t>
            </a:r>
            <a:endParaRPr sz="42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650150" y="1562150"/>
            <a:ext cx="70572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Macchina in grado di operare in modo autonomo che segue una sequenza predeterminata di istruzioni e operazioni. 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650150" y="3129650"/>
            <a:ext cx="80220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Modello astratto che mostra l'evoluzione di un sistema come sequenza di configurazioni dei suoi stati, in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seguito agli ingressi ricevuti.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39050" y="4647575"/>
            <a:ext cx="55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t"/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ctrTitle"/>
          </p:nvPr>
        </p:nvSpPr>
        <p:spPr>
          <a:xfrm>
            <a:off x="1570200" y="273025"/>
            <a:ext cx="6003600" cy="675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3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Automa a stati finiti</a:t>
            </a:r>
            <a:endParaRPr sz="43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8" name="Google Shape;128;p21"/>
          <p:cNvSpPr txBox="1"/>
          <p:nvPr>
            <p:ph idx="1" type="subTitle"/>
          </p:nvPr>
        </p:nvSpPr>
        <p:spPr>
          <a:xfrm>
            <a:off x="981025" y="1266025"/>
            <a:ext cx="3104100" cy="2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 esempio di un automa a stati finiti può essere uno semaforo.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Questa è la rappresentazione grafica attraverso dei diagrammi a stati.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775" y="1266025"/>
            <a:ext cx="3649693" cy="3352625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ctrTitle"/>
          </p:nvPr>
        </p:nvSpPr>
        <p:spPr>
          <a:xfrm>
            <a:off x="1372200" y="356600"/>
            <a:ext cx="6399600" cy="78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Macchine di Turing</a:t>
            </a:r>
            <a:endParaRPr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850650" y="2017825"/>
            <a:ext cx="57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850650" y="1710025"/>
            <a:ext cx="7641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 macchine di Turing sono quindi automi, ed in particolare automi con la massima potenza computazionale.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 macchine di Turing possono essere definite come :  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3157500" y="3136250"/>
            <a:ext cx="282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i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 modello matematico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3157500" y="3653650"/>
            <a:ext cx="28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i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Una macchina astratta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3157500" y="4053850"/>
            <a:ext cx="282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i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Un’astrazione matematica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ctrTitle"/>
          </p:nvPr>
        </p:nvSpPr>
        <p:spPr>
          <a:xfrm>
            <a:off x="838050" y="-66925"/>
            <a:ext cx="79002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t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Alan  </a:t>
            </a:r>
            <a:r>
              <a:rPr lang="it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</a:t>
            </a:r>
            <a:r>
              <a:rPr lang="it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athison Turing</a:t>
            </a:r>
            <a:endParaRPr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5" name="Google Shape;145;p23"/>
          <p:cNvSpPr txBox="1"/>
          <p:nvPr>
            <p:ph idx="1" type="subTitle"/>
          </p:nvPr>
        </p:nvSpPr>
        <p:spPr>
          <a:xfrm>
            <a:off x="2201737" y="2034775"/>
            <a:ext cx="67665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•"/>
            </a:pPr>
            <a:r>
              <a:rPr b="1" lang="i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Matematico inglese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•"/>
            </a:pPr>
            <a:r>
              <a:rPr b="1" lang="i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Immaginò un generico risolutore di problemi che sarebbe stato in grado di eseguire qualsiasi procedimento legato al calcolo.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  <a:p>
            <a:pPr indent="0" lvl="0" marL="127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27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 rot="-5400000">
            <a:off x="159900" y="2310150"/>
            <a:ext cx="187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" sz="28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STORIA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ctrTitle"/>
          </p:nvPr>
        </p:nvSpPr>
        <p:spPr>
          <a:xfrm>
            <a:off x="0" y="131825"/>
            <a:ext cx="91440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t" sz="41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PRINCIPIO</a:t>
            </a:r>
            <a:r>
              <a:rPr lang="it" sz="410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it" sz="41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</a:t>
            </a:r>
            <a:r>
              <a:rPr lang="it" sz="410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it" sz="41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FUNZIONAMENTO</a:t>
            </a:r>
            <a:r>
              <a:rPr lang="it" sz="4200"/>
              <a:t> </a:t>
            </a:r>
            <a:endParaRPr sz="5400"/>
          </a:p>
        </p:txBody>
      </p:sp>
      <p:sp>
        <p:nvSpPr>
          <p:cNvPr id="152" name="Google Shape;152;p24"/>
          <p:cNvSpPr txBox="1"/>
          <p:nvPr>
            <p:ph idx="1" type="subTitle"/>
          </p:nvPr>
        </p:nvSpPr>
        <p:spPr>
          <a:xfrm>
            <a:off x="1190276" y="1838850"/>
            <a:ext cx="3591381" cy="21413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it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Un’unità di controllo;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41300" lvl="0" marL="469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it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 nastro di lunghezza illimitata, suddiviso in celle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41300" lvl="0" marL="469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it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Una testina che può leggere e scrivere dei simboli nelle celle del nastro;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/>
          </a:p>
        </p:txBody>
      </p:sp>
      <p:sp>
        <p:nvSpPr>
          <p:cNvPr id="153" name="Google Shape;153;p24"/>
          <p:cNvSpPr txBox="1"/>
          <p:nvPr/>
        </p:nvSpPr>
        <p:spPr>
          <a:xfrm rot="-5400000">
            <a:off x="-706164" y="2709356"/>
            <a:ext cx="26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" sz="20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ARCHITETTURA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mmagine che contiene testo, verde, giocatore&#10;&#10;Descrizione generata automaticamente" id="154" name="Google Shape;1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8879" y="1990071"/>
            <a:ext cx="3518274" cy="1163357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ctrTitle"/>
          </p:nvPr>
        </p:nvSpPr>
        <p:spPr>
          <a:xfrm>
            <a:off x="242048" y="-293378"/>
            <a:ext cx="8901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t" sz="41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PRINCIPIO</a:t>
            </a:r>
            <a:r>
              <a:rPr lang="it" sz="45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it" sz="41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</a:t>
            </a:r>
            <a:r>
              <a:rPr lang="it" sz="45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it" sz="41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FUNZIONAMENTO</a:t>
            </a:r>
            <a:r>
              <a:rPr lang="it" sz="4800">
                <a:solidFill>
                  <a:schemeClr val="accent6"/>
                </a:solidFill>
              </a:rPr>
              <a:t> 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60" name="Google Shape;160;p25"/>
          <p:cNvSpPr txBox="1"/>
          <p:nvPr>
            <p:ph idx="1" type="subTitle"/>
          </p:nvPr>
        </p:nvSpPr>
        <p:spPr>
          <a:xfrm>
            <a:off x="936825" y="1783975"/>
            <a:ext cx="37563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b="1" lang="i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 PASSI: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69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i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lettura di un simbolo dal nastro d'ingresso;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41300" lvl="0" marL="469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69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i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scrittura di un simbolo sul nastro d'ingresso (opzionale);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41300" lvl="0" marL="469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69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i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modifica dello stato della macchina (opzionale).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41300" lvl="0" marL="469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1300" lvl="0" marL="469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/>
        </p:nvSpPr>
        <p:spPr>
          <a:xfrm rot="-5400000">
            <a:off x="-1075917" y="2450514"/>
            <a:ext cx="30360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" sz="20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CICLO DI LAVORO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 rot="-5400000">
            <a:off x="4259658" y="2398289"/>
            <a:ext cx="26798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" sz="20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ISTRUZIONI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6056775" y="1656775"/>
            <a:ext cx="28890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1" lang="it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b="1" i="0" lang="it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stato-interno-corrente,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  <a:r>
              <a:rPr b="1" i="0" lang="it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simbolo-letto,  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3. </a:t>
            </a:r>
            <a:r>
              <a:rPr b="1" i="0" lang="it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prossimo-stato-interno,  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4. </a:t>
            </a:r>
            <a:r>
              <a:rPr b="1" i="0" lang="it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simbolo-scritto,  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5. </a:t>
            </a:r>
            <a:r>
              <a:rPr b="1" i="0" lang="it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direzione</a:t>
            </a:r>
            <a:endParaRPr b="1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1543350" y="36825"/>
            <a:ext cx="6057300" cy="854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Varianti della MDT</a:t>
            </a:r>
            <a:endParaRPr sz="52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9" name="Google Shape;169;p26"/>
          <p:cNvSpPr txBox="1"/>
          <p:nvPr>
            <p:ph idx="2" type="body"/>
          </p:nvPr>
        </p:nvSpPr>
        <p:spPr>
          <a:xfrm>
            <a:off x="1719900" y="985950"/>
            <a:ext cx="5704200" cy="116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Modelli computazionali derivati da quello originale con l’obiettivo di semplificarne l’uso oppure di ridurre la durata delle operazioni.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1919038" y="2907450"/>
            <a:ext cx="163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Multinastro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9654525" y="3678675"/>
            <a:ext cx="163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Varianti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4650875" y="2907450"/>
            <a:ext cx="163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Multitestina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894875" y="4749900"/>
            <a:ext cx="55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/>
          <p:nvPr/>
        </p:nvSpPr>
        <p:spPr>
          <a:xfrm>
            <a:off x="2455025" y="2012250"/>
            <a:ext cx="484800" cy="895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2455025" y="3369150"/>
            <a:ext cx="484800" cy="895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5113975" y="2012250"/>
            <a:ext cx="484800" cy="895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2097063" y="4264350"/>
            <a:ext cx="163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Varianti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