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6" r:id="rId5"/>
    <p:sldId id="270" r:id="rId6"/>
    <p:sldId id="284" r:id="rId7"/>
    <p:sldId id="263" r:id="rId8"/>
    <p:sldId id="264" r:id="rId9"/>
    <p:sldId id="271" r:id="rId10"/>
    <p:sldId id="269" r:id="rId11"/>
    <p:sldId id="267" r:id="rId12"/>
    <p:sldId id="257" r:id="rId13"/>
    <p:sldId id="258" r:id="rId14"/>
    <p:sldId id="268" r:id="rId15"/>
    <p:sldId id="283" r:id="rId16"/>
    <p:sldId id="279" r:id="rId17"/>
    <p:sldId id="280" r:id="rId18"/>
    <p:sldId id="281" r:id="rId19"/>
    <p:sldId id="285" r:id="rId20"/>
    <p:sldId id="286" r:id="rId21"/>
    <p:sldId id="282" r:id="rId22"/>
    <p:sldId id="275" r:id="rId23"/>
    <p:sldId id="278" r:id="rId24"/>
    <p:sldId id="274" r:id="rId25"/>
    <p:sldId id="288" r:id="rId26"/>
    <p:sldId id="289" r:id="rId27"/>
    <p:sldId id="287" r:id="rId28"/>
    <p:sldId id="272" r:id="rId29"/>
    <p:sldId id="273" r:id="rId30"/>
    <p:sldId id="276" r:id="rId31"/>
    <p:sldId id="277"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03EE7EAA-CFB4-4B88-A423-9B2E679B88EE}">
          <p14:sldIdLst>
            <p14:sldId id="256"/>
            <p14:sldId id="261"/>
            <p14:sldId id="262"/>
            <p14:sldId id="266"/>
            <p14:sldId id="270"/>
            <p14:sldId id="284"/>
            <p14:sldId id="263"/>
            <p14:sldId id="264"/>
            <p14:sldId id="271"/>
            <p14:sldId id="269"/>
            <p14:sldId id="267"/>
            <p14:sldId id="257"/>
            <p14:sldId id="258"/>
            <p14:sldId id="268"/>
            <p14:sldId id="283"/>
            <p14:sldId id="279"/>
            <p14:sldId id="280"/>
            <p14:sldId id="281"/>
            <p14:sldId id="285"/>
            <p14:sldId id="286"/>
            <p14:sldId id="282"/>
            <p14:sldId id="275"/>
            <p14:sldId id="278"/>
            <p14:sldId id="274"/>
            <p14:sldId id="288"/>
            <p14:sldId id="289"/>
            <p14:sldId id="287"/>
            <p14:sldId id="272"/>
            <p14:sldId id="273"/>
            <p14:sldId id="276"/>
            <p14:sldId id="277"/>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4660"/>
  </p:normalViewPr>
  <p:slideViewPr>
    <p:cSldViewPr snapToGrid="0">
      <p:cViewPr varScale="1">
        <p:scale>
          <a:sx n="65" d="100"/>
          <a:sy n="65"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CD01E16-7072-4A29-B79D-83A555B51E83}" type="datetimeFigureOut">
              <a:rPr lang="it-IT" smtClean="0"/>
              <a:t>27/06/2023</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F34553A-5B58-4ED9-B5DF-8F470FCB9A63}"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470980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D01E16-7072-4A29-B79D-83A555B51E83}" type="datetimeFigureOut">
              <a:rPr lang="it-IT" smtClean="0"/>
              <a:t>27/06/2023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111772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D01E16-7072-4A29-B79D-83A555B51E83}" type="datetimeFigureOut">
              <a:rPr lang="it-IT" smtClean="0"/>
              <a:t>27/06/2023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344150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D01E16-7072-4A29-B79D-83A555B51E83}" type="datetimeFigureOut">
              <a:rPr lang="it-IT" smtClean="0"/>
              <a:t>27/06/2023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319312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CD01E16-7072-4A29-B79D-83A555B51E83}" type="datetimeFigureOut">
              <a:rPr lang="it-IT" smtClean="0"/>
              <a:t>27/06/2023</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F34553A-5B58-4ED9-B5DF-8F470FCB9A63}"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444720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D01E16-7072-4A29-B79D-83A555B51E83}" type="datetimeFigureOut">
              <a:rPr lang="it-IT" smtClean="0"/>
              <a:t>27/06/2023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210730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D01E16-7072-4A29-B79D-83A555B51E83}" type="datetimeFigureOut">
              <a:rPr lang="it-IT" smtClean="0"/>
              <a:t>27/06/2023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122260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CD01E16-7072-4A29-B79D-83A555B51E83}" type="datetimeFigureOut">
              <a:rPr lang="it-IT" smtClean="0"/>
              <a:t>27/06/2023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100938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01E16-7072-4A29-B79D-83A555B51E83}" type="datetimeFigureOut">
              <a:rPr lang="it-IT" smtClean="0"/>
              <a:t>27/06/2023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F34553A-5B58-4ED9-B5DF-8F470FCB9A63}" type="slidenum">
              <a:rPr lang="it-IT" smtClean="0"/>
              <a:t>‹N›</a:t>
            </a:fld>
            <a:endParaRPr lang="it-IT"/>
          </a:p>
        </p:txBody>
      </p:sp>
    </p:spTree>
    <p:extLst>
      <p:ext uri="{BB962C8B-B14F-4D97-AF65-F5344CB8AC3E}">
        <p14:creationId xmlns:p14="http://schemas.microsoft.com/office/powerpoint/2010/main" val="41911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CD01E16-7072-4A29-B79D-83A555B51E83}" type="datetimeFigureOut">
              <a:rPr lang="it-IT" smtClean="0"/>
              <a:t>27/06/2023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F34553A-5B58-4ED9-B5DF-8F470FCB9A63}"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905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CD01E16-7072-4A29-B79D-83A555B51E83}" type="datetimeFigureOut">
              <a:rPr lang="it-IT" smtClean="0"/>
              <a:t>27/06/2023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F34553A-5B58-4ED9-B5DF-8F470FCB9A63}"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244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CD01E16-7072-4A29-B79D-83A555B51E83}" type="datetimeFigureOut">
              <a:rPr lang="it-IT" smtClean="0"/>
              <a:t>27/06/2023</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F34553A-5B58-4ED9-B5DF-8F470FCB9A63}"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3154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7B2D6F25-7063-6162-20B9-751A459F3A0F}"/>
              </a:ext>
            </a:extLst>
          </p:cNvPr>
          <p:cNvSpPr txBox="1"/>
          <p:nvPr/>
        </p:nvSpPr>
        <p:spPr>
          <a:xfrm>
            <a:off x="2749296" y="2505670"/>
            <a:ext cx="6693408" cy="2400657"/>
          </a:xfrm>
          <a:prstGeom prst="rect">
            <a:avLst/>
          </a:prstGeom>
          <a:noFill/>
        </p:spPr>
        <p:txBody>
          <a:bodyPr wrap="square" rtlCol="0">
            <a:spAutoFit/>
          </a:bodyPr>
          <a:lstStyle/>
          <a:p>
            <a:pPr algn="ctr"/>
            <a:r>
              <a:rPr lang="it-IT" sz="6000" dirty="0"/>
              <a:t>Progetto TIW</a:t>
            </a:r>
          </a:p>
          <a:p>
            <a:pPr algn="ctr"/>
            <a:r>
              <a:rPr lang="it-IT" dirty="0"/>
              <a:t>Traccia #1, versione Pure-HTML e RIA.</a:t>
            </a:r>
          </a:p>
          <a:p>
            <a:pPr algn="ctr"/>
            <a:endParaRPr lang="it-IT" dirty="0"/>
          </a:p>
          <a:p>
            <a:pPr algn="ctr"/>
            <a:r>
              <a:rPr lang="it-IT" dirty="0"/>
              <a:t>Lo Mastro Francesco (10709176), Figini Riccardo (10709191)</a:t>
            </a:r>
          </a:p>
          <a:p>
            <a:pPr algn="ctr"/>
            <a:r>
              <a:rPr lang="it-IT" dirty="0"/>
              <a:t>Gruppo 114</a:t>
            </a:r>
          </a:p>
          <a:p>
            <a:pPr algn="ctr"/>
            <a:endParaRPr lang="it-IT" dirty="0"/>
          </a:p>
        </p:txBody>
      </p:sp>
    </p:spTree>
    <p:extLst>
      <p:ext uri="{BB962C8B-B14F-4D97-AF65-F5344CB8AC3E}">
        <p14:creationId xmlns:p14="http://schemas.microsoft.com/office/powerpoint/2010/main" val="116470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2D184-CCC0-0EC3-79A0-77D8BDD96906}"/>
              </a:ext>
            </a:extLst>
          </p:cNvPr>
          <p:cNvSpPr>
            <a:spLocks noGrp="1"/>
          </p:cNvSpPr>
          <p:nvPr>
            <p:ph type="title"/>
          </p:nvPr>
        </p:nvSpPr>
        <p:spPr/>
        <p:txBody>
          <a:bodyPr/>
          <a:lstStyle/>
          <a:p>
            <a:r>
              <a:rPr lang="it-IT" dirty="0"/>
              <a:t>Consegna lato acquisto</a:t>
            </a:r>
          </a:p>
        </p:txBody>
      </p:sp>
      <p:sp>
        <p:nvSpPr>
          <p:cNvPr id="3" name="Segnaposto contenuto 2">
            <a:extLst>
              <a:ext uri="{FF2B5EF4-FFF2-40B4-BE49-F238E27FC236}">
                <a16:creationId xmlns:a16="http://schemas.microsoft.com/office/drawing/2014/main" id="{0F35B9DE-DCA8-8CC4-1177-9F5CDFDDB928}"/>
              </a:ext>
            </a:extLst>
          </p:cNvPr>
          <p:cNvSpPr>
            <a:spLocks noGrp="1"/>
          </p:cNvSpPr>
          <p:nvPr>
            <p:ph idx="1"/>
          </p:nvPr>
        </p:nvSpPr>
        <p:spPr>
          <a:xfrm>
            <a:off x="1371600" y="1538748"/>
            <a:ext cx="9601200" cy="4633451"/>
          </a:xfrm>
        </p:spPr>
        <p:txBody>
          <a:bodyPr/>
          <a:lstStyle/>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a:t>
            </a:r>
            <a:r>
              <a:rPr lang="it-IT"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pagina ACQUISTO (Buy)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contiene una form di ricerca per parola chiave. Quando l’acquirente </a:t>
            </a:r>
            <a:r>
              <a:rPr lang="it-IT" sz="1800" dirty="0">
                <a:solidFill>
                  <a:srgbClr val="FF6600"/>
                </a:solidFill>
                <a:effectLst/>
                <a:latin typeface="Calibri" panose="020F0502020204030204" pitchFamily="34" charset="0"/>
                <a:ea typeface="Times New Roman" panose="02020603050405020304" pitchFamily="18" charset="0"/>
                <a:cs typeface="Calibri" panose="020F0502020204030204" pitchFamily="34" charset="0"/>
              </a:rPr>
              <a:t>invia una parola chiave</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la pagina ACQUISTO è aggiornata e mostra un elenco di aste aperte (la cui scadenza è posteriore alla data e ora dell’invio) per cui la parola chiave compare nel nome o nella descrizione di almeno uno degli articoli dell’asta. La lista è ordinata in modo decrescente in base al tempo (numero di giorni e ore) mancante alla chiusura. </a:t>
            </a:r>
            <a:endPar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Successivamente</a:t>
            </a:r>
            <a:r>
              <a:rPr lang="it-IT" sz="1800" dirty="0">
                <a:solidFill>
                  <a:srgbClr val="FF6600"/>
                </a:solidFill>
                <a:effectLst/>
                <a:latin typeface="Calibri" panose="020F0502020204030204" pitchFamily="34" charset="0"/>
                <a:ea typeface="Times New Roman" panose="02020603050405020304" pitchFamily="18" charset="0"/>
                <a:cs typeface="Calibri" panose="020F0502020204030204" pitchFamily="34" charset="0"/>
              </a:rPr>
              <a:t> cliccando su un’asta aperta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compare la </a:t>
            </a:r>
            <a:r>
              <a:rPr lang="it-IT"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p</a:t>
            </a:r>
            <a:r>
              <a:rPr lang="it-IT" sz="1800" dirty="0">
                <a:solidFill>
                  <a:srgbClr val="0070C0"/>
                </a:solidFill>
                <a:latin typeface="Calibri" panose="020F0502020204030204" pitchFamily="34" charset="0"/>
                <a:cs typeface="Calibri" panose="020F0502020204030204" pitchFamily="34" charset="0"/>
              </a:rPr>
              <a:t>a</a:t>
            </a:r>
            <a:r>
              <a:rPr lang="it-IT"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gina OFFERTA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che mostra i dati degli articoli, l’elenco delle offerte pervenute in ordine di </a:t>
            </a:r>
            <a:r>
              <a:rPr lang="it-IT" sz="18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data+ora</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decrescente e un </a:t>
            </a:r>
            <a:r>
              <a:rPr lang="it-IT" sz="1800" dirty="0">
                <a:solidFill>
                  <a:srgbClr val="FF6600"/>
                </a:solidFill>
                <a:effectLst/>
                <a:latin typeface="Calibri" panose="020F0502020204030204" pitchFamily="34" charset="0"/>
                <a:ea typeface="Times New Roman" panose="02020603050405020304" pitchFamily="18" charset="0"/>
                <a:cs typeface="Calibri" panose="020F0502020204030204" pitchFamily="34" charset="0"/>
              </a:rPr>
              <a:t>campo di input per inserire la propria offerta</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che deve essere superiore all’offerta massima corrente di un importo pari almeno al rialzo minimo. Dopo l’invio dell’offerta la pagina OFFERTA mostra l’elenco delle offerte aggiornate.</a:t>
            </a:r>
            <a:r>
              <a:rPr lang="it-IT" sz="1800" dirty="0">
                <a:solidFill>
                  <a:schemeClr val="tx1"/>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 </a:t>
            </a:r>
            <a:endParaRPr lang="it-IT" sz="18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pagina ACQUISTO contiene anche un elenco delle offerte aggiudicate all’utente con i dati degli articoli e il prezzo finale.</a:t>
            </a:r>
            <a:endPar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CasellaDiTesto 3">
            <a:extLst>
              <a:ext uri="{FF2B5EF4-FFF2-40B4-BE49-F238E27FC236}">
                <a16:creationId xmlns:a16="http://schemas.microsoft.com/office/drawing/2014/main" id="{59040A4A-8BDC-029B-D17B-FF58824BD3B4}"/>
              </a:ext>
            </a:extLst>
          </p:cNvPr>
          <p:cNvSpPr txBox="1"/>
          <p:nvPr/>
        </p:nvSpPr>
        <p:spPr>
          <a:xfrm>
            <a:off x="5919018" y="5732206"/>
            <a:ext cx="5053781" cy="646331"/>
          </a:xfrm>
          <a:prstGeom prst="rect">
            <a:avLst/>
          </a:prstGeom>
          <a:noFill/>
          <a:ln>
            <a:solidFill>
              <a:schemeClr val="tx1"/>
            </a:solidFill>
          </a:ln>
        </p:spPr>
        <p:txBody>
          <a:bodyPr wrap="square" rtlCol="0">
            <a:spAutoFit/>
          </a:bodyPr>
          <a:lstStyle/>
          <a:p>
            <a:r>
              <a:rPr lang="it-IT" dirty="0">
                <a:solidFill>
                  <a:sysClr val="windowText" lastClr="000000"/>
                </a:solidFill>
              </a:rPr>
              <a:t>In </a:t>
            </a:r>
            <a:r>
              <a:rPr lang="it-IT" dirty="0">
                <a:solidFill>
                  <a:srgbClr val="0070C0"/>
                </a:solidFill>
                <a:latin typeface="Calibri" panose="020F0502020204030204" pitchFamily="34" charset="0"/>
                <a:cs typeface="Calibri" panose="020F0502020204030204" pitchFamily="34" charset="0"/>
              </a:rPr>
              <a:t>blu</a:t>
            </a:r>
            <a:r>
              <a:rPr lang="it-IT" dirty="0">
                <a:solidFill>
                  <a:sysClr val="windowText" lastClr="000000"/>
                </a:solidFill>
              </a:rPr>
              <a:t> sono evidenziate le pagine, in </a:t>
            </a:r>
            <a:r>
              <a:rPr lang="it-IT" dirty="0">
                <a:solidFill>
                  <a:srgbClr val="FF6600"/>
                </a:solidFill>
                <a:latin typeface="Calibri" panose="020F0502020204030204" pitchFamily="34" charset="0"/>
                <a:cs typeface="Calibri" panose="020F0502020204030204" pitchFamily="34" charset="0"/>
              </a:rPr>
              <a:t>arancio</a:t>
            </a:r>
            <a:r>
              <a:rPr lang="it-IT" dirty="0">
                <a:solidFill>
                  <a:sysClr val="windowText" lastClr="000000"/>
                </a:solidFill>
              </a:rPr>
              <a:t> le servlet che erano intuibili dal testo</a:t>
            </a:r>
          </a:p>
        </p:txBody>
      </p:sp>
    </p:spTree>
    <p:extLst>
      <p:ext uri="{BB962C8B-B14F-4D97-AF65-F5344CB8AC3E}">
        <p14:creationId xmlns:p14="http://schemas.microsoft.com/office/powerpoint/2010/main" val="124295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79EC24-D98D-31DA-4480-7A18D4758F0C}"/>
              </a:ext>
            </a:extLst>
          </p:cNvPr>
          <p:cNvSpPr>
            <a:spLocks noGrp="1"/>
          </p:cNvSpPr>
          <p:nvPr>
            <p:ph type="title"/>
          </p:nvPr>
        </p:nvSpPr>
        <p:spPr/>
        <p:txBody>
          <a:bodyPr/>
          <a:lstStyle/>
          <a:p>
            <a:r>
              <a:rPr lang="it-IT" dirty="0"/>
              <a:t>Analisi</a:t>
            </a:r>
          </a:p>
        </p:txBody>
      </p:sp>
      <p:sp>
        <p:nvSpPr>
          <p:cNvPr id="3" name="Segnaposto contenuto 2">
            <a:extLst>
              <a:ext uri="{FF2B5EF4-FFF2-40B4-BE49-F238E27FC236}">
                <a16:creationId xmlns:a16="http://schemas.microsoft.com/office/drawing/2014/main" id="{EE487BF1-17BF-EB69-45D0-D3671681BD2B}"/>
              </a:ext>
            </a:extLst>
          </p:cNvPr>
          <p:cNvSpPr>
            <a:spLocks noGrp="1"/>
          </p:cNvSpPr>
          <p:nvPr>
            <p:ph idx="1"/>
          </p:nvPr>
        </p:nvSpPr>
        <p:spPr>
          <a:xfrm>
            <a:off x="1371600" y="1511709"/>
            <a:ext cx="9601200" cy="4660491"/>
          </a:xfrm>
        </p:spPr>
        <p:txBody>
          <a:bodyPr>
            <a:normAutofit/>
          </a:bodyPr>
          <a:lstStyle/>
          <a:p>
            <a:r>
              <a:rPr lang="it-IT" dirty="0"/>
              <a:t>Come evidenziato nella consegna sono presenti due pagine principali nella sezione dedicata all’acquisto delle aste: una pagina generale «buying.html» e una relativa ad un’asta specifica «auctionOffer.html». Ho supposto che la pagina principale, che dovrebbe mostrare le aste relative ad una ricerca, mostri tutte le aste disponibili se non è anche stata effettuata (così da non avere sempre una tabella vuota all’inizio).</a:t>
            </a:r>
          </a:p>
          <a:p>
            <a:r>
              <a:rPr lang="it-IT" dirty="0"/>
              <a:t>Sono state sviluppate le seguenti servlet:</a:t>
            </a:r>
          </a:p>
          <a:p>
            <a:pPr lvl="1"/>
            <a:r>
              <a:rPr lang="it-IT" b="1" dirty="0" err="1"/>
              <a:t>KeyWordServlet</a:t>
            </a:r>
            <a:r>
              <a:rPr lang="it-IT" dirty="0"/>
              <a:t>: mostra le aste relative ad una parola chiave data nella pagina buying.html e carica lo storico dell’utente (con storico si intende tutte le aste concluse e vinte dall’utente)</a:t>
            </a:r>
          </a:p>
          <a:p>
            <a:pPr lvl="1"/>
            <a:r>
              <a:rPr lang="it-IT" b="1" dirty="0" err="1"/>
              <a:t>GoToBuy</a:t>
            </a:r>
            <a:r>
              <a:rPr lang="it-IT" dirty="0"/>
              <a:t>: mostra la pagina buying.html con tutte le aste disponibili e carica lo storico</a:t>
            </a:r>
          </a:p>
          <a:p>
            <a:pPr lvl="1"/>
            <a:r>
              <a:rPr lang="it-IT" b="1" dirty="0" err="1"/>
              <a:t>GoToAuctionOffer</a:t>
            </a:r>
            <a:r>
              <a:rPr lang="it-IT" dirty="0"/>
              <a:t>: apre la pagina con tutte le informazioni di un’asta specifica</a:t>
            </a:r>
          </a:p>
          <a:p>
            <a:pPr lvl="1"/>
            <a:r>
              <a:rPr lang="it-IT" b="1" dirty="0" err="1"/>
              <a:t>MakeAOffer</a:t>
            </a:r>
            <a:r>
              <a:rPr lang="it-IT" dirty="0"/>
              <a:t>: esegue un offerta</a:t>
            </a:r>
          </a:p>
          <a:p>
            <a:endParaRPr lang="it-IT" dirty="0"/>
          </a:p>
        </p:txBody>
      </p:sp>
    </p:spTree>
    <p:extLst>
      <p:ext uri="{BB962C8B-B14F-4D97-AF65-F5344CB8AC3E}">
        <p14:creationId xmlns:p14="http://schemas.microsoft.com/office/powerpoint/2010/main" val="75419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73335-A19F-9355-054B-3F3A3D87F414}"/>
              </a:ext>
            </a:extLst>
          </p:cNvPr>
          <p:cNvSpPr>
            <a:spLocks noGrp="1"/>
          </p:cNvSpPr>
          <p:nvPr>
            <p:ph type="title"/>
          </p:nvPr>
        </p:nvSpPr>
        <p:spPr/>
        <p:txBody>
          <a:bodyPr/>
          <a:lstStyle/>
          <a:p>
            <a:r>
              <a:rPr lang="it-IT" dirty="0"/>
              <a:t>Buy page</a:t>
            </a:r>
          </a:p>
        </p:txBody>
      </p:sp>
      <p:sp>
        <p:nvSpPr>
          <p:cNvPr id="4" name="Rettangolo 3">
            <a:extLst>
              <a:ext uri="{FF2B5EF4-FFF2-40B4-BE49-F238E27FC236}">
                <a16:creationId xmlns:a16="http://schemas.microsoft.com/office/drawing/2014/main" id="{159A3CBC-DAC7-5016-32BC-28146376CF13}"/>
              </a:ext>
            </a:extLst>
          </p:cNvPr>
          <p:cNvSpPr/>
          <p:nvPr/>
        </p:nvSpPr>
        <p:spPr>
          <a:xfrm>
            <a:off x="737419" y="1543665"/>
            <a:ext cx="5063614" cy="340138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D68F08D1-8381-5493-774B-108757D219E2}"/>
              </a:ext>
            </a:extLst>
          </p:cNvPr>
          <p:cNvSpPr txBox="1"/>
          <p:nvPr/>
        </p:nvSpPr>
        <p:spPr>
          <a:xfrm>
            <a:off x="956187" y="1543665"/>
            <a:ext cx="1966452" cy="369332"/>
          </a:xfrm>
          <a:prstGeom prst="rect">
            <a:avLst/>
          </a:prstGeom>
          <a:noFill/>
        </p:spPr>
        <p:txBody>
          <a:bodyPr wrap="square" rtlCol="0">
            <a:spAutoFit/>
          </a:bodyPr>
          <a:lstStyle/>
          <a:p>
            <a:r>
              <a:rPr lang="it-IT" dirty="0"/>
              <a:t>Buying.html</a:t>
            </a:r>
          </a:p>
        </p:txBody>
      </p:sp>
      <p:sp>
        <p:nvSpPr>
          <p:cNvPr id="6" name="Rettangolo con angoli arrotondati 5">
            <a:extLst>
              <a:ext uri="{FF2B5EF4-FFF2-40B4-BE49-F238E27FC236}">
                <a16:creationId xmlns:a16="http://schemas.microsoft.com/office/drawing/2014/main" id="{1A6F3E02-03FD-6919-10C5-3770C7D50A7B}"/>
              </a:ext>
            </a:extLst>
          </p:cNvPr>
          <p:cNvSpPr/>
          <p:nvPr/>
        </p:nvSpPr>
        <p:spPr>
          <a:xfrm>
            <a:off x="898648" y="2455050"/>
            <a:ext cx="2622755" cy="103838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auction</a:t>
            </a:r>
            <a:endParaRPr lang="it-IT" dirty="0"/>
          </a:p>
        </p:txBody>
      </p:sp>
      <p:sp>
        <p:nvSpPr>
          <p:cNvPr id="7" name="Rettangolo con angoli arrotondati 6">
            <a:extLst>
              <a:ext uri="{FF2B5EF4-FFF2-40B4-BE49-F238E27FC236}">
                <a16:creationId xmlns:a16="http://schemas.microsoft.com/office/drawing/2014/main" id="{4FAC053B-F2AC-EA14-CEF9-0A21700E73CB}"/>
              </a:ext>
            </a:extLst>
          </p:cNvPr>
          <p:cNvSpPr/>
          <p:nvPr/>
        </p:nvSpPr>
        <p:spPr>
          <a:xfrm>
            <a:off x="969706" y="3748400"/>
            <a:ext cx="2622755" cy="103838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auction</a:t>
            </a:r>
            <a:r>
              <a:rPr lang="it-IT" dirty="0"/>
              <a:t> </a:t>
            </a:r>
            <a:r>
              <a:rPr lang="it-IT" dirty="0" err="1"/>
              <a:t>win</a:t>
            </a:r>
            <a:endParaRPr lang="it-IT" dirty="0"/>
          </a:p>
        </p:txBody>
      </p:sp>
      <p:sp>
        <p:nvSpPr>
          <p:cNvPr id="8" name="Rettangolo con angoli arrotondati 7">
            <a:extLst>
              <a:ext uri="{FF2B5EF4-FFF2-40B4-BE49-F238E27FC236}">
                <a16:creationId xmlns:a16="http://schemas.microsoft.com/office/drawing/2014/main" id="{089623C3-6013-B3C1-82E8-05C8AB39E7B8}"/>
              </a:ext>
            </a:extLst>
          </p:cNvPr>
          <p:cNvSpPr/>
          <p:nvPr/>
        </p:nvSpPr>
        <p:spPr>
          <a:xfrm>
            <a:off x="3952568" y="1684440"/>
            <a:ext cx="1514168" cy="7374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Return to home</a:t>
            </a:r>
          </a:p>
        </p:txBody>
      </p:sp>
      <p:cxnSp>
        <p:nvCxnSpPr>
          <p:cNvPr id="10" name="Connettore a gomito 9">
            <a:extLst>
              <a:ext uri="{FF2B5EF4-FFF2-40B4-BE49-F238E27FC236}">
                <a16:creationId xmlns:a16="http://schemas.microsoft.com/office/drawing/2014/main" id="{8E8FB7FD-A35C-2FDA-BEC0-2CEA7194C9C9}"/>
              </a:ext>
            </a:extLst>
          </p:cNvPr>
          <p:cNvCxnSpPr>
            <a:stCxn id="8" idx="0"/>
          </p:cNvCxnSpPr>
          <p:nvPr/>
        </p:nvCxnSpPr>
        <p:spPr>
          <a:xfrm rot="5400000" flipH="1" flipV="1">
            <a:off x="5391432" y="104802"/>
            <a:ext cx="897859" cy="22614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BCBD71A-6D3F-4012-9F56-FA9B1BFF26FB}"/>
              </a:ext>
            </a:extLst>
          </p:cNvPr>
          <p:cNvSpPr/>
          <p:nvPr/>
        </p:nvSpPr>
        <p:spPr>
          <a:xfrm>
            <a:off x="4591665" y="1570160"/>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Parallelogramma 12">
            <a:extLst>
              <a:ext uri="{FF2B5EF4-FFF2-40B4-BE49-F238E27FC236}">
                <a16:creationId xmlns:a16="http://schemas.microsoft.com/office/drawing/2014/main" id="{8216CDFA-6C98-7C85-2E16-A09C57F26F59}"/>
              </a:ext>
            </a:extLst>
          </p:cNvPr>
          <p:cNvSpPr/>
          <p:nvPr/>
        </p:nvSpPr>
        <p:spPr>
          <a:xfrm>
            <a:off x="6971071" y="564273"/>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GoToHome</a:t>
            </a:r>
            <a:endParaRPr lang="it-IT" dirty="0"/>
          </a:p>
        </p:txBody>
      </p:sp>
      <p:cxnSp>
        <p:nvCxnSpPr>
          <p:cNvPr id="14" name="Connettore a gomito 13">
            <a:extLst>
              <a:ext uri="{FF2B5EF4-FFF2-40B4-BE49-F238E27FC236}">
                <a16:creationId xmlns:a16="http://schemas.microsoft.com/office/drawing/2014/main" id="{A5849373-01C1-BB9C-3751-F7836F2E9ABB}"/>
              </a:ext>
            </a:extLst>
          </p:cNvPr>
          <p:cNvCxnSpPr>
            <a:cxnSpLocks/>
            <a:stCxn id="6" idx="3"/>
            <a:endCxn id="18" idx="5"/>
          </p:cNvCxnSpPr>
          <p:nvPr/>
        </p:nvCxnSpPr>
        <p:spPr>
          <a:xfrm flipV="1">
            <a:off x="3521403" y="2735757"/>
            <a:ext cx="3263310" cy="238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Parallelogramma 17">
            <a:extLst>
              <a:ext uri="{FF2B5EF4-FFF2-40B4-BE49-F238E27FC236}">
                <a16:creationId xmlns:a16="http://schemas.microsoft.com/office/drawing/2014/main" id="{318F2370-066E-3A41-7E5F-571204E26749}"/>
              </a:ext>
            </a:extLst>
          </p:cNvPr>
          <p:cNvSpPr/>
          <p:nvPr/>
        </p:nvSpPr>
        <p:spPr>
          <a:xfrm>
            <a:off x="6695768" y="2379976"/>
            <a:ext cx="2369574" cy="711561"/>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KewWordServler</a:t>
            </a:r>
            <a:endParaRPr lang="it-IT" dirty="0"/>
          </a:p>
        </p:txBody>
      </p:sp>
      <p:sp>
        <p:nvSpPr>
          <p:cNvPr id="19" name="CasellaDiTesto 18">
            <a:extLst>
              <a:ext uri="{FF2B5EF4-FFF2-40B4-BE49-F238E27FC236}">
                <a16:creationId xmlns:a16="http://schemas.microsoft.com/office/drawing/2014/main" id="{43AD33CD-D0C6-79CD-7A52-BBA950317D34}"/>
              </a:ext>
            </a:extLst>
          </p:cNvPr>
          <p:cNvSpPr txBox="1"/>
          <p:nvPr/>
        </p:nvSpPr>
        <p:spPr>
          <a:xfrm>
            <a:off x="4120720" y="2719886"/>
            <a:ext cx="1012722" cy="253916"/>
          </a:xfrm>
          <a:prstGeom prst="rect">
            <a:avLst/>
          </a:prstGeom>
          <a:noFill/>
        </p:spPr>
        <p:txBody>
          <a:bodyPr wrap="square" rtlCol="0">
            <a:spAutoFit/>
          </a:bodyPr>
          <a:lstStyle/>
          <a:p>
            <a:r>
              <a:rPr lang="it-IT" sz="1050" dirty="0" err="1"/>
              <a:t>keyWord</a:t>
            </a:r>
            <a:endParaRPr lang="it-IT" sz="1050" dirty="0"/>
          </a:p>
        </p:txBody>
      </p:sp>
      <p:cxnSp>
        <p:nvCxnSpPr>
          <p:cNvPr id="20" name="Connettore a gomito 19">
            <a:extLst>
              <a:ext uri="{FF2B5EF4-FFF2-40B4-BE49-F238E27FC236}">
                <a16:creationId xmlns:a16="http://schemas.microsoft.com/office/drawing/2014/main" id="{B21BEE4C-F638-1290-341B-D7B578B4D5FE}"/>
              </a:ext>
            </a:extLst>
          </p:cNvPr>
          <p:cNvCxnSpPr>
            <a:cxnSpLocks/>
            <a:stCxn id="18" idx="4"/>
          </p:cNvCxnSpPr>
          <p:nvPr/>
        </p:nvCxnSpPr>
        <p:spPr>
          <a:xfrm rot="5400000">
            <a:off x="6670722" y="2219166"/>
            <a:ext cx="337463" cy="208220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0F6750D4-E90C-AE9A-3A0E-71EEEC8216A8}"/>
              </a:ext>
            </a:extLst>
          </p:cNvPr>
          <p:cNvSpPr txBox="1"/>
          <p:nvPr/>
        </p:nvSpPr>
        <p:spPr>
          <a:xfrm>
            <a:off x="6341805" y="3405531"/>
            <a:ext cx="2064775" cy="253916"/>
          </a:xfrm>
          <a:prstGeom prst="rect">
            <a:avLst/>
          </a:prstGeom>
          <a:noFill/>
        </p:spPr>
        <p:txBody>
          <a:bodyPr wrap="square" rtlCol="0">
            <a:spAutoFit/>
          </a:bodyPr>
          <a:lstStyle/>
          <a:p>
            <a:r>
              <a:rPr lang="it-IT" sz="1050" dirty="0" err="1"/>
              <a:t>Fill</a:t>
            </a:r>
            <a:r>
              <a:rPr lang="it-IT" sz="1050" dirty="0"/>
              <a:t> List of </a:t>
            </a:r>
            <a:r>
              <a:rPr lang="it-IT" sz="1050" dirty="0" err="1"/>
              <a:t>auction</a:t>
            </a:r>
            <a:endParaRPr lang="it-IT" sz="1050" dirty="0"/>
          </a:p>
        </p:txBody>
      </p:sp>
      <p:cxnSp>
        <p:nvCxnSpPr>
          <p:cNvPr id="24" name="Connettore a gomito 23">
            <a:extLst>
              <a:ext uri="{FF2B5EF4-FFF2-40B4-BE49-F238E27FC236}">
                <a16:creationId xmlns:a16="http://schemas.microsoft.com/office/drawing/2014/main" id="{6E0BCF9E-68D3-1ABC-D563-CF68FB516418}"/>
              </a:ext>
            </a:extLst>
          </p:cNvPr>
          <p:cNvCxnSpPr>
            <a:cxnSpLocks/>
            <a:stCxn id="34" idx="1"/>
          </p:cNvCxnSpPr>
          <p:nvPr/>
        </p:nvCxnSpPr>
        <p:spPr>
          <a:xfrm rot="16200000" flipH="1">
            <a:off x="4833532" y="1807178"/>
            <a:ext cx="1193600" cy="4123693"/>
          </a:xfrm>
          <a:prstGeom prst="bentConnector4">
            <a:avLst>
              <a:gd name="adj1" fmla="val 31920"/>
              <a:gd name="adj2" fmla="val 5234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Parallelogramma 31">
            <a:extLst>
              <a:ext uri="{FF2B5EF4-FFF2-40B4-BE49-F238E27FC236}">
                <a16:creationId xmlns:a16="http://schemas.microsoft.com/office/drawing/2014/main" id="{218D4A00-1B80-FDEC-0747-B6F72DFF8DEE}"/>
              </a:ext>
            </a:extLst>
          </p:cNvPr>
          <p:cNvSpPr/>
          <p:nvPr/>
        </p:nvSpPr>
        <p:spPr>
          <a:xfrm>
            <a:off x="7407036" y="4120765"/>
            <a:ext cx="2503880" cy="711561"/>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GoToAuctionOffer</a:t>
            </a:r>
            <a:endParaRPr lang="it-IT" dirty="0"/>
          </a:p>
        </p:txBody>
      </p:sp>
      <p:sp>
        <p:nvSpPr>
          <p:cNvPr id="33" name="Ovale 32">
            <a:extLst>
              <a:ext uri="{FF2B5EF4-FFF2-40B4-BE49-F238E27FC236}">
                <a16:creationId xmlns:a16="http://schemas.microsoft.com/office/drawing/2014/main" id="{AA89B38C-5438-7FA9-6642-9451114E7278}"/>
              </a:ext>
            </a:extLst>
          </p:cNvPr>
          <p:cNvSpPr/>
          <p:nvPr/>
        </p:nvSpPr>
        <p:spPr>
          <a:xfrm>
            <a:off x="3452576" y="2859964"/>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91B4EABC-1304-AE72-C50F-3E59495E6205}"/>
              </a:ext>
            </a:extLst>
          </p:cNvPr>
          <p:cNvSpPr/>
          <p:nvPr/>
        </p:nvSpPr>
        <p:spPr>
          <a:xfrm>
            <a:off x="3335368" y="3238753"/>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97960FA0-1974-00DE-AD62-E00A7723162B}"/>
              </a:ext>
            </a:extLst>
          </p:cNvPr>
          <p:cNvSpPr/>
          <p:nvPr/>
        </p:nvSpPr>
        <p:spPr>
          <a:xfrm>
            <a:off x="9065342" y="5407459"/>
            <a:ext cx="2176844" cy="121689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auctionOffer.html</a:t>
            </a:r>
          </a:p>
          <a:p>
            <a:pPr algn="ctr"/>
            <a:r>
              <a:rPr lang="it-IT" dirty="0"/>
              <a:t>(Next Slide)</a:t>
            </a:r>
          </a:p>
        </p:txBody>
      </p:sp>
      <p:cxnSp>
        <p:nvCxnSpPr>
          <p:cNvPr id="36" name="Connettore a gomito 35">
            <a:extLst>
              <a:ext uri="{FF2B5EF4-FFF2-40B4-BE49-F238E27FC236}">
                <a16:creationId xmlns:a16="http://schemas.microsoft.com/office/drawing/2014/main" id="{CDFFD275-D07A-9867-EA63-B0E172E1839C}"/>
              </a:ext>
            </a:extLst>
          </p:cNvPr>
          <p:cNvCxnSpPr>
            <a:cxnSpLocks/>
            <a:stCxn id="32" idx="4"/>
            <a:endCxn id="35" idx="0"/>
          </p:cNvCxnSpPr>
          <p:nvPr/>
        </p:nvCxnSpPr>
        <p:spPr>
          <a:xfrm rot="16200000" flipH="1">
            <a:off x="9118804" y="4372498"/>
            <a:ext cx="575133" cy="149478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Ovale 39">
            <a:extLst>
              <a:ext uri="{FF2B5EF4-FFF2-40B4-BE49-F238E27FC236}">
                <a16:creationId xmlns:a16="http://schemas.microsoft.com/office/drawing/2014/main" id="{520FA145-045C-CA6C-7CE4-B9AF9D948266}"/>
              </a:ext>
            </a:extLst>
          </p:cNvPr>
          <p:cNvSpPr/>
          <p:nvPr/>
        </p:nvSpPr>
        <p:spPr>
          <a:xfrm>
            <a:off x="8462331" y="4716492"/>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a:extLst>
              <a:ext uri="{FF2B5EF4-FFF2-40B4-BE49-F238E27FC236}">
                <a16:creationId xmlns:a16="http://schemas.microsoft.com/office/drawing/2014/main" id="{E87DB240-9047-34C2-C8F9-90A81A59515E}"/>
              </a:ext>
            </a:extLst>
          </p:cNvPr>
          <p:cNvSpPr txBox="1"/>
          <p:nvPr/>
        </p:nvSpPr>
        <p:spPr>
          <a:xfrm>
            <a:off x="4570771" y="4177057"/>
            <a:ext cx="1111045" cy="253916"/>
          </a:xfrm>
          <a:prstGeom prst="rect">
            <a:avLst/>
          </a:prstGeom>
          <a:noFill/>
        </p:spPr>
        <p:txBody>
          <a:bodyPr wrap="square" rtlCol="0">
            <a:spAutoFit/>
          </a:bodyPr>
          <a:lstStyle>
            <a:defPPr>
              <a:defRPr lang="it-IT"/>
            </a:defPPr>
            <a:lvl1pPr>
              <a:defRPr sz="1050"/>
            </a:lvl1pPr>
          </a:lstStyle>
          <a:p>
            <a:r>
              <a:rPr lang="it-IT" dirty="0"/>
              <a:t>Link in </a:t>
            </a:r>
            <a:r>
              <a:rPr lang="it-IT" dirty="0" err="1"/>
              <a:t>offer</a:t>
            </a:r>
            <a:endParaRPr lang="it-IT" dirty="0"/>
          </a:p>
        </p:txBody>
      </p:sp>
      <p:cxnSp>
        <p:nvCxnSpPr>
          <p:cNvPr id="42" name="Connettore a gomito 41">
            <a:extLst>
              <a:ext uri="{FF2B5EF4-FFF2-40B4-BE49-F238E27FC236}">
                <a16:creationId xmlns:a16="http://schemas.microsoft.com/office/drawing/2014/main" id="{945F9FE5-9F3E-E637-C7EA-8C595E878882}"/>
              </a:ext>
            </a:extLst>
          </p:cNvPr>
          <p:cNvCxnSpPr>
            <a:cxnSpLocks/>
          </p:cNvCxnSpPr>
          <p:nvPr/>
        </p:nvCxnSpPr>
        <p:spPr>
          <a:xfrm flipV="1">
            <a:off x="5591789" y="923617"/>
            <a:ext cx="3873910" cy="1187850"/>
          </a:xfrm>
          <a:prstGeom prst="bentConnector3">
            <a:avLst>
              <a:gd name="adj1" fmla="val 8781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Ovale 42">
            <a:extLst>
              <a:ext uri="{FF2B5EF4-FFF2-40B4-BE49-F238E27FC236}">
                <a16:creationId xmlns:a16="http://schemas.microsoft.com/office/drawing/2014/main" id="{E364522D-D2F7-0674-5AC5-C55558BECEE1}"/>
              </a:ext>
            </a:extLst>
          </p:cNvPr>
          <p:cNvSpPr/>
          <p:nvPr/>
        </p:nvSpPr>
        <p:spPr>
          <a:xfrm>
            <a:off x="5409275" y="1991245"/>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Parallelogramma 43">
            <a:extLst>
              <a:ext uri="{FF2B5EF4-FFF2-40B4-BE49-F238E27FC236}">
                <a16:creationId xmlns:a16="http://schemas.microsoft.com/office/drawing/2014/main" id="{EA9A9CDA-C60A-E094-BA55-AC30B2EE044F}"/>
              </a:ext>
            </a:extLst>
          </p:cNvPr>
          <p:cNvSpPr/>
          <p:nvPr/>
        </p:nvSpPr>
        <p:spPr>
          <a:xfrm>
            <a:off x="9406370" y="655108"/>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DoLogout</a:t>
            </a:r>
            <a:endParaRPr lang="it-IT" dirty="0"/>
          </a:p>
        </p:txBody>
      </p:sp>
      <p:cxnSp>
        <p:nvCxnSpPr>
          <p:cNvPr id="48" name="Connettore a gomito 47">
            <a:extLst>
              <a:ext uri="{FF2B5EF4-FFF2-40B4-BE49-F238E27FC236}">
                <a16:creationId xmlns:a16="http://schemas.microsoft.com/office/drawing/2014/main" id="{B205571C-65E7-6088-1586-68767F0A70CC}"/>
              </a:ext>
            </a:extLst>
          </p:cNvPr>
          <p:cNvCxnSpPr>
            <a:cxnSpLocks/>
            <a:stCxn id="13" idx="1"/>
          </p:cNvCxnSpPr>
          <p:nvPr/>
        </p:nvCxnSpPr>
        <p:spPr>
          <a:xfrm rot="16200000" flipV="1">
            <a:off x="7465677" y="140810"/>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Connettore a gomito 50">
            <a:extLst>
              <a:ext uri="{FF2B5EF4-FFF2-40B4-BE49-F238E27FC236}">
                <a16:creationId xmlns:a16="http://schemas.microsoft.com/office/drawing/2014/main" id="{6184C947-4E2C-5A33-53B8-3899A5DBDC63}"/>
              </a:ext>
            </a:extLst>
          </p:cNvPr>
          <p:cNvCxnSpPr>
            <a:cxnSpLocks/>
          </p:cNvCxnSpPr>
          <p:nvPr/>
        </p:nvCxnSpPr>
        <p:spPr>
          <a:xfrm rot="16200000" flipV="1">
            <a:off x="9705869" y="252601"/>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Ovale 51">
            <a:extLst>
              <a:ext uri="{FF2B5EF4-FFF2-40B4-BE49-F238E27FC236}">
                <a16:creationId xmlns:a16="http://schemas.microsoft.com/office/drawing/2014/main" id="{6F602D7B-9BF9-4299-8B4B-EA34B1432580}"/>
              </a:ext>
            </a:extLst>
          </p:cNvPr>
          <p:cNvSpPr/>
          <p:nvPr/>
        </p:nvSpPr>
        <p:spPr>
          <a:xfrm>
            <a:off x="7713858" y="434307"/>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F0ACB8ED-2E2E-4397-0DFC-C89C080629BE}"/>
              </a:ext>
            </a:extLst>
          </p:cNvPr>
          <p:cNvSpPr/>
          <p:nvPr/>
        </p:nvSpPr>
        <p:spPr>
          <a:xfrm>
            <a:off x="10035634" y="558025"/>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a gomito 20">
            <a:extLst>
              <a:ext uri="{FF2B5EF4-FFF2-40B4-BE49-F238E27FC236}">
                <a16:creationId xmlns:a16="http://schemas.microsoft.com/office/drawing/2014/main" id="{C8BD5FD7-87BE-BD6B-87B9-C674B9B64732}"/>
              </a:ext>
            </a:extLst>
          </p:cNvPr>
          <p:cNvCxnSpPr>
            <a:cxnSpLocks/>
            <a:stCxn id="40" idx="3"/>
            <a:endCxn id="4" idx="2"/>
          </p:cNvCxnSpPr>
          <p:nvPr/>
        </p:nvCxnSpPr>
        <p:spPr>
          <a:xfrm rot="5400000">
            <a:off x="5865603" y="2315202"/>
            <a:ext cx="33471" cy="5226223"/>
          </a:xfrm>
          <a:prstGeom prst="bentConnector3">
            <a:avLst>
              <a:gd name="adj1" fmla="val 410240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54F0B7D4-D2E7-257C-21FB-82A97E47F052}"/>
              </a:ext>
            </a:extLst>
          </p:cNvPr>
          <p:cNvSpPr txBox="1"/>
          <p:nvPr/>
        </p:nvSpPr>
        <p:spPr>
          <a:xfrm>
            <a:off x="4719938" y="5258947"/>
            <a:ext cx="2064775" cy="900246"/>
          </a:xfrm>
          <a:prstGeom prst="rect">
            <a:avLst/>
          </a:prstGeom>
          <a:noFill/>
        </p:spPr>
        <p:txBody>
          <a:bodyPr wrap="square" rtlCol="0">
            <a:spAutoFit/>
          </a:bodyPr>
          <a:lstStyle/>
          <a:p>
            <a:r>
              <a:rPr lang="it-IT" sz="1050" dirty="0"/>
              <a:t>Se nella servlet che prepara la pagina dell’asta viene sollevata qualche eccezione </a:t>
            </a:r>
            <a:r>
              <a:rPr lang="it-IT" sz="1050" dirty="0" err="1"/>
              <a:t>GoToAuctionOffer</a:t>
            </a:r>
            <a:r>
              <a:rPr lang="it-IT" sz="1050" dirty="0"/>
              <a:t> riporta alla </a:t>
            </a:r>
            <a:r>
              <a:rPr lang="it-IT" sz="1050" dirty="0" err="1"/>
              <a:t>buy</a:t>
            </a:r>
            <a:r>
              <a:rPr lang="it-IT" sz="1050" dirty="0"/>
              <a:t> page con un messaggio di errore</a:t>
            </a:r>
          </a:p>
        </p:txBody>
      </p:sp>
      <p:sp>
        <p:nvSpPr>
          <p:cNvPr id="28" name="Rettangolo con angoli arrotondati 27">
            <a:extLst>
              <a:ext uri="{FF2B5EF4-FFF2-40B4-BE49-F238E27FC236}">
                <a16:creationId xmlns:a16="http://schemas.microsoft.com/office/drawing/2014/main" id="{6130649E-3887-3855-97D2-61F91DC93F9F}"/>
              </a:ext>
            </a:extLst>
          </p:cNvPr>
          <p:cNvSpPr/>
          <p:nvPr/>
        </p:nvSpPr>
        <p:spPr>
          <a:xfrm>
            <a:off x="2477580" y="1869646"/>
            <a:ext cx="1306307" cy="392028"/>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ErrorMsg</a:t>
            </a:r>
            <a:endParaRPr lang="it-IT" dirty="0"/>
          </a:p>
        </p:txBody>
      </p:sp>
      <p:sp>
        <p:nvSpPr>
          <p:cNvPr id="55" name="CasellaDiTesto 54">
            <a:extLst>
              <a:ext uri="{FF2B5EF4-FFF2-40B4-BE49-F238E27FC236}">
                <a16:creationId xmlns:a16="http://schemas.microsoft.com/office/drawing/2014/main" id="{1E5E21FC-EA60-EF41-4D90-74A889473DAA}"/>
              </a:ext>
            </a:extLst>
          </p:cNvPr>
          <p:cNvSpPr txBox="1"/>
          <p:nvPr/>
        </p:nvSpPr>
        <p:spPr>
          <a:xfrm>
            <a:off x="9775414" y="1617292"/>
            <a:ext cx="2064775" cy="900246"/>
          </a:xfrm>
          <a:prstGeom prst="rect">
            <a:avLst/>
          </a:prstGeom>
          <a:noFill/>
        </p:spPr>
        <p:txBody>
          <a:bodyPr wrap="square" rtlCol="0">
            <a:spAutoFit/>
          </a:bodyPr>
          <a:lstStyle/>
          <a:p>
            <a:r>
              <a:rPr lang="it-IT" sz="1050" dirty="0"/>
              <a:t>Nel caso in sorgano nelle </a:t>
            </a:r>
            <a:r>
              <a:rPr lang="it-IT" sz="1050" dirty="0" err="1"/>
              <a:t>eccezzioni</a:t>
            </a:r>
            <a:r>
              <a:rPr lang="it-IT" sz="1050" dirty="0"/>
              <a:t> in questa servlet viene richiamata la servlet «</a:t>
            </a:r>
            <a:r>
              <a:rPr lang="it-IT" sz="1050" dirty="0" err="1"/>
              <a:t>GoToBuy</a:t>
            </a:r>
            <a:r>
              <a:rPr lang="it-IT" sz="1050" dirty="0"/>
              <a:t>» con </a:t>
            </a:r>
            <a:r>
              <a:rPr lang="it-IT" sz="1050" dirty="0" err="1"/>
              <a:t>errorMsg</a:t>
            </a:r>
            <a:r>
              <a:rPr lang="it-IT" sz="1050" dirty="0"/>
              <a:t> come parametro</a:t>
            </a:r>
          </a:p>
        </p:txBody>
      </p:sp>
      <p:cxnSp>
        <p:nvCxnSpPr>
          <p:cNvPr id="56" name="Connettore a gomito 55">
            <a:extLst>
              <a:ext uri="{FF2B5EF4-FFF2-40B4-BE49-F238E27FC236}">
                <a16:creationId xmlns:a16="http://schemas.microsoft.com/office/drawing/2014/main" id="{A0D298E1-24A3-1312-A1AE-CD36D2FEFE23}"/>
              </a:ext>
            </a:extLst>
          </p:cNvPr>
          <p:cNvCxnSpPr>
            <a:cxnSpLocks/>
            <a:stCxn id="18" idx="2"/>
            <a:endCxn id="59" idx="5"/>
          </p:cNvCxnSpPr>
          <p:nvPr/>
        </p:nvCxnSpPr>
        <p:spPr>
          <a:xfrm>
            <a:off x="8976397" y="2735757"/>
            <a:ext cx="1198673" cy="11924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Parallelogramma 58">
            <a:extLst>
              <a:ext uri="{FF2B5EF4-FFF2-40B4-BE49-F238E27FC236}">
                <a16:creationId xmlns:a16="http://schemas.microsoft.com/office/drawing/2014/main" id="{6A939800-5F65-05C3-5061-578F9521D0D0}"/>
              </a:ext>
            </a:extLst>
          </p:cNvPr>
          <p:cNvSpPr/>
          <p:nvPr/>
        </p:nvSpPr>
        <p:spPr>
          <a:xfrm>
            <a:off x="10086125" y="2499219"/>
            <a:ext cx="1567866" cy="711561"/>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GoToBuy</a:t>
            </a:r>
            <a:endParaRPr lang="it-IT" dirty="0"/>
          </a:p>
        </p:txBody>
      </p:sp>
      <p:cxnSp>
        <p:nvCxnSpPr>
          <p:cNvPr id="63" name="Connettore a gomito 62">
            <a:extLst>
              <a:ext uri="{FF2B5EF4-FFF2-40B4-BE49-F238E27FC236}">
                <a16:creationId xmlns:a16="http://schemas.microsoft.com/office/drawing/2014/main" id="{510CBE2B-F8C6-B3AB-A5D7-EE16FFF0703B}"/>
              </a:ext>
            </a:extLst>
          </p:cNvPr>
          <p:cNvCxnSpPr>
            <a:cxnSpLocks/>
            <a:stCxn id="59" idx="3"/>
          </p:cNvCxnSpPr>
          <p:nvPr/>
        </p:nvCxnSpPr>
        <p:spPr>
          <a:xfrm rot="5400000">
            <a:off x="7958930" y="1090305"/>
            <a:ext cx="701709" cy="494265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6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B563A-ACEF-A34C-B6FA-7AE22FC8611F}"/>
              </a:ext>
            </a:extLst>
          </p:cNvPr>
          <p:cNvSpPr>
            <a:spLocks noGrp="1"/>
          </p:cNvSpPr>
          <p:nvPr>
            <p:ph type="title"/>
          </p:nvPr>
        </p:nvSpPr>
        <p:spPr/>
        <p:txBody>
          <a:bodyPr/>
          <a:lstStyle/>
          <a:p>
            <a:r>
              <a:rPr lang="it-IT" dirty="0" err="1"/>
              <a:t>AuctionOffer</a:t>
            </a:r>
            <a:r>
              <a:rPr lang="it-IT" dirty="0"/>
              <a:t> page</a:t>
            </a:r>
          </a:p>
        </p:txBody>
      </p:sp>
      <p:sp>
        <p:nvSpPr>
          <p:cNvPr id="4" name="Rettangolo 3">
            <a:extLst>
              <a:ext uri="{FF2B5EF4-FFF2-40B4-BE49-F238E27FC236}">
                <a16:creationId xmlns:a16="http://schemas.microsoft.com/office/drawing/2014/main" id="{FF6E18BD-9A2A-755D-F4A4-702050234440}"/>
              </a:ext>
            </a:extLst>
          </p:cNvPr>
          <p:cNvSpPr/>
          <p:nvPr/>
        </p:nvSpPr>
        <p:spPr>
          <a:xfrm>
            <a:off x="805326" y="1510323"/>
            <a:ext cx="4759429" cy="391323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E69878D1-1185-0CE6-9288-204C14CB9B4C}"/>
              </a:ext>
            </a:extLst>
          </p:cNvPr>
          <p:cNvSpPr txBox="1"/>
          <p:nvPr/>
        </p:nvSpPr>
        <p:spPr>
          <a:xfrm>
            <a:off x="780434" y="1543665"/>
            <a:ext cx="1966452" cy="369332"/>
          </a:xfrm>
          <a:prstGeom prst="rect">
            <a:avLst/>
          </a:prstGeom>
          <a:noFill/>
        </p:spPr>
        <p:txBody>
          <a:bodyPr wrap="square" rtlCol="0">
            <a:spAutoFit/>
          </a:bodyPr>
          <a:lstStyle/>
          <a:p>
            <a:r>
              <a:rPr lang="it-IT" dirty="0"/>
              <a:t>AuctionOffer.html</a:t>
            </a:r>
          </a:p>
        </p:txBody>
      </p:sp>
      <p:sp>
        <p:nvSpPr>
          <p:cNvPr id="6" name="Rettangolo con angoli arrotondati 5">
            <a:extLst>
              <a:ext uri="{FF2B5EF4-FFF2-40B4-BE49-F238E27FC236}">
                <a16:creationId xmlns:a16="http://schemas.microsoft.com/office/drawing/2014/main" id="{499B487F-7331-32C3-5CF8-7A5FBF7340A8}"/>
              </a:ext>
            </a:extLst>
          </p:cNvPr>
          <p:cNvSpPr/>
          <p:nvPr/>
        </p:nvSpPr>
        <p:spPr>
          <a:xfrm>
            <a:off x="1015178" y="2785987"/>
            <a:ext cx="2622755" cy="103838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Auction’s</a:t>
            </a:r>
            <a:r>
              <a:rPr lang="it-IT" dirty="0"/>
              <a:t> information</a:t>
            </a:r>
          </a:p>
        </p:txBody>
      </p:sp>
      <p:sp>
        <p:nvSpPr>
          <p:cNvPr id="7" name="Rettangolo con angoli arrotondati 6">
            <a:extLst>
              <a:ext uri="{FF2B5EF4-FFF2-40B4-BE49-F238E27FC236}">
                <a16:creationId xmlns:a16="http://schemas.microsoft.com/office/drawing/2014/main" id="{4610BC9B-85AF-83B3-7FB4-E042C3D7D68E}"/>
              </a:ext>
            </a:extLst>
          </p:cNvPr>
          <p:cNvSpPr/>
          <p:nvPr/>
        </p:nvSpPr>
        <p:spPr>
          <a:xfrm>
            <a:off x="1038529" y="3965942"/>
            <a:ext cx="2622755" cy="103838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offer</a:t>
            </a:r>
            <a:endParaRPr lang="it-IT" dirty="0"/>
          </a:p>
        </p:txBody>
      </p:sp>
      <p:sp>
        <p:nvSpPr>
          <p:cNvPr id="8" name="Rettangolo con angoli arrotondati 7">
            <a:extLst>
              <a:ext uri="{FF2B5EF4-FFF2-40B4-BE49-F238E27FC236}">
                <a16:creationId xmlns:a16="http://schemas.microsoft.com/office/drawing/2014/main" id="{D098CC44-DB9E-97FD-59C7-414F36E429D6}"/>
              </a:ext>
            </a:extLst>
          </p:cNvPr>
          <p:cNvSpPr/>
          <p:nvPr/>
        </p:nvSpPr>
        <p:spPr>
          <a:xfrm>
            <a:off x="1312604" y="1980741"/>
            <a:ext cx="1673942" cy="663678"/>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Make a </a:t>
            </a:r>
            <a:r>
              <a:rPr lang="it-IT" dirty="0" err="1"/>
              <a:t>offer</a:t>
            </a:r>
            <a:endParaRPr lang="it-IT" dirty="0"/>
          </a:p>
        </p:txBody>
      </p:sp>
      <p:sp>
        <p:nvSpPr>
          <p:cNvPr id="9" name="Rettangolo con angoli arrotondati 8">
            <a:extLst>
              <a:ext uri="{FF2B5EF4-FFF2-40B4-BE49-F238E27FC236}">
                <a16:creationId xmlns:a16="http://schemas.microsoft.com/office/drawing/2014/main" id="{64D3B718-7813-94A6-E6FD-BE9AE35ED367}"/>
              </a:ext>
            </a:extLst>
          </p:cNvPr>
          <p:cNvSpPr/>
          <p:nvPr/>
        </p:nvSpPr>
        <p:spPr>
          <a:xfrm>
            <a:off x="3280590" y="1679883"/>
            <a:ext cx="1514168" cy="7374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Return to home</a:t>
            </a:r>
          </a:p>
        </p:txBody>
      </p:sp>
      <p:cxnSp>
        <p:nvCxnSpPr>
          <p:cNvPr id="10" name="Connettore a gomito 9">
            <a:extLst>
              <a:ext uri="{FF2B5EF4-FFF2-40B4-BE49-F238E27FC236}">
                <a16:creationId xmlns:a16="http://schemas.microsoft.com/office/drawing/2014/main" id="{B39D1789-249C-7BFE-DBD4-CB46541918A2}"/>
              </a:ext>
            </a:extLst>
          </p:cNvPr>
          <p:cNvCxnSpPr>
            <a:cxnSpLocks/>
            <a:stCxn id="9" idx="3"/>
            <a:endCxn id="11" idx="4"/>
          </p:cNvCxnSpPr>
          <p:nvPr/>
        </p:nvCxnSpPr>
        <p:spPr>
          <a:xfrm flipV="1">
            <a:off x="4794758" y="1288132"/>
            <a:ext cx="2533961" cy="76046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Parallelogramma 10">
            <a:extLst>
              <a:ext uri="{FF2B5EF4-FFF2-40B4-BE49-F238E27FC236}">
                <a16:creationId xmlns:a16="http://schemas.microsoft.com/office/drawing/2014/main" id="{A24636E2-1561-B6C5-E920-081DECED4284}"/>
              </a:ext>
            </a:extLst>
          </p:cNvPr>
          <p:cNvSpPr/>
          <p:nvPr/>
        </p:nvSpPr>
        <p:spPr>
          <a:xfrm>
            <a:off x="6473312" y="786833"/>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GoToHome</a:t>
            </a:r>
            <a:endParaRPr lang="it-IT" dirty="0"/>
          </a:p>
        </p:txBody>
      </p:sp>
      <p:sp>
        <p:nvSpPr>
          <p:cNvPr id="14" name="Ovale 13">
            <a:extLst>
              <a:ext uri="{FF2B5EF4-FFF2-40B4-BE49-F238E27FC236}">
                <a16:creationId xmlns:a16="http://schemas.microsoft.com/office/drawing/2014/main" id="{717203E6-7252-4F66-AEB5-CE980451EBDD}"/>
              </a:ext>
            </a:extLst>
          </p:cNvPr>
          <p:cNvSpPr/>
          <p:nvPr/>
        </p:nvSpPr>
        <p:spPr>
          <a:xfrm>
            <a:off x="4712726" y="1892567"/>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a gomito 14">
            <a:extLst>
              <a:ext uri="{FF2B5EF4-FFF2-40B4-BE49-F238E27FC236}">
                <a16:creationId xmlns:a16="http://schemas.microsoft.com/office/drawing/2014/main" id="{E7F87B30-5B85-5295-CD43-13720731EC6B}"/>
              </a:ext>
            </a:extLst>
          </p:cNvPr>
          <p:cNvCxnSpPr>
            <a:cxnSpLocks/>
          </p:cNvCxnSpPr>
          <p:nvPr/>
        </p:nvCxnSpPr>
        <p:spPr>
          <a:xfrm flipV="1">
            <a:off x="4786463" y="1415846"/>
            <a:ext cx="4941943" cy="921410"/>
          </a:xfrm>
          <a:prstGeom prst="bentConnector3">
            <a:avLst>
              <a:gd name="adj1" fmla="val 6850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C8FDFB5-DCC9-9B84-605F-D7DF1690C06B}"/>
              </a:ext>
            </a:extLst>
          </p:cNvPr>
          <p:cNvSpPr/>
          <p:nvPr/>
        </p:nvSpPr>
        <p:spPr>
          <a:xfrm>
            <a:off x="4669394" y="2231939"/>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Parallelogramma 18">
            <a:extLst>
              <a:ext uri="{FF2B5EF4-FFF2-40B4-BE49-F238E27FC236}">
                <a16:creationId xmlns:a16="http://schemas.microsoft.com/office/drawing/2014/main" id="{E86B5160-B87D-E173-4809-D58CC360464C}"/>
              </a:ext>
            </a:extLst>
          </p:cNvPr>
          <p:cNvSpPr/>
          <p:nvPr/>
        </p:nvSpPr>
        <p:spPr>
          <a:xfrm>
            <a:off x="9758515" y="1165196"/>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DoLogout</a:t>
            </a:r>
            <a:endParaRPr lang="it-IT" dirty="0"/>
          </a:p>
        </p:txBody>
      </p:sp>
      <p:cxnSp>
        <p:nvCxnSpPr>
          <p:cNvPr id="20" name="Connettore a gomito 19">
            <a:extLst>
              <a:ext uri="{FF2B5EF4-FFF2-40B4-BE49-F238E27FC236}">
                <a16:creationId xmlns:a16="http://schemas.microsoft.com/office/drawing/2014/main" id="{496BB7C0-8839-A760-AFF9-446284A7CFD5}"/>
              </a:ext>
            </a:extLst>
          </p:cNvPr>
          <p:cNvCxnSpPr>
            <a:cxnSpLocks/>
          </p:cNvCxnSpPr>
          <p:nvPr/>
        </p:nvCxnSpPr>
        <p:spPr>
          <a:xfrm>
            <a:off x="2986546" y="2520735"/>
            <a:ext cx="4485970" cy="955290"/>
          </a:xfrm>
          <a:prstGeom prst="bentConnector3">
            <a:avLst>
              <a:gd name="adj1" fmla="val 2720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Ovale 27">
            <a:extLst>
              <a:ext uri="{FF2B5EF4-FFF2-40B4-BE49-F238E27FC236}">
                <a16:creationId xmlns:a16="http://schemas.microsoft.com/office/drawing/2014/main" id="{21473A91-DD6F-1328-A9FA-6865BA2BDB25}"/>
              </a:ext>
            </a:extLst>
          </p:cNvPr>
          <p:cNvSpPr/>
          <p:nvPr/>
        </p:nvSpPr>
        <p:spPr>
          <a:xfrm>
            <a:off x="2810793" y="2423964"/>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Parallelogramma 28">
            <a:extLst>
              <a:ext uri="{FF2B5EF4-FFF2-40B4-BE49-F238E27FC236}">
                <a16:creationId xmlns:a16="http://schemas.microsoft.com/office/drawing/2014/main" id="{E3462EC4-70F0-7683-663D-09ECF57892C9}"/>
              </a:ext>
            </a:extLst>
          </p:cNvPr>
          <p:cNvSpPr/>
          <p:nvPr/>
        </p:nvSpPr>
        <p:spPr>
          <a:xfrm>
            <a:off x="7472516" y="3234885"/>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MakeAoffer</a:t>
            </a:r>
            <a:endParaRPr lang="it-IT" dirty="0"/>
          </a:p>
        </p:txBody>
      </p:sp>
      <p:sp>
        <p:nvSpPr>
          <p:cNvPr id="30" name="CasellaDiTesto 29">
            <a:extLst>
              <a:ext uri="{FF2B5EF4-FFF2-40B4-BE49-F238E27FC236}">
                <a16:creationId xmlns:a16="http://schemas.microsoft.com/office/drawing/2014/main" id="{B6AA95E9-7653-FB40-422E-6EA1E85D6866}"/>
              </a:ext>
            </a:extLst>
          </p:cNvPr>
          <p:cNvSpPr txBox="1"/>
          <p:nvPr/>
        </p:nvSpPr>
        <p:spPr>
          <a:xfrm>
            <a:off x="4170724" y="3213026"/>
            <a:ext cx="1553186" cy="253916"/>
          </a:xfrm>
          <a:prstGeom prst="rect">
            <a:avLst/>
          </a:prstGeom>
          <a:noFill/>
        </p:spPr>
        <p:txBody>
          <a:bodyPr wrap="square" rtlCol="0">
            <a:spAutoFit/>
          </a:bodyPr>
          <a:lstStyle>
            <a:defPPr>
              <a:defRPr lang="en-US"/>
            </a:defPPr>
            <a:lvl1pPr>
              <a:defRPr sz="1050"/>
            </a:lvl1pPr>
          </a:lstStyle>
          <a:p>
            <a:r>
              <a:rPr lang="it-IT" dirty="0"/>
              <a:t>Make a </a:t>
            </a:r>
            <a:r>
              <a:rPr lang="it-IT" dirty="0" err="1"/>
              <a:t>offer</a:t>
            </a:r>
            <a:r>
              <a:rPr lang="it-IT" dirty="0"/>
              <a:t>, </a:t>
            </a:r>
            <a:r>
              <a:rPr lang="it-IT" dirty="0" err="1"/>
              <a:t>submit</a:t>
            </a:r>
            <a:endParaRPr lang="it-IT" dirty="0"/>
          </a:p>
        </p:txBody>
      </p:sp>
      <p:cxnSp>
        <p:nvCxnSpPr>
          <p:cNvPr id="31" name="Connettore a gomito 30">
            <a:extLst>
              <a:ext uri="{FF2B5EF4-FFF2-40B4-BE49-F238E27FC236}">
                <a16:creationId xmlns:a16="http://schemas.microsoft.com/office/drawing/2014/main" id="{7CE66D0D-8324-9132-700D-761682767D43}"/>
              </a:ext>
            </a:extLst>
          </p:cNvPr>
          <p:cNvCxnSpPr>
            <a:cxnSpLocks/>
            <a:stCxn id="29" idx="2"/>
          </p:cNvCxnSpPr>
          <p:nvPr/>
        </p:nvCxnSpPr>
        <p:spPr>
          <a:xfrm flipH="1" flipV="1">
            <a:off x="5609301" y="2785987"/>
            <a:ext cx="3511366" cy="699548"/>
          </a:xfrm>
          <a:prstGeom prst="bentConnector3">
            <a:avLst>
              <a:gd name="adj1" fmla="val -239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6512148-EBD7-E9CB-B71B-9E16288793F8}"/>
              </a:ext>
            </a:extLst>
          </p:cNvPr>
          <p:cNvSpPr/>
          <p:nvPr/>
        </p:nvSpPr>
        <p:spPr>
          <a:xfrm>
            <a:off x="9038927" y="3382302"/>
            <a:ext cx="226142" cy="228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E2492349-AF13-D476-EA4D-8D5D1C4520CA}"/>
              </a:ext>
            </a:extLst>
          </p:cNvPr>
          <p:cNvSpPr txBox="1"/>
          <p:nvPr/>
        </p:nvSpPr>
        <p:spPr>
          <a:xfrm>
            <a:off x="9916142" y="2637709"/>
            <a:ext cx="1553186" cy="738664"/>
          </a:xfrm>
          <a:prstGeom prst="rect">
            <a:avLst/>
          </a:prstGeom>
          <a:noFill/>
        </p:spPr>
        <p:txBody>
          <a:bodyPr wrap="square" rtlCol="0">
            <a:spAutoFit/>
          </a:bodyPr>
          <a:lstStyle>
            <a:defPPr>
              <a:defRPr lang="en-US"/>
            </a:defPPr>
            <a:lvl1pPr>
              <a:defRPr sz="1050"/>
            </a:lvl1pPr>
          </a:lstStyle>
          <a:p>
            <a:r>
              <a:rPr lang="it-IT" dirty="0"/>
              <a:t>It </a:t>
            </a:r>
            <a:r>
              <a:rPr lang="it-IT" dirty="0" err="1"/>
              <a:t>return</a:t>
            </a:r>
            <a:r>
              <a:rPr lang="it-IT" dirty="0"/>
              <a:t> in the </a:t>
            </a:r>
            <a:r>
              <a:rPr lang="it-IT" dirty="0" err="1"/>
              <a:t>same</a:t>
            </a:r>
            <a:r>
              <a:rPr lang="it-IT" dirty="0"/>
              <a:t> page with a </a:t>
            </a:r>
            <a:r>
              <a:rPr lang="it-IT" dirty="0" err="1"/>
              <a:t>message</a:t>
            </a:r>
            <a:r>
              <a:rPr lang="it-IT" dirty="0"/>
              <a:t> </a:t>
            </a:r>
            <a:r>
              <a:rPr lang="it-IT" dirty="0" err="1"/>
              <a:t>error</a:t>
            </a:r>
            <a:r>
              <a:rPr lang="it-IT" dirty="0"/>
              <a:t> </a:t>
            </a:r>
            <a:r>
              <a:rPr lang="it-IT" dirty="0" err="1"/>
              <a:t>if</a:t>
            </a:r>
            <a:r>
              <a:rPr lang="it-IT" dirty="0"/>
              <a:t> </a:t>
            </a:r>
            <a:r>
              <a:rPr lang="it-IT" dirty="0" err="1"/>
              <a:t>somethings</a:t>
            </a:r>
            <a:r>
              <a:rPr lang="it-IT" dirty="0"/>
              <a:t> </a:t>
            </a:r>
            <a:r>
              <a:rPr lang="it-IT" dirty="0" err="1"/>
              <a:t>goes</a:t>
            </a:r>
            <a:r>
              <a:rPr lang="it-IT" dirty="0"/>
              <a:t> </a:t>
            </a:r>
            <a:r>
              <a:rPr lang="it-IT" dirty="0" err="1"/>
              <a:t>wrong</a:t>
            </a:r>
            <a:endParaRPr lang="it-IT" dirty="0"/>
          </a:p>
        </p:txBody>
      </p:sp>
      <p:sp>
        <p:nvSpPr>
          <p:cNvPr id="3" name="CasellaDiTesto 2">
            <a:extLst>
              <a:ext uri="{FF2B5EF4-FFF2-40B4-BE49-F238E27FC236}">
                <a16:creationId xmlns:a16="http://schemas.microsoft.com/office/drawing/2014/main" id="{B503BF13-012B-072B-F770-401DE06206E5}"/>
              </a:ext>
            </a:extLst>
          </p:cNvPr>
          <p:cNvSpPr txBox="1"/>
          <p:nvPr/>
        </p:nvSpPr>
        <p:spPr>
          <a:xfrm>
            <a:off x="7499058" y="3845598"/>
            <a:ext cx="1553186" cy="1384995"/>
          </a:xfrm>
          <a:prstGeom prst="rect">
            <a:avLst/>
          </a:prstGeom>
          <a:noFill/>
        </p:spPr>
        <p:txBody>
          <a:bodyPr wrap="square" rtlCol="0">
            <a:spAutoFit/>
          </a:bodyPr>
          <a:lstStyle>
            <a:defPPr>
              <a:defRPr lang="en-US"/>
            </a:defPPr>
            <a:lvl1pPr>
              <a:defRPr sz="1050"/>
            </a:lvl1pPr>
          </a:lstStyle>
          <a:p>
            <a:r>
              <a:rPr lang="it-IT" dirty="0"/>
              <a:t>Nel caso in cui l’errore non sia relativo all’impossibilità di svolgere l’offerta a causa del valore scelto dall’utente </a:t>
            </a:r>
            <a:r>
              <a:rPr lang="it-IT" dirty="0" err="1"/>
              <a:t>MakeAOffer</a:t>
            </a:r>
            <a:r>
              <a:rPr lang="it-IT" dirty="0"/>
              <a:t> rimanda alla pagina buying.html </a:t>
            </a:r>
          </a:p>
        </p:txBody>
      </p:sp>
      <p:cxnSp>
        <p:nvCxnSpPr>
          <p:cNvPr id="12" name="Connettore a gomito 11">
            <a:extLst>
              <a:ext uri="{FF2B5EF4-FFF2-40B4-BE49-F238E27FC236}">
                <a16:creationId xmlns:a16="http://schemas.microsoft.com/office/drawing/2014/main" id="{404C77EB-2314-4336-A6B4-85E7A3B14243}"/>
              </a:ext>
            </a:extLst>
          </p:cNvPr>
          <p:cNvCxnSpPr>
            <a:cxnSpLocks/>
            <a:stCxn id="36" idx="5"/>
            <a:endCxn id="18" idx="5"/>
          </p:cNvCxnSpPr>
          <p:nvPr/>
        </p:nvCxnSpPr>
        <p:spPr>
          <a:xfrm rot="16200000" flipH="1">
            <a:off x="8734745" y="4074593"/>
            <a:ext cx="1416489" cy="42207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Parallelogramma 17">
            <a:extLst>
              <a:ext uri="{FF2B5EF4-FFF2-40B4-BE49-F238E27FC236}">
                <a16:creationId xmlns:a16="http://schemas.microsoft.com/office/drawing/2014/main" id="{5E7CA1FC-DA54-40DE-D1B8-B16378CCE86A}"/>
              </a:ext>
            </a:extLst>
          </p:cNvPr>
          <p:cNvSpPr/>
          <p:nvPr/>
        </p:nvSpPr>
        <p:spPr>
          <a:xfrm>
            <a:off x="9591366" y="4743227"/>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GoToBuy</a:t>
            </a:r>
            <a:endParaRPr lang="it-IT" dirty="0"/>
          </a:p>
        </p:txBody>
      </p:sp>
      <p:sp>
        <p:nvSpPr>
          <p:cNvPr id="21" name="CasellaDiTesto 20">
            <a:extLst>
              <a:ext uri="{FF2B5EF4-FFF2-40B4-BE49-F238E27FC236}">
                <a16:creationId xmlns:a16="http://schemas.microsoft.com/office/drawing/2014/main" id="{0D0E3C32-901A-F83F-8ED1-68E4D84687C7}"/>
              </a:ext>
            </a:extLst>
          </p:cNvPr>
          <p:cNvSpPr txBox="1"/>
          <p:nvPr/>
        </p:nvSpPr>
        <p:spPr>
          <a:xfrm>
            <a:off x="6653990" y="5710535"/>
            <a:ext cx="4996016" cy="923330"/>
          </a:xfrm>
          <a:prstGeom prst="rect">
            <a:avLst/>
          </a:prstGeom>
          <a:noFill/>
        </p:spPr>
        <p:txBody>
          <a:bodyPr wrap="square" rtlCol="0">
            <a:spAutoFit/>
          </a:bodyPr>
          <a:lstStyle/>
          <a:p>
            <a:r>
              <a:rPr lang="it-IT" dirty="0"/>
              <a:t>Osservazione: errore non relativo all’offerta è un errore che non dipende dall’utente. Ad esempio un problema con il database</a:t>
            </a:r>
          </a:p>
        </p:txBody>
      </p:sp>
      <p:cxnSp>
        <p:nvCxnSpPr>
          <p:cNvPr id="22" name="Connettore a gomito 21">
            <a:extLst>
              <a:ext uri="{FF2B5EF4-FFF2-40B4-BE49-F238E27FC236}">
                <a16:creationId xmlns:a16="http://schemas.microsoft.com/office/drawing/2014/main" id="{2748CA83-B3F4-BC7C-8DC7-4D67DC46BA74}"/>
              </a:ext>
            </a:extLst>
          </p:cNvPr>
          <p:cNvCxnSpPr>
            <a:cxnSpLocks/>
            <a:stCxn id="18" idx="4"/>
          </p:cNvCxnSpPr>
          <p:nvPr/>
        </p:nvCxnSpPr>
        <p:spPr>
          <a:xfrm rot="5400000">
            <a:off x="8861262" y="3855781"/>
            <a:ext cx="196767" cy="297425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ttangolo 37">
            <a:extLst>
              <a:ext uri="{FF2B5EF4-FFF2-40B4-BE49-F238E27FC236}">
                <a16:creationId xmlns:a16="http://schemas.microsoft.com/office/drawing/2014/main" id="{27630CA1-61F2-FD78-8BC2-E8DF1CE03100}"/>
              </a:ext>
            </a:extLst>
          </p:cNvPr>
          <p:cNvSpPr/>
          <p:nvPr/>
        </p:nvSpPr>
        <p:spPr>
          <a:xfrm>
            <a:off x="6061738" y="5007370"/>
            <a:ext cx="1403058" cy="64960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Buying.html</a:t>
            </a:r>
          </a:p>
        </p:txBody>
      </p:sp>
    </p:spTree>
    <p:extLst>
      <p:ext uri="{BB962C8B-B14F-4D97-AF65-F5344CB8AC3E}">
        <p14:creationId xmlns:p14="http://schemas.microsoft.com/office/powerpoint/2010/main" val="335960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2515FC0-15A7-4BAB-FBD5-5D78A0B9A6AC}"/>
              </a:ext>
            </a:extLst>
          </p:cNvPr>
          <p:cNvSpPr>
            <a:spLocks noGrp="1"/>
          </p:cNvSpPr>
          <p:nvPr>
            <p:ph type="title"/>
          </p:nvPr>
        </p:nvSpPr>
        <p:spPr>
          <a:xfrm>
            <a:off x="8471424" y="1110882"/>
            <a:ext cx="3053039" cy="1060817"/>
          </a:xfrm>
        </p:spPr>
        <p:txBody>
          <a:bodyPr anchor="b">
            <a:normAutofit/>
          </a:bodyPr>
          <a:lstStyle/>
          <a:p>
            <a:r>
              <a:rPr lang="it-IT" sz="2400" dirty="0"/>
              <a:t>Ricerca di aste tramite parola chiave</a:t>
            </a:r>
          </a:p>
        </p:txBody>
      </p:sp>
      <p:pic>
        <p:nvPicPr>
          <p:cNvPr id="5" name="Segnaposto contenuto 4">
            <a:extLst>
              <a:ext uri="{FF2B5EF4-FFF2-40B4-BE49-F238E27FC236}">
                <a16:creationId xmlns:a16="http://schemas.microsoft.com/office/drawing/2014/main" id="{71A1343B-D2D7-994A-8A60-E38277C5EC88}"/>
              </a:ext>
            </a:extLst>
          </p:cNvPr>
          <p:cNvPicPr>
            <a:picLocks noChangeAspect="1"/>
          </p:cNvPicPr>
          <p:nvPr/>
        </p:nvPicPr>
        <p:blipFill>
          <a:blip r:embed="rId2"/>
          <a:stretch>
            <a:fillRect/>
          </a:stretch>
        </p:blipFill>
        <p:spPr>
          <a:xfrm>
            <a:off x="634275" y="1160500"/>
            <a:ext cx="6900380" cy="4536999"/>
          </a:xfrm>
          <a:prstGeom prst="rect">
            <a:avLst/>
          </a:prstGeom>
        </p:spPr>
      </p:pic>
      <p:sp>
        <p:nvSpPr>
          <p:cNvPr id="2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4419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36"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37"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039" name="Rectangle 1038">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2F4CE46-B64C-2312-5156-EBE9F5E489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22194" y="1990696"/>
            <a:ext cx="9550581" cy="2841297"/>
          </a:xfrm>
          <a:prstGeom prst="rect">
            <a:avLst/>
          </a:prstGeom>
          <a:noFill/>
          <a:extLst>
            <a:ext uri="{909E8E84-426E-40DD-AFC4-6F175D3DCCD1}">
              <a14:hiddenFill xmlns:a14="http://schemas.microsoft.com/office/drawing/2010/main">
                <a:solidFill>
                  <a:srgbClr val="FFFFFF"/>
                </a:solidFill>
              </a14:hiddenFill>
            </a:ext>
          </a:extLst>
        </p:spPr>
      </p:pic>
      <p:sp>
        <p:nvSpPr>
          <p:cNvPr id="4" name="Titolo 1">
            <a:extLst>
              <a:ext uri="{FF2B5EF4-FFF2-40B4-BE49-F238E27FC236}">
                <a16:creationId xmlns:a16="http://schemas.microsoft.com/office/drawing/2014/main" id="{A6495A9C-5402-BF34-8344-A06B80CFB02E}"/>
              </a:ext>
            </a:extLst>
          </p:cNvPr>
          <p:cNvSpPr>
            <a:spLocks noGrp="1"/>
          </p:cNvSpPr>
          <p:nvPr>
            <p:ph type="title"/>
          </p:nvPr>
        </p:nvSpPr>
        <p:spPr>
          <a:xfrm>
            <a:off x="5057223" y="698159"/>
            <a:ext cx="6047657" cy="1060817"/>
          </a:xfrm>
        </p:spPr>
        <p:txBody>
          <a:bodyPr anchor="b">
            <a:normAutofit/>
          </a:bodyPr>
          <a:lstStyle/>
          <a:p>
            <a:r>
              <a:rPr lang="it-IT" sz="2400"/>
              <a:t>Apertura della pagina auctionOffer.html cliccando sull’ultima offerta</a:t>
            </a:r>
            <a:endParaRPr lang="it-IT" sz="2400" dirty="0"/>
          </a:p>
        </p:txBody>
      </p:sp>
    </p:spTree>
    <p:extLst>
      <p:ext uri="{BB962C8B-B14F-4D97-AF65-F5344CB8AC3E}">
        <p14:creationId xmlns:p14="http://schemas.microsoft.com/office/powerpoint/2010/main" val="4005576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812626-6459-6C25-3687-D197E93A4A2D}"/>
              </a:ext>
            </a:extLst>
          </p:cNvPr>
          <p:cNvSpPr>
            <a:spLocks noGrp="1"/>
          </p:cNvSpPr>
          <p:nvPr>
            <p:ph type="title"/>
          </p:nvPr>
        </p:nvSpPr>
        <p:spPr>
          <a:xfrm>
            <a:off x="1371600" y="685800"/>
            <a:ext cx="9601200" cy="732453"/>
          </a:xfrm>
        </p:spPr>
        <p:txBody>
          <a:bodyPr/>
          <a:lstStyle/>
          <a:p>
            <a:r>
              <a:rPr lang="it-IT" dirty="0"/>
              <a:t>Javascript</a:t>
            </a:r>
          </a:p>
        </p:txBody>
      </p:sp>
      <p:sp>
        <p:nvSpPr>
          <p:cNvPr id="3" name="Segnaposto contenuto 2">
            <a:extLst>
              <a:ext uri="{FF2B5EF4-FFF2-40B4-BE49-F238E27FC236}">
                <a16:creationId xmlns:a16="http://schemas.microsoft.com/office/drawing/2014/main" id="{7B454BD1-FC0E-13D4-05E8-BB4FB2DFC82E}"/>
              </a:ext>
            </a:extLst>
          </p:cNvPr>
          <p:cNvSpPr>
            <a:spLocks noGrp="1"/>
          </p:cNvSpPr>
          <p:nvPr>
            <p:ph idx="1"/>
          </p:nvPr>
        </p:nvSpPr>
        <p:spPr>
          <a:xfrm>
            <a:off x="1371600" y="1352939"/>
            <a:ext cx="9601200" cy="4514461"/>
          </a:xfrm>
        </p:spPr>
        <p:txBody>
          <a:bodyPr>
            <a:normAutofit fontScale="77500" lnSpcReduction="20000"/>
          </a:bodyPr>
          <a:lstStyle/>
          <a:p>
            <a:pPr marL="0" indent="0">
              <a:buNone/>
            </a:pPr>
            <a:r>
              <a:rPr lang="it-IT" u="sng" dirty="0"/>
              <a:t>Consegna aggiuntiva</a:t>
            </a:r>
          </a:p>
          <a:p>
            <a:pPr marL="0" indent="0">
              <a:lnSpc>
                <a:spcPct val="107000"/>
              </a:lnSpc>
              <a:spcAft>
                <a:spcPts val="800"/>
              </a:spcAft>
              <a:buNone/>
            </a:pPr>
            <a:r>
              <a:rPr lang="it-IT" dirty="0"/>
              <a:t>Si realizzi un’applicazione client server web che estende e/o modifica le specifiche precedenti come segue: </a:t>
            </a:r>
          </a:p>
          <a:p>
            <a:pPr>
              <a:lnSpc>
                <a:spcPct val="107000"/>
              </a:lnSpc>
              <a:spcAft>
                <a:spcPts val="800"/>
              </a:spcAft>
            </a:pPr>
            <a:r>
              <a:rPr lang="it-IT" dirty="0"/>
              <a:t>Dopo il login, l’intera applicazione è realizzata con un’unica pagina. </a:t>
            </a:r>
          </a:p>
          <a:p>
            <a:pPr>
              <a:lnSpc>
                <a:spcPct val="107000"/>
              </a:lnSpc>
              <a:spcAft>
                <a:spcPts val="800"/>
              </a:spcAft>
            </a:pPr>
            <a:r>
              <a:rPr lang="it-IT" dirty="0"/>
              <a:t>Se l’utente accede per la prima volta l’applicazione mostra il contenuto della pagina ACQUISTO. </a:t>
            </a:r>
            <a:br>
              <a:rPr lang="it-IT" dirty="0"/>
            </a:br>
            <a:r>
              <a:rPr lang="it-IT" dirty="0"/>
              <a:t>Se l’utente ha già usato l’applicazione, questa mostra:</a:t>
            </a:r>
          </a:p>
          <a:p>
            <a:pPr>
              <a:lnSpc>
                <a:spcPct val="107000"/>
              </a:lnSpc>
              <a:spcAft>
                <a:spcPts val="800"/>
              </a:spcAft>
            </a:pPr>
            <a:r>
              <a:rPr lang="it-IT" dirty="0"/>
              <a:t>Il contenuto della pagina VENDO, se </a:t>
            </a:r>
            <a:r>
              <a:rPr lang="it-IT" dirty="0">
                <a:solidFill>
                  <a:srgbClr val="00B050"/>
                </a:solidFill>
              </a:rPr>
              <a:t>l’ultima azione dell’utente </a:t>
            </a:r>
            <a:r>
              <a:rPr lang="it-IT" dirty="0"/>
              <a:t>è stata la creazione di un’asta;</a:t>
            </a:r>
          </a:p>
          <a:p>
            <a:pPr>
              <a:lnSpc>
                <a:spcPct val="107000"/>
              </a:lnSpc>
              <a:spcAft>
                <a:spcPts val="800"/>
              </a:spcAft>
            </a:pPr>
            <a:r>
              <a:rPr lang="it-IT" dirty="0"/>
              <a:t>Il contenuto della pagina ACQUISTO, se l’ultima azione dell’utente è diversa dalla creazione di un’asta.</a:t>
            </a:r>
            <a:br>
              <a:rPr lang="it-IT" dirty="0"/>
            </a:br>
            <a:r>
              <a:rPr lang="it-IT" dirty="0"/>
              <a:t>In questo caso la pagina mostra </a:t>
            </a:r>
            <a:r>
              <a:rPr lang="it-IT" dirty="0">
                <a:solidFill>
                  <a:srgbClr val="00B050"/>
                </a:solidFill>
              </a:rPr>
              <a:t>l’elenco (eventualmente vuoto) delle aste su cui l’utente ha cliccato in precedenza </a:t>
            </a:r>
            <a:r>
              <a:rPr lang="it-IT" dirty="0">
                <a:solidFill>
                  <a:srgbClr val="FF6600"/>
                </a:solidFill>
              </a:rPr>
              <a:t>e che sono ancora aperte</a:t>
            </a:r>
            <a:r>
              <a:rPr lang="it-IT" dirty="0"/>
              <a:t>. L’informazione dell’ultima azione compiuta e delle aste visitate è memorizzata a lato client per la durata di un mese.</a:t>
            </a:r>
          </a:p>
          <a:p>
            <a:pPr>
              <a:lnSpc>
                <a:spcPct val="107000"/>
              </a:lnSpc>
              <a:spcAft>
                <a:spcPts val="800"/>
              </a:spcAft>
            </a:pPr>
            <a:r>
              <a:rPr lang="it-IT" dirty="0"/>
              <a:t>Ogni interazione dell’utente è gestita senza ricaricare completamente la pagina, ma produce l’invocazione asincrona del server e l’eventuale modifica solo del contenuto da aggiornare a seguito dell’evento.</a:t>
            </a:r>
          </a:p>
          <a:p>
            <a:pPr marL="0" indent="0">
              <a:buNone/>
            </a:pPr>
            <a:endParaRPr lang="it-IT" dirty="0"/>
          </a:p>
        </p:txBody>
      </p:sp>
      <p:sp>
        <p:nvSpPr>
          <p:cNvPr id="4" name="CasellaDiTesto 3">
            <a:extLst>
              <a:ext uri="{FF2B5EF4-FFF2-40B4-BE49-F238E27FC236}">
                <a16:creationId xmlns:a16="http://schemas.microsoft.com/office/drawing/2014/main" id="{50BA91F7-EFDF-BAC7-D6C8-A67E8A3EF5A6}"/>
              </a:ext>
            </a:extLst>
          </p:cNvPr>
          <p:cNvSpPr txBox="1"/>
          <p:nvPr/>
        </p:nvSpPr>
        <p:spPr>
          <a:xfrm>
            <a:off x="5919018" y="5732206"/>
            <a:ext cx="5053781" cy="646331"/>
          </a:xfrm>
          <a:prstGeom prst="rect">
            <a:avLst/>
          </a:prstGeom>
          <a:noFill/>
          <a:ln>
            <a:solidFill>
              <a:schemeClr val="tx1"/>
            </a:solidFill>
          </a:ln>
        </p:spPr>
        <p:txBody>
          <a:bodyPr wrap="square" rtlCol="0">
            <a:spAutoFit/>
          </a:bodyPr>
          <a:lstStyle/>
          <a:p>
            <a:r>
              <a:rPr lang="it-IT" dirty="0">
                <a:solidFill>
                  <a:sysClr val="windowText" lastClr="000000"/>
                </a:solidFill>
              </a:rPr>
              <a:t>In </a:t>
            </a:r>
            <a:r>
              <a:rPr lang="it-IT" dirty="0">
                <a:solidFill>
                  <a:srgbClr val="00B050"/>
                </a:solidFill>
              </a:rPr>
              <a:t>verde</a:t>
            </a:r>
            <a:r>
              <a:rPr lang="it-IT" dirty="0">
                <a:solidFill>
                  <a:sysClr val="windowText" lastClr="000000"/>
                </a:solidFill>
              </a:rPr>
              <a:t> sono evidenziate le informazioni da memorizzare lato client.</a:t>
            </a:r>
          </a:p>
        </p:txBody>
      </p:sp>
    </p:spTree>
    <p:extLst>
      <p:ext uri="{BB962C8B-B14F-4D97-AF65-F5344CB8AC3E}">
        <p14:creationId xmlns:p14="http://schemas.microsoft.com/office/powerpoint/2010/main" val="51474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A3AFB0-4842-7FE7-1D66-45A45F6D61FE}"/>
              </a:ext>
            </a:extLst>
          </p:cNvPr>
          <p:cNvSpPr>
            <a:spLocks noGrp="1"/>
          </p:cNvSpPr>
          <p:nvPr>
            <p:ph type="title"/>
          </p:nvPr>
        </p:nvSpPr>
        <p:spPr/>
        <p:txBody>
          <a:bodyPr/>
          <a:lstStyle/>
          <a:p>
            <a:r>
              <a:rPr lang="it-IT" dirty="0"/>
              <a:t>Analisi</a:t>
            </a:r>
          </a:p>
        </p:txBody>
      </p:sp>
      <p:sp>
        <p:nvSpPr>
          <p:cNvPr id="3" name="Segnaposto contenuto 2">
            <a:extLst>
              <a:ext uri="{FF2B5EF4-FFF2-40B4-BE49-F238E27FC236}">
                <a16:creationId xmlns:a16="http://schemas.microsoft.com/office/drawing/2014/main" id="{4C0368BE-E4D8-5917-F7FB-29C4C4F94DD3}"/>
              </a:ext>
            </a:extLst>
          </p:cNvPr>
          <p:cNvSpPr>
            <a:spLocks noGrp="1"/>
          </p:cNvSpPr>
          <p:nvPr>
            <p:ph idx="1"/>
          </p:nvPr>
        </p:nvSpPr>
        <p:spPr>
          <a:xfrm>
            <a:off x="1371600" y="1868128"/>
            <a:ext cx="9601200" cy="3999271"/>
          </a:xfrm>
        </p:spPr>
        <p:txBody>
          <a:bodyPr>
            <a:normAutofit lnSpcReduction="10000"/>
          </a:bodyPr>
          <a:lstStyle/>
          <a:p>
            <a:r>
              <a:rPr lang="it-IT" dirty="0"/>
              <a:t>Rispetto alla versione pure HTML è necessario salvare delle informazioni relative alle azioni svolte dall’utente (ultima azione e aste recentemente visitate). </a:t>
            </a:r>
            <a:br>
              <a:rPr lang="it-IT" dirty="0"/>
            </a:br>
            <a:r>
              <a:rPr lang="it-IT" dirty="0"/>
              <a:t>Per salvare queste informazioni abbiamo scelto di utilizzare il </a:t>
            </a:r>
            <a:r>
              <a:rPr lang="it-IT" b="1" dirty="0" err="1"/>
              <a:t>local</a:t>
            </a:r>
            <a:r>
              <a:rPr lang="it-IT" b="1" dirty="0"/>
              <a:t> </a:t>
            </a:r>
            <a:r>
              <a:rPr lang="it-IT" b="1" dirty="0" err="1"/>
              <a:t>sotrage</a:t>
            </a:r>
            <a:r>
              <a:rPr lang="it-IT" b="1" dirty="0"/>
              <a:t>.                     </a:t>
            </a:r>
            <a:r>
              <a:rPr lang="it-IT" dirty="0"/>
              <a:t>Il </a:t>
            </a:r>
            <a:r>
              <a:rPr lang="it-IT" dirty="0" err="1"/>
              <a:t>local</a:t>
            </a:r>
            <a:r>
              <a:rPr lang="it-IT" dirty="0"/>
              <a:t> storage ci permette di immettere delle coppie chiave-valore all’interno di una memoria mantenuta dal browser (accessibile tramite API) e di mandare i dati al server sottoforma di file </a:t>
            </a:r>
            <a:r>
              <a:rPr lang="it-IT" dirty="0" err="1"/>
              <a:t>json</a:t>
            </a:r>
            <a:r>
              <a:rPr lang="it-IT" dirty="0"/>
              <a:t> senza troppe complicazioni.</a:t>
            </a:r>
          </a:p>
          <a:p>
            <a:pPr marL="0" indent="0">
              <a:buNone/>
            </a:pPr>
            <a:r>
              <a:rPr lang="it-IT" b="1" dirty="0"/>
              <a:t>Vantaggi rispetto ai cookies: </a:t>
            </a:r>
            <a:r>
              <a:rPr lang="it-IT" dirty="0"/>
              <a:t>tramite il </a:t>
            </a:r>
            <a:r>
              <a:rPr lang="it-IT" dirty="0" err="1"/>
              <a:t>local</a:t>
            </a:r>
            <a:r>
              <a:rPr lang="it-IT" dirty="0"/>
              <a:t> storage siamo in grado di salvare (e distinguere) facilmente i dati di più utenti che accedono al sito attraverso lo stesso browser. Inoltre i dati non sono inviati/allegati ad ogni richiesta http come nei cookies. Infine è possibile salvare molte più informazioni.</a:t>
            </a:r>
          </a:p>
          <a:p>
            <a:pPr marL="0" indent="0">
              <a:buNone/>
            </a:pPr>
            <a:r>
              <a:rPr lang="it-IT" b="1" dirty="0"/>
              <a:t>Svantaggi rispetto ai cookies: </a:t>
            </a:r>
            <a:r>
              <a:rPr lang="it-IT" dirty="0"/>
              <a:t>gestione «manuale» della scadenza</a:t>
            </a:r>
          </a:p>
          <a:p>
            <a:pPr marL="0" indent="0">
              <a:buNone/>
            </a:pPr>
            <a:r>
              <a:rPr lang="it-IT" dirty="0"/>
              <a:t>Referenze: https://blog.shahednasser.com/localstorage-vs-cookies-whats-the-difference/</a:t>
            </a:r>
          </a:p>
        </p:txBody>
      </p:sp>
    </p:spTree>
    <p:extLst>
      <p:ext uri="{BB962C8B-B14F-4D97-AF65-F5344CB8AC3E}">
        <p14:creationId xmlns:p14="http://schemas.microsoft.com/office/powerpoint/2010/main" val="82374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14E5C0-91E9-AED4-D8DE-F93A5BE3193C}"/>
              </a:ext>
            </a:extLst>
          </p:cNvPr>
          <p:cNvSpPr>
            <a:spLocks noGrp="1"/>
          </p:cNvSpPr>
          <p:nvPr>
            <p:ph type="title"/>
          </p:nvPr>
        </p:nvSpPr>
        <p:spPr/>
        <p:txBody>
          <a:bodyPr/>
          <a:lstStyle/>
          <a:p>
            <a:r>
              <a:rPr lang="it-IT" dirty="0"/>
              <a:t>Analisi</a:t>
            </a:r>
          </a:p>
        </p:txBody>
      </p:sp>
      <p:sp>
        <p:nvSpPr>
          <p:cNvPr id="3" name="Segnaposto contenuto 2">
            <a:extLst>
              <a:ext uri="{FF2B5EF4-FFF2-40B4-BE49-F238E27FC236}">
                <a16:creationId xmlns:a16="http://schemas.microsoft.com/office/drawing/2014/main" id="{98A71580-F0B6-8EF3-4033-FC12F7EBB201}"/>
              </a:ext>
            </a:extLst>
          </p:cNvPr>
          <p:cNvSpPr>
            <a:spLocks noGrp="1"/>
          </p:cNvSpPr>
          <p:nvPr>
            <p:ph idx="1"/>
          </p:nvPr>
        </p:nvSpPr>
        <p:spPr>
          <a:xfrm>
            <a:off x="1371599" y="2286000"/>
            <a:ext cx="9769151" cy="3581400"/>
          </a:xfrm>
        </p:spPr>
        <p:txBody>
          <a:bodyPr>
            <a:normAutofit/>
          </a:bodyPr>
          <a:lstStyle/>
          <a:p>
            <a:r>
              <a:rPr lang="it-IT" dirty="0"/>
              <a:t>Oltre all’utilizzo del </a:t>
            </a:r>
            <a:r>
              <a:rPr lang="it-IT" dirty="0" err="1"/>
              <a:t>local</a:t>
            </a:r>
            <a:r>
              <a:rPr lang="it-IT" dirty="0"/>
              <a:t> storage la versione javascript utilizza servlet leggermente diverse, ma molto simili a quello usate per la Pure-HTML.</a:t>
            </a:r>
            <a:br>
              <a:rPr lang="it-IT" dirty="0"/>
            </a:br>
            <a:r>
              <a:rPr lang="it-IT" dirty="0"/>
              <a:t>Non è più necessario ricaricare tutta la pagina per ogni input dell’utente, perciò le </a:t>
            </a:r>
            <a:r>
              <a:rPr lang="it-IT" dirty="0" err="1"/>
              <a:t>servlet</a:t>
            </a:r>
            <a:r>
              <a:rPr lang="it-IT" dirty="0"/>
              <a:t> sono state spezzate in più </a:t>
            </a:r>
            <a:r>
              <a:rPr lang="it-IT" dirty="0" err="1"/>
              <a:t>servlet</a:t>
            </a:r>
            <a:r>
              <a:rPr lang="it-IT" dirty="0"/>
              <a:t> in modo fa poter richiedere informazioni solo su ciò di cui si ha bisogno, senza ricaricare l’intera pagina e le informazioni che già si posseggono.</a:t>
            </a:r>
          </a:p>
          <a:p>
            <a:r>
              <a:rPr lang="it-IT" b="1" dirty="0" err="1"/>
              <a:t>Servlet</a:t>
            </a:r>
            <a:r>
              <a:rPr lang="it-IT" b="1" dirty="0"/>
              <a:t> aggiuntiva</a:t>
            </a:r>
            <a:r>
              <a:rPr lang="it-IT" dirty="0"/>
              <a:t>: è stato necessario sviluppare da zero solo una nuova </a:t>
            </a:r>
            <a:r>
              <a:rPr lang="it-IT" dirty="0" err="1"/>
              <a:t>servlet</a:t>
            </a:r>
            <a:r>
              <a:rPr lang="it-IT" dirty="0"/>
              <a:t> «</a:t>
            </a:r>
            <a:r>
              <a:rPr lang="it-IT" b="1" dirty="0" err="1"/>
              <a:t>VerifyStillOpen</a:t>
            </a:r>
            <a:r>
              <a:rPr lang="it-IT" dirty="0"/>
              <a:t>» che si occupa di verificare che le aste recentemente visitate dall’utente siano ancora aperte, quindi stampabili nella sezione delle «</a:t>
            </a:r>
            <a:r>
              <a:rPr lang="it-IT" dirty="0" err="1"/>
              <a:t>recent</a:t>
            </a:r>
            <a:r>
              <a:rPr lang="it-IT" dirty="0"/>
              <a:t> </a:t>
            </a:r>
            <a:r>
              <a:rPr lang="it-IT" dirty="0" err="1"/>
              <a:t>auction</a:t>
            </a:r>
            <a:endParaRPr lang="it-IT" dirty="0"/>
          </a:p>
        </p:txBody>
      </p:sp>
    </p:spTree>
    <p:extLst>
      <p:ext uri="{BB962C8B-B14F-4D97-AF65-F5344CB8AC3E}">
        <p14:creationId xmlns:p14="http://schemas.microsoft.com/office/powerpoint/2010/main" val="332623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4F732FD8-EEC5-7BC5-BDDB-2BE65D81BEAE}"/>
              </a:ext>
            </a:extLst>
          </p:cNvPr>
          <p:cNvSpPr/>
          <p:nvPr/>
        </p:nvSpPr>
        <p:spPr>
          <a:xfrm>
            <a:off x="4469363" y="669664"/>
            <a:ext cx="4486970" cy="5977258"/>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9" name="CasellaDiTesto 8">
            <a:extLst>
              <a:ext uri="{FF2B5EF4-FFF2-40B4-BE49-F238E27FC236}">
                <a16:creationId xmlns:a16="http://schemas.microsoft.com/office/drawing/2014/main" id="{505B0EAA-4F07-B2A4-7717-3C365F1E815A}"/>
              </a:ext>
            </a:extLst>
          </p:cNvPr>
          <p:cNvSpPr txBox="1"/>
          <p:nvPr/>
        </p:nvSpPr>
        <p:spPr>
          <a:xfrm>
            <a:off x="4255359" y="298414"/>
            <a:ext cx="1966452" cy="369332"/>
          </a:xfrm>
          <a:prstGeom prst="rect">
            <a:avLst/>
          </a:prstGeom>
          <a:noFill/>
        </p:spPr>
        <p:txBody>
          <a:bodyPr wrap="square" rtlCol="0">
            <a:spAutoFit/>
          </a:bodyPr>
          <a:lstStyle/>
          <a:p>
            <a:r>
              <a:rPr lang="it-IT" dirty="0"/>
              <a:t>Home.html</a:t>
            </a:r>
          </a:p>
        </p:txBody>
      </p:sp>
      <p:sp>
        <p:nvSpPr>
          <p:cNvPr id="10" name="Parallelogramma 9">
            <a:extLst>
              <a:ext uri="{FF2B5EF4-FFF2-40B4-BE49-F238E27FC236}">
                <a16:creationId xmlns:a16="http://schemas.microsoft.com/office/drawing/2014/main" id="{61CCA70A-08F8-7981-53B2-99060D614ED7}"/>
              </a:ext>
            </a:extLst>
          </p:cNvPr>
          <p:cNvSpPr/>
          <p:nvPr/>
        </p:nvSpPr>
        <p:spPr>
          <a:xfrm>
            <a:off x="1839519" y="2530998"/>
            <a:ext cx="2272481"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MyClosedAuctionServlet</a:t>
            </a:r>
            <a:endParaRPr lang="it-IT" sz="1200" dirty="0"/>
          </a:p>
        </p:txBody>
      </p:sp>
      <p:sp>
        <p:nvSpPr>
          <p:cNvPr id="11" name="Parallelogramma 10">
            <a:extLst>
              <a:ext uri="{FF2B5EF4-FFF2-40B4-BE49-F238E27FC236}">
                <a16:creationId xmlns:a16="http://schemas.microsoft.com/office/drawing/2014/main" id="{5DB5BB57-BA95-48DE-CF4A-4E9C25743353}"/>
              </a:ext>
            </a:extLst>
          </p:cNvPr>
          <p:cNvSpPr/>
          <p:nvPr/>
        </p:nvSpPr>
        <p:spPr>
          <a:xfrm>
            <a:off x="1912775" y="1384676"/>
            <a:ext cx="2108719" cy="501300"/>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MyOpenAuctionServlet</a:t>
            </a:r>
            <a:endParaRPr lang="it-IT" sz="1200" dirty="0"/>
          </a:p>
        </p:txBody>
      </p:sp>
      <p:cxnSp>
        <p:nvCxnSpPr>
          <p:cNvPr id="12" name="Connettore a gomito 11">
            <a:extLst>
              <a:ext uri="{FF2B5EF4-FFF2-40B4-BE49-F238E27FC236}">
                <a16:creationId xmlns:a16="http://schemas.microsoft.com/office/drawing/2014/main" id="{73587FDE-BC76-E49F-3455-33093B488DC4}"/>
              </a:ext>
            </a:extLst>
          </p:cNvPr>
          <p:cNvCxnSpPr>
            <a:cxnSpLocks/>
          </p:cNvCxnSpPr>
          <p:nvPr/>
        </p:nvCxnSpPr>
        <p:spPr>
          <a:xfrm rot="16200000" flipH="1">
            <a:off x="2396524" y="805437"/>
            <a:ext cx="664657" cy="4938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ttore a gomito 12">
            <a:extLst>
              <a:ext uri="{FF2B5EF4-FFF2-40B4-BE49-F238E27FC236}">
                <a16:creationId xmlns:a16="http://schemas.microsoft.com/office/drawing/2014/main" id="{726066C3-B837-ADD9-99A7-586971F1C788}"/>
              </a:ext>
            </a:extLst>
          </p:cNvPr>
          <p:cNvCxnSpPr>
            <a:cxnSpLocks/>
            <a:endCxn id="10" idx="0"/>
          </p:cNvCxnSpPr>
          <p:nvPr/>
        </p:nvCxnSpPr>
        <p:spPr>
          <a:xfrm rot="16200000" flipH="1">
            <a:off x="1544620" y="1099857"/>
            <a:ext cx="1599723" cy="1262558"/>
          </a:xfrm>
          <a:prstGeom prst="bentConnector3">
            <a:avLst>
              <a:gd name="adj1" fmla="val 762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BC913374-2724-7BE6-5DC1-64E9A4EA2254}"/>
              </a:ext>
            </a:extLst>
          </p:cNvPr>
          <p:cNvSpPr txBox="1"/>
          <p:nvPr/>
        </p:nvSpPr>
        <p:spPr>
          <a:xfrm>
            <a:off x="720213" y="75798"/>
            <a:ext cx="3134032" cy="369332"/>
          </a:xfrm>
          <a:prstGeom prst="rect">
            <a:avLst/>
          </a:prstGeom>
          <a:noFill/>
        </p:spPr>
        <p:txBody>
          <a:bodyPr wrap="square" rtlCol="0">
            <a:spAutoFit/>
          </a:bodyPr>
          <a:lstStyle/>
          <a:p>
            <a:r>
              <a:rPr lang="it-IT" dirty="0"/>
              <a:t>Pagine home.html lato sell</a:t>
            </a:r>
          </a:p>
        </p:txBody>
      </p:sp>
      <p:sp>
        <p:nvSpPr>
          <p:cNvPr id="23" name="CasellaDiTesto 22">
            <a:extLst>
              <a:ext uri="{FF2B5EF4-FFF2-40B4-BE49-F238E27FC236}">
                <a16:creationId xmlns:a16="http://schemas.microsoft.com/office/drawing/2014/main" id="{21F4A2D5-810B-2E42-AC53-6FDBAD332ED1}"/>
              </a:ext>
            </a:extLst>
          </p:cNvPr>
          <p:cNvSpPr txBox="1"/>
          <p:nvPr/>
        </p:nvSpPr>
        <p:spPr>
          <a:xfrm>
            <a:off x="1304003" y="538858"/>
            <a:ext cx="1966452" cy="261610"/>
          </a:xfrm>
          <a:prstGeom prst="rect">
            <a:avLst/>
          </a:prstGeom>
          <a:noFill/>
        </p:spPr>
        <p:txBody>
          <a:bodyPr wrap="square" rtlCol="0">
            <a:spAutoFit/>
          </a:bodyPr>
          <a:lstStyle/>
          <a:p>
            <a:r>
              <a:rPr lang="it-IT" sz="1050" dirty="0"/>
              <a:t>«on open page&gt;</a:t>
            </a:r>
          </a:p>
        </p:txBody>
      </p:sp>
      <p:sp>
        <p:nvSpPr>
          <p:cNvPr id="25" name="Rettangolo 24">
            <a:extLst>
              <a:ext uri="{FF2B5EF4-FFF2-40B4-BE49-F238E27FC236}">
                <a16:creationId xmlns:a16="http://schemas.microsoft.com/office/drawing/2014/main" id="{A4D85552-B491-A6A9-B853-D576D2EA6FC3}"/>
              </a:ext>
            </a:extLst>
          </p:cNvPr>
          <p:cNvSpPr/>
          <p:nvPr/>
        </p:nvSpPr>
        <p:spPr>
          <a:xfrm>
            <a:off x="5032148" y="2147227"/>
            <a:ext cx="3318750" cy="4186942"/>
          </a:xfrm>
          <a:prstGeom prst="rect">
            <a:avLst/>
          </a:prstGeom>
          <a:ln w="2857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26" name="Rettangolo con angoli arrotondati 25">
            <a:extLst>
              <a:ext uri="{FF2B5EF4-FFF2-40B4-BE49-F238E27FC236}">
                <a16:creationId xmlns:a16="http://schemas.microsoft.com/office/drawing/2014/main" id="{086EED8A-C834-771C-D3C1-CAD33151388A}"/>
              </a:ext>
            </a:extLst>
          </p:cNvPr>
          <p:cNvSpPr/>
          <p:nvPr/>
        </p:nvSpPr>
        <p:spPr>
          <a:xfrm>
            <a:off x="5568765" y="2520396"/>
            <a:ext cx="2245516" cy="52250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open </a:t>
            </a:r>
            <a:r>
              <a:rPr lang="it-IT" dirty="0" err="1"/>
              <a:t>auction</a:t>
            </a:r>
            <a:endParaRPr lang="it-IT" dirty="0"/>
          </a:p>
        </p:txBody>
      </p:sp>
      <p:sp>
        <p:nvSpPr>
          <p:cNvPr id="27" name="Rettangolo con angoli arrotondati 26">
            <a:extLst>
              <a:ext uri="{FF2B5EF4-FFF2-40B4-BE49-F238E27FC236}">
                <a16:creationId xmlns:a16="http://schemas.microsoft.com/office/drawing/2014/main" id="{B21D6A1D-D1CD-C121-BA8B-B09A3C5B7B6E}"/>
              </a:ext>
            </a:extLst>
          </p:cNvPr>
          <p:cNvSpPr/>
          <p:nvPr/>
        </p:nvSpPr>
        <p:spPr>
          <a:xfrm>
            <a:off x="5519726" y="3183882"/>
            <a:ext cx="2343594" cy="52250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closed</a:t>
            </a:r>
            <a:r>
              <a:rPr lang="it-IT" dirty="0"/>
              <a:t> </a:t>
            </a:r>
            <a:r>
              <a:rPr lang="it-IT" dirty="0" err="1"/>
              <a:t>auction</a:t>
            </a:r>
            <a:endParaRPr lang="it-IT" dirty="0"/>
          </a:p>
        </p:txBody>
      </p:sp>
      <p:sp>
        <p:nvSpPr>
          <p:cNvPr id="28" name="Rettangolo con angoli arrotondati 27">
            <a:extLst>
              <a:ext uri="{FF2B5EF4-FFF2-40B4-BE49-F238E27FC236}">
                <a16:creationId xmlns:a16="http://schemas.microsoft.com/office/drawing/2014/main" id="{05501D92-3B1D-EB35-91BE-27C7F68653E7}"/>
              </a:ext>
            </a:extLst>
          </p:cNvPr>
          <p:cNvSpPr/>
          <p:nvPr/>
        </p:nvSpPr>
        <p:spPr>
          <a:xfrm>
            <a:off x="5173901" y="4888589"/>
            <a:ext cx="1431761" cy="68924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Article form</a:t>
            </a:r>
          </a:p>
        </p:txBody>
      </p:sp>
      <p:sp>
        <p:nvSpPr>
          <p:cNvPr id="29" name="Rettangolo con angoli arrotondati 28">
            <a:extLst>
              <a:ext uri="{FF2B5EF4-FFF2-40B4-BE49-F238E27FC236}">
                <a16:creationId xmlns:a16="http://schemas.microsoft.com/office/drawing/2014/main" id="{5C6F2F60-9F36-6417-CBA0-1E20FF650145}"/>
              </a:ext>
            </a:extLst>
          </p:cNvPr>
          <p:cNvSpPr/>
          <p:nvPr/>
        </p:nvSpPr>
        <p:spPr>
          <a:xfrm>
            <a:off x="6747416" y="4888589"/>
            <a:ext cx="1483442" cy="68924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Auction form</a:t>
            </a:r>
          </a:p>
        </p:txBody>
      </p:sp>
      <p:cxnSp>
        <p:nvCxnSpPr>
          <p:cNvPr id="30" name="Connettore a gomito 29">
            <a:extLst>
              <a:ext uri="{FF2B5EF4-FFF2-40B4-BE49-F238E27FC236}">
                <a16:creationId xmlns:a16="http://schemas.microsoft.com/office/drawing/2014/main" id="{5EE1745E-0AC7-27C5-A5F5-0B7F42DE2093}"/>
              </a:ext>
            </a:extLst>
          </p:cNvPr>
          <p:cNvCxnSpPr>
            <a:cxnSpLocks/>
            <a:stCxn id="10" idx="2"/>
            <a:endCxn id="27" idx="1"/>
          </p:cNvCxnSpPr>
          <p:nvPr/>
        </p:nvCxnSpPr>
        <p:spPr>
          <a:xfrm>
            <a:off x="4049338" y="2781648"/>
            <a:ext cx="1470388" cy="6634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ttore a gomito 32">
            <a:extLst>
              <a:ext uri="{FF2B5EF4-FFF2-40B4-BE49-F238E27FC236}">
                <a16:creationId xmlns:a16="http://schemas.microsoft.com/office/drawing/2014/main" id="{2BB74294-B2F4-AFBC-1498-BFC4EC9C28D1}"/>
              </a:ext>
            </a:extLst>
          </p:cNvPr>
          <p:cNvCxnSpPr>
            <a:cxnSpLocks/>
            <a:stCxn id="11" idx="2"/>
          </p:cNvCxnSpPr>
          <p:nvPr/>
        </p:nvCxnSpPr>
        <p:spPr>
          <a:xfrm>
            <a:off x="3958832" y="1635326"/>
            <a:ext cx="1609933" cy="1146322"/>
          </a:xfrm>
          <a:prstGeom prst="bentConnector3">
            <a:avLst>
              <a:gd name="adj1" fmla="val 5985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Connettore a gomito 36">
            <a:extLst>
              <a:ext uri="{FF2B5EF4-FFF2-40B4-BE49-F238E27FC236}">
                <a16:creationId xmlns:a16="http://schemas.microsoft.com/office/drawing/2014/main" id="{49C2F4E6-F7EF-8FAF-1FD7-D06A58A83AE3}"/>
              </a:ext>
            </a:extLst>
          </p:cNvPr>
          <p:cNvCxnSpPr>
            <a:cxnSpLocks/>
            <a:stCxn id="28" idx="0"/>
            <a:endCxn id="40" idx="1"/>
          </p:cNvCxnSpPr>
          <p:nvPr/>
        </p:nvCxnSpPr>
        <p:spPr>
          <a:xfrm rot="16200000" flipV="1">
            <a:off x="4242919" y="3241725"/>
            <a:ext cx="316051" cy="2977677"/>
          </a:xfrm>
          <a:prstGeom prst="bentConnector3">
            <a:avLst>
              <a:gd name="adj1" fmla="val 24023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Parallelogramma 39">
            <a:extLst>
              <a:ext uri="{FF2B5EF4-FFF2-40B4-BE49-F238E27FC236}">
                <a16:creationId xmlns:a16="http://schemas.microsoft.com/office/drawing/2014/main" id="{E95765E6-E8CB-833D-1741-6710C6A61FE6}"/>
              </a:ext>
            </a:extLst>
          </p:cNvPr>
          <p:cNvSpPr/>
          <p:nvPr/>
        </p:nvSpPr>
        <p:spPr>
          <a:xfrm>
            <a:off x="1713202" y="4572538"/>
            <a:ext cx="2272481"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CreateArticleServlet</a:t>
            </a:r>
            <a:endParaRPr lang="it-IT" sz="1200" dirty="0"/>
          </a:p>
        </p:txBody>
      </p:sp>
      <p:cxnSp>
        <p:nvCxnSpPr>
          <p:cNvPr id="46" name="Connettore a gomito 45">
            <a:extLst>
              <a:ext uri="{FF2B5EF4-FFF2-40B4-BE49-F238E27FC236}">
                <a16:creationId xmlns:a16="http://schemas.microsoft.com/office/drawing/2014/main" id="{C05597BA-BC28-6EE1-74A7-22642F653A84}"/>
              </a:ext>
            </a:extLst>
          </p:cNvPr>
          <p:cNvCxnSpPr>
            <a:cxnSpLocks/>
            <a:stCxn id="40" idx="4"/>
            <a:endCxn id="29" idx="2"/>
          </p:cNvCxnSpPr>
          <p:nvPr/>
        </p:nvCxnSpPr>
        <p:spPr>
          <a:xfrm rot="16200000" flipH="1">
            <a:off x="4917293" y="3005987"/>
            <a:ext cx="503994" cy="4639694"/>
          </a:xfrm>
          <a:prstGeom prst="bentConnector3">
            <a:avLst>
              <a:gd name="adj1" fmla="val 18979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Connettore a gomito 49">
            <a:extLst>
              <a:ext uri="{FF2B5EF4-FFF2-40B4-BE49-F238E27FC236}">
                <a16:creationId xmlns:a16="http://schemas.microsoft.com/office/drawing/2014/main" id="{F50E2C85-3552-7BF6-2A77-A2DB5F779BE0}"/>
              </a:ext>
            </a:extLst>
          </p:cNvPr>
          <p:cNvCxnSpPr>
            <a:cxnSpLocks/>
            <a:stCxn id="29" idx="3"/>
            <a:endCxn id="94" idx="5"/>
          </p:cNvCxnSpPr>
          <p:nvPr/>
        </p:nvCxnSpPr>
        <p:spPr>
          <a:xfrm flipV="1">
            <a:off x="8230858" y="4888589"/>
            <a:ext cx="1377265" cy="34462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32E240EF-4A16-EF00-0A20-189DDC6403B3}"/>
              </a:ext>
            </a:extLst>
          </p:cNvPr>
          <p:cNvCxnSpPr>
            <a:cxnSpLocks/>
          </p:cNvCxnSpPr>
          <p:nvPr/>
        </p:nvCxnSpPr>
        <p:spPr>
          <a:xfrm>
            <a:off x="7825717" y="2779331"/>
            <a:ext cx="1392928" cy="25068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Connettore a gomito 61">
            <a:extLst>
              <a:ext uri="{FF2B5EF4-FFF2-40B4-BE49-F238E27FC236}">
                <a16:creationId xmlns:a16="http://schemas.microsoft.com/office/drawing/2014/main" id="{D4499399-49A9-71B5-DB45-E3D8B0787599}"/>
              </a:ext>
            </a:extLst>
          </p:cNvPr>
          <p:cNvCxnSpPr>
            <a:cxnSpLocks/>
            <a:stCxn id="27" idx="3"/>
          </p:cNvCxnSpPr>
          <p:nvPr/>
        </p:nvCxnSpPr>
        <p:spPr>
          <a:xfrm flipV="1">
            <a:off x="7863320" y="3360015"/>
            <a:ext cx="1355325" cy="851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C1FD5444-8D67-09ED-DA3D-048A8A813D61}"/>
              </a:ext>
            </a:extLst>
          </p:cNvPr>
          <p:cNvSpPr txBox="1"/>
          <p:nvPr/>
        </p:nvSpPr>
        <p:spPr>
          <a:xfrm>
            <a:off x="9170337" y="2733759"/>
            <a:ext cx="1279597" cy="900246"/>
          </a:xfrm>
          <a:prstGeom prst="rect">
            <a:avLst/>
          </a:prstGeom>
          <a:noFill/>
        </p:spPr>
        <p:txBody>
          <a:bodyPr wrap="square" rtlCol="0">
            <a:spAutoFit/>
          </a:bodyPr>
          <a:lstStyle/>
          <a:p>
            <a:r>
              <a:rPr lang="it-IT" sz="1050" dirty="0" err="1"/>
              <a:t>Hide</a:t>
            </a:r>
            <a:r>
              <a:rPr lang="it-IT" sz="1050" dirty="0"/>
              <a:t> and reset the </a:t>
            </a:r>
            <a:r>
              <a:rPr lang="it-IT" sz="1050" dirty="0" err="1"/>
              <a:t>content</a:t>
            </a:r>
            <a:r>
              <a:rPr lang="it-IT" sz="1050" dirty="0"/>
              <a:t> of </a:t>
            </a:r>
            <a:r>
              <a:rPr lang="it-IT" sz="1050" dirty="0" err="1"/>
              <a:t>this</a:t>
            </a:r>
            <a:r>
              <a:rPr lang="it-IT" sz="1050" dirty="0"/>
              <a:t> page and show the </a:t>
            </a:r>
            <a:r>
              <a:rPr lang="it-IT" sz="1050" dirty="0" err="1"/>
              <a:t>content</a:t>
            </a:r>
            <a:r>
              <a:rPr lang="it-IT" sz="1050" dirty="0"/>
              <a:t> of </a:t>
            </a:r>
            <a:r>
              <a:rPr lang="it-IT" sz="1050" dirty="0" err="1"/>
              <a:t>auction</a:t>
            </a:r>
            <a:r>
              <a:rPr lang="it-IT" sz="1050" dirty="0"/>
              <a:t> </a:t>
            </a:r>
            <a:r>
              <a:rPr lang="it-IT" sz="1050" dirty="0" err="1"/>
              <a:t>details</a:t>
            </a:r>
            <a:r>
              <a:rPr lang="it-IT" sz="1050" dirty="0"/>
              <a:t> (</a:t>
            </a:r>
            <a:r>
              <a:rPr lang="it-IT" sz="1050" dirty="0" err="1"/>
              <a:t>next</a:t>
            </a:r>
            <a:r>
              <a:rPr lang="it-IT" sz="1050" dirty="0"/>
              <a:t> page)</a:t>
            </a:r>
          </a:p>
        </p:txBody>
      </p:sp>
      <p:sp>
        <p:nvSpPr>
          <p:cNvPr id="72" name="Parallelogramma 71">
            <a:extLst>
              <a:ext uri="{FF2B5EF4-FFF2-40B4-BE49-F238E27FC236}">
                <a16:creationId xmlns:a16="http://schemas.microsoft.com/office/drawing/2014/main" id="{F986A394-4AE0-868A-6779-A1EA4F30168F}"/>
              </a:ext>
            </a:extLst>
          </p:cNvPr>
          <p:cNvSpPr/>
          <p:nvPr/>
        </p:nvSpPr>
        <p:spPr>
          <a:xfrm>
            <a:off x="1442421" y="3256832"/>
            <a:ext cx="2437814"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MyAvailableArticlesServlet</a:t>
            </a:r>
            <a:endParaRPr lang="it-IT" sz="1200" dirty="0"/>
          </a:p>
        </p:txBody>
      </p:sp>
      <p:cxnSp>
        <p:nvCxnSpPr>
          <p:cNvPr id="73" name="Connettore a gomito 72">
            <a:extLst>
              <a:ext uri="{FF2B5EF4-FFF2-40B4-BE49-F238E27FC236}">
                <a16:creationId xmlns:a16="http://schemas.microsoft.com/office/drawing/2014/main" id="{6CBAF5A9-469B-1D2C-485D-449A86A02E9C}"/>
              </a:ext>
            </a:extLst>
          </p:cNvPr>
          <p:cNvCxnSpPr>
            <a:cxnSpLocks/>
            <a:endCxn id="72" idx="5"/>
          </p:cNvCxnSpPr>
          <p:nvPr/>
        </p:nvCxnSpPr>
        <p:spPr>
          <a:xfrm rot="16200000" flipH="1">
            <a:off x="-149549" y="1852849"/>
            <a:ext cx="2837817" cy="47144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Connettore a gomito 77">
            <a:extLst>
              <a:ext uri="{FF2B5EF4-FFF2-40B4-BE49-F238E27FC236}">
                <a16:creationId xmlns:a16="http://schemas.microsoft.com/office/drawing/2014/main" id="{A3EAC4D9-EAE3-89C0-47C8-A875335E8291}"/>
              </a:ext>
            </a:extLst>
          </p:cNvPr>
          <p:cNvCxnSpPr>
            <a:cxnSpLocks/>
            <a:stCxn id="72" idx="4"/>
            <a:endCxn id="29" idx="0"/>
          </p:cNvCxnSpPr>
          <p:nvPr/>
        </p:nvCxnSpPr>
        <p:spPr>
          <a:xfrm rot="16200000" flipH="1">
            <a:off x="4510003" y="1909455"/>
            <a:ext cx="1130458" cy="4827809"/>
          </a:xfrm>
          <a:prstGeom prst="bentConnector3">
            <a:avLst>
              <a:gd name="adj1" fmla="val 1863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Parallelogramma 93">
            <a:extLst>
              <a:ext uri="{FF2B5EF4-FFF2-40B4-BE49-F238E27FC236}">
                <a16:creationId xmlns:a16="http://schemas.microsoft.com/office/drawing/2014/main" id="{96A7FF86-88F5-E25B-8E6F-FC5C234F9156}"/>
              </a:ext>
            </a:extLst>
          </p:cNvPr>
          <p:cNvSpPr/>
          <p:nvPr/>
        </p:nvSpPr>
        <p:spPr>
          <a:xfrm>
            <a:off x="9545461" y="4637939"/>
            <a:ext cx="2272481"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CreateAuctionServlet</a:t>
            </a:r>
            <a:endParaRPr lang="it-IT" sz="1200" dirty="0"/>
          </a:p>
        </p:txBody>
      </p:sp>
      <p:cxnSp>
        <p:nvCxnSpPr>
          <p:cNvPr id="98" name="Connettore a gomito 97">
            <a:extLst>
              <a:ext uri="{FF2B5EF4-FFF2-40B4-BE49-F238E27FC236}">
                <a16:creationId xmlns:a16="http://schemas.microsoft.com/office/drawing/2014/main" id="{48529B0C-A052-F122-0992-18B340030956}"/>
              </a:ext>
            </a:extLst>
          </p:cNvPr>
          <p:cNvCxnSpPr>
            <a:cxnSpLocks/>
            <a:stCxn id="94" idx="0"/>
            <a:endCxn id="26" idx="0"/>
          </p:cNvCxnSpPr>
          <p:nvPr/>
        </p:nvCxnSpPr>
        <p:spPr>
          <a:xfrm rot="16200000" flipV="1">
            <a:off x="7627842" y="1584078"/>
            <a:ext cx="2117543" cy="3990179"/>
          </a:xfrm>
          <a:prstGeom prst="bentConnector3">
            <a:avLst>
              <a:gd name="adj1" fmla="val 14252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ttangolo con angoli arrotondati 103">
            <a:extLst>
              <a:ext uri="{FF2B5EF4-FFF2-40B4-BE49-F238E27FC236}">
                <a16:creationId xmlns:a16="http://schemas.microsoft.com/office/drawing/2014/main" id="{EBD9FCF4-41F4-F9AB-D7F1-11020EBA928E}"/>
              </a:ext>
            </a:extLst>
          </p:cNvPr>
          <p:cNvSpPr/>
          <p:nvPr/>
        </p:nvSpPr>
        <p:spPr>
          <a:xfrm>
            <a:off x="7109447" y="825626"/>
            <a:ext cx="1464567" cy="6144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Return to home</a:t>
            </a:r>
          </a:p>
        </p:txBody>
      </p:sp>
      <p:cxnSp>
        <p:nvCxnSpPr>
          <p:cNvPr id="105" name="Connettore a gomito 104">
            <a:extLst>
              <a:ext uri="{FF2B5EF4-FFF2-40B4-BE49-F238E27FC236}">
                <a16:creationId xmlns:a16="http://schemas.microsoft.com/office/drawing/2014/main" id="{2A98FE88-6060-C354-137D-0E1FA4F6DE62}"/>
              </a:ext>
            </a:extLst>
          </p:cNvPr>
          <p:cNvCxnSpPr>
            <a:cxnSpLocks/>
            <a:endCxn id="109" idx="5"/>
          </p:cNvCxnSpPr>
          <p:nvPr/>
        </p:nvCxnSpPr>
        <p:spPr>
          <a:xfrm>
            <a:off x="8598121" y="1001760"/>
            <a:ext cx="1823232" cy="14592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a gomito 105">
            <a:extLst>
              <a:ext uri="{FF2B5EF4-FFF2-40B4-BE49-F238E27FC236}">
                <a16:creationId xmlns:a16="http://schemas.microsoft.com/office/drawing/2014/main" id="{55BDCDC6-10F9-36B8-BD1D-0CFD76FE012A}"/>
              </a:ext>
            </a:extLst>
          </p:cNvPr>
          <p:cNvCxnSpPr>
            <a:cxnSpLocks/>
            <a:stCxn id="104" idx="0"/>
          </p:cNvCxnSpPr>
          <p:nvPr/>
        </p:nvCxnSpPr>
        <p:spPr>
          <a:xfrm rot="5400000" flipH="1" flipV="1">
            <a:off x="8823983" y="-437638"/>
            <a:ext cx="281013" cy="22455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CasellaDiTesto 106">
            <a:extLst>
              <a:ext uri="{FF2B5EF4-FFF2-40B4-BE49-F238E27FC236}">
                <a16:creationId xmlns:a16="http://schemas.microsoft.com/office/drawing/2014/main" id="{CF871C6B-AF3A-CD5C-0F6E-CA2BFD914293}"/>
              </a:ext>
            </a:extLst>
          </p:cNvPr>
          <p:cNvSpPr txBox="1"/>
          <p:nvPr/>
        </p:nvSpPr>
        <p:spPr>
          <a:xfrm>
            <a:off x="9017713" y="768194"/>
            <a:ext cx="1279597" cy="253916"/>
          </a:xfrm>
          <a:prstGeom prst="rect">
            <a:avLst/>
          </a:prstGeom>
          <a:noFill/>
        </p:spPr>
        <p:txBody>
          <a:bodyPr wrap="square" rtlCol="0">
            <a:spAutoFit/>
          </a:bodyPr>
          <a:lstStyle/>
          <a:p>
            <a:r>
              <a:rPr lang="it-IT" sz="1050" dirty="0"/>
              <a:t>logout</a:t>
            </a:r>
          </a:p>
        </p:txBody>
      </p:sp>
      <p:sp>
        <p:nvSpPr>
          <p:cNvPr id="108" name="CasellaDiTesto 107">
            <a:extLst>
              <a:ext uri="{FF2B5EF4-FFF2-40B4-BE49-F238E27FC236}">
                <a16:creationId xmlns:a16="http://schemas.microsoft.com/office/drawing/2014/main" id="{269A22CD-733A-7CC1-1A44-6C8BB0515318}"/>
              </a:ext>
            </a:extLst>
          </p:cNvPr>
          <p:cNvSpPr txBox="1"/>
          <p:nvPr/>
        </p:nvSpPr>
        <p:spPr>
          <a:xfrm>
            <a:off x="7828287" y="347110"/>
            <a:ext cx="1279597" cy="253916"/>
          </a:xfrm>
          <a:prstGeom prst="rect">
            <a:avLst/>
          </a:prstGeom>
          <a:noFill/>
        </p:spPr>
        <p:txBody>
          <a:bodyPr wrap="square" rtlCol="0">
            <a:spAutoFit/>
          </a:bodyPr>
          <a:lstStyle/>
          <a:p>
            <a:r>
              <a:rPr lang="it-IT" sz="1050" dirty="0"/>
              <a:t>home</a:t>
            </a:r>
          </a:p>
        </p:txBody>
      </p:sp>
      <p:sp>
        <p:nvSpPr>
          <p:cNvPr id="109" name="Parallelogramma 108">
            <a:extLst>
              <a:ext uri="{FF2B5EF4-FFF2-40B4-BE49-F238E27FC236}">
                <a16:creationId xmlns:a16="http://schemas.microsoft.com/office/drawing/2014/main" id="{8F78CB3E-017B-361C-4A7A-072F99CA4A0F}"/>
              </a:ext>
            </a:extLst>
          </p:cNvPr>
          <p:cNvSpPr/>
          <p:nvPr/>
        </p:nvSpPr>
        <p:spPr>
          <a:xfrm>
            <a:off x="10358691" y="897033"/>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DoLogout</a:t>
            </a:r>
            <a:endParaRPr lang="it-IT" dirty="0"/>
          </a:p>
        </p:txBody>
      </p:sp>
      <p:sp>
        <p:nvSpPr>
          <p:cNvPr id="113" name="CasellaDiTesto 112">
            <a:extLst>
              <a:ext uri="{FF2B5EF4-FFF2-40B4-BE49-F238E27FC236}">
                <a16:creationId xmlns:a16="http://schemas.microsoft.com/office/drawing/2014/main" id="{BD4C863A-79A6-A870-29A8-C992F2D5FAA9}"/>
              </a:ext>
            </a:extLst>
          </p:cNvPr>
          <p:cNvSpPr txBox="1"/>
          <p:nvPr/>
        </p:nvSpPr>
        <p:spPr>
          <a:xfrm>
            <a:off x="10087248" y="121517"/>
            <a:ext cx="1279597" cy="738664"/>
          </a:xfrm>
          <a:prstGeom prst="rect">
            <a:avLst/>
          </a:prstGeom>
          <a:noFill/>
        </p:spPr>
        <p:txBody>
          <a:bodyPr wrap="square" rtlCol="0">
            <a:spAutoFit/>
          </a:bodyPr>
          <a:lstStyle/>
          <a:p>
            <a:r>
              <a:rPr lang="it-IT" sz="1050" dirty="0" err="1"/>
              <a:t>Hide</a:t>
            </a:r>
            <a:r>
              <a:rPr lang="it-IT" sz="1050" dirty="0"/>
              <a:t> and reset </a:t>
            </a:r>
            <a:r>
              <a:rPr lang="it-IT" sz="1050" dirty="0" err="1"/>
              <a:t>current</a:t>
            </a:r>
            <a:r>
              <a:rPr lang="it-IT" sz="1050" dirty="0"/>
              <a:t> </a:t>
            </a:r>
            <a:r>
              <a:rPr lang="it-IT" sz="1050" dirty="0" err="1"/>
              <a:t>content</a:t>
            </a:r>
            <a:r>
              <a:rPr lang="it-IT" sz="1050" dirty="0"/>
              <a:t> and show home </a:t>
            </a:r>
            <a:r>
              <a:rPr lang="it-IT" sz="1050" dirty="0" err="1"/>
              <a:t>content</a:t>
            </a:r>
            <a:endParaRPr lang="it-IT" sz="1050" dirty="0"/>
          </a:p>
        </p:txBody>
      </p:sp>
      <p:sp>
        <p:nvSpPr>
          <p:cNvPr id="115" name="CasellaDiTesto 114">
            <a:extLst>
              <a:ext uri="{FF2B5EF4-FFF2-40B4-BE49-F238E27FC236}">
                <a16:creationId xmlns:a16="http://schemas.microsoft.com/office/drawing/2014/main" id="{BC212585-3990-45EB-4D5D-83C93B1C3136}"/>
              </a:ext>
            </a:extLst>
          </p:cNvPr>
          <p:cNvSpPr txBox="1"/>
          <p:nvPr/>
        </p:nvSpPr>
        <p:spPr>
          <a:xfrm>
            <a:off x="8945793" y="5268181"/>
            <a:ext cx="1475560" cy="415498"/>
          </a:xfrm>
          <a:prstGeom prst="rect">
            <a:avLst/>
          </a:prstGeom>
          <a:noFill/>
        </p:spPr>
        <p:txBody>
          <a:bodyPr wrap="square" rtlCol="0">
            <a:spAutoFit/>
          </a:bodyPr>
          <a:lstStyle/>
          <a:p>
            <a:r>
              <a:rPr lang="it-IT" sz="1050" dirty="0" err="1"/>
              <a:t>Remove</a:t>
            </a:r>
            <a:r>
              <a:rPr lang="it-IT" sz="1050" dirty="0"/>
              <a:t> some the article </a:t>
            </a:r>
            <a:r>
              <a:rPr lang="it-IT" sz="1050" dirty="0" err="1"/>
              <a:t>rows</a:t>
            </a:r>
            <a:endParaRPr lang="it-IT" sz="1050" dirty="0"/>
          </a:p>
        </p:txBody>
      </p:sp>
      <p:sp>
        <p:nvSpPr>
          <p:cNvPr id="116" name="CasellaDiTesto 115">
            <a:extLst>
              <a:ext uri="{FF2B5EF4-FFF2-40B4-BE49-F238E27FC236}">
                <a16:creationId xmlns:a16="http://schemas.microsoft.com/office/drawing/2014/main" id="{02B349B6-9DD8-6C65-1196-854CFBDCD7D7}"/>
              </a:ext>
            </a:extLst>
          </p:cNvPr>
          <p:cNvSpPr txBox="1"/>
          <p:nvPr/>
        </p:nvSpPr>
        <p:spPr>
          <a:xfrm>
            <a:off x="3132129" y="6018792"/>
            <a:ext cx="1475560" cy="253916"/>
          </a:xfrm>
          <a:prstGeom prst="rect">
            <a:avLst/>
          </a:prstGeom>
          <a:noFill/>
        </p:spPr>
        <p:txBody>
          <a:bodyPr wrap="square" rtlCol="0">
            <a:spAutoFit/>
          </a:bodyPr>
          <a:lstStyle/>
          <a:p>
            <a:r>
              <a:rPr lang="it-IT" sz="1050" dirty="0" err="1"/>
              <a:t>Add</a:t>
            </a:r>
            <a:r>
              <a:rPr lang="it-IT" sz="1050" dirty="0"/>
              <a:t> the article </a:t>
            </a:r>
            <a:r>
              <a:rPr lang="it-IT" sz="1050" dirty="0" err="1"/>
              <a:t>row</a:t>
            </a:r>
            <a:endParaRPr lang="it-IT" sz="1050" dirty="0"/>
          </a:p>
        </p:txBody>
      </p:sp>
      <p:sp>
        <p:nvSpPr>
          <p:cNvPr id="117" name="CasellaDiTesto 116">
            <a:extLst>
              <a:ext uri="{FF2B5EF4-FFF2-40B4-BE49-F238E27FC236}">
                <a16:creationId xmlns:a16="http://schemas.microsoft.com/office/drawing/2014/main" id="{C481E604-D02A-0616-EAF8-576978A3E242}"/>
              </a:ext>
            </a:extLst>
          </p:cNvPr>
          <p:cNvSpPr txBox="1"/>
          <p:nvPr/>
        </p:nvSpPr>
        <p:spPr>
          <a:xfrm>
            <a:off x="7827122" y="3449753"/>
            <a:ext cx="1475560" cy="253916"/>
          </a:xfrm>
          <a:prstGeom prst="rect">
            <a:avLst/>
          </a:prstGeom>
          <a:noFill/>
        </p:spPr>
        <p:txBody>
          <a:bodyPr wrap="square" rtlCol="0">
            <a:spAutoFit/>
          </a:bodyPr>
          <a:lstStyle/>
          <a:p>
            <a:r>
              <a:rPr lang="it-IT" sz="1050" dirty="0" err="1"/>
              <a:t>href</a:t>
            </a:r>
            <a:endParaRPr lang="it-IT" sz="1050" dirty="0"/>
          </a:p>
        </p:txBody>
      </p:sp>
      <p:sp>
        <p:nvSpPr>
          <p:cNvPr id="118" name="CasellaDiTesto 117">
            <a:extLst>
              <a:ext uri="{FF2B5EF4-FFF2-40B4-BE49-F238E27FC236}">
                <a16:creationId xmlns:a16="http://schemas.microsoft.com/office/drawing/2014/main" id="{EDAB4825-DAD5-A2FB-6A2F-F6E9CB059AD1}"/>
              </a:ext>
            </a:extLst>
          </p:cNvPr>
          <p:cNvSpPr txBox="1"/>
          <p:nvPr/>
        </p:nvSpPr>
        <p:spPr>
          <a:xfrm>
            <a:off x="7979522" y="3602153"/>
            <a:ext cx="1475560" cy="253916"/>
          </a:xfrm>
          <a:prstGeom prst="rect">
            <a:avLst/>
          </a:prstGeom>
          <a:noFill/>
        </p:spPr>
        <p:txBody>
          <a:bodyPr wrap="square" rtlCol="0">
            <a:spAutoFit/>
          </a:bodyPr>
          <a:lstStyle/>
          <a:p>
            <a:r>
              <a:rPr lang="it-IT" sz="1050" dirty="0" err="1"/>
              <a:t>href</a:t>
            </a:r>
            <a:endParaRPr lang="it-IT" sz="1050" dirty="0"/>
          </a:p>
        </p:txBody>
      </p:sp>
    </p:spTree>
    <p:extLst>
      <p:ext uri="{BB962C8B-B14F-4D97-AF65-F5344CB8AC3E}">
        <p14:creationId xmlns:p14="http://schemas.microsoft.com/office/powerpoint/2010/main" val="8099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asellaDiTesto 197">
            <a:extLst>
              <a:ext uri="{FF2B5EF4-FFF2-40B4-BE49-F238E27FC236}">
                <a16:creationId xmlns:a16="http://schemas.microsoft.com/office/drawing/2014/main" id="{6C4522AE-E19A-AEA1-A9E0-655B0E803315}"/>
              </a:ext>
            </a:extLst>
          </p:cNvPr>
          <p:cNvSpPr txBox="1"/>
          <p:nvPr/>
        </p:nvSpPr>
        <p:spPr>
          <a:xfrm>
            <a:off x="400050" y="199243"/>
            <a:ext cx="11144249" cy="646331"/>
          </a:xfrm>
          <a:prstGeom prst="rect">
            <a:avLst/>
          </a:prstGeom>
          <a:noFill/>
        </p:spPr>
        <p:txBody>
          <a:bodyPr wrap="square" rtlCol="0">
            <a:spAutoFit/>
          </a:bodyPr>
          <a:lstStyle/>
          <a:p>
            <a:pPr algn="ctr"/>
            <a:r>
              <a:rPr lang="it-IT" sz="3600" dirty="0"/>
              <a:t>Database design</a:t>
            </a:r>
          </a:p>
        </p:txBody>
      </p:sp>
      <p:sp>
        <p:nvSpPr>
          <p:cNvPr id="3" name="Rettangolo 2">
            <a:extLst>
              <a:ext uri="{FF2B5EF4-FFF2-40B4-BE49-F238E27FC236}">
                <a16:creationId xmlns:a16="http://schemas.microsoft.com/office/drawing/2014/main" id="{2593677F-B03E-2C41-B7F1-D966440DC8B3}"/>
              </a:ext>
            </a:extLst>
          </p:cNvPr>
          <p:cNvSpPr>
            <a:spLocks noGrp="1" noRot="1" noMove="1" noResize="1" noEditPoints="1" noAdjustHandles="1" noChangeArrowheads="1" noChangeShapeType="1"/>
          </p:cNvSpPr>
          <p:nvPr/>
        </p:nvSpPr>
        <p:spPr>
          <a:xfrm>
            <a:off x="4106295" y="2778623"/>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ysClr val="windowText" lastClr="000000"/>
              </a:solidFill>
            </a:endParaRPr>
          </a:p>
        </p:txBody>
      </p:sp>
      <p:sp>
        <p:nvSpPr>
          <p:cNvPr id="5" name="Rettangolo 4">
            <a:extLst>
              <a:ext uri="{FF2B5EF4-FFF2-40B4-BE49-F238E27FC236}">
                <a16:creationId xmlns:a16="http://schemas.microsoft.com/office/drawing/2014/main" id="{7969D4BA-4E01-B53C-A100-683FDE024C07}"/>
              </a:ext>
            </a:extLst>
          </p:cNvPr>
          <p:cNvSpPr>
            <a:spLocks noGrp="1" noRot="1" noMove="1" noResize="1" noEditPoints="1" noAdjustHandles="1" noChangeArrowheads="1" noChangeShapeType="1"/>
          </p:cNvSpPr>
          <p:nvPr/>
        </p:nvSpPr>
        <p:spPr>
          <a:xfrm>
            <a:off x="7819862" y="5020481"/>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ysClr val="windowText" lastClr="000000"/>
              </a:solidFill>
            </a:endParaRPr>
          </a:p>
        </p:txBody>
      </p:sp>
      <p:grpSp>
        <p:nvGrpSpPr>
          <p:cNvPr id="69" name="Gruppo 68">
            <a:extLst>
              <a:ext uri="{FF2B5EF4-FFF2-40B4-BE49-F238E27FC236}">
                <a16:creationId xmlns:a16="http://schemas.microsoft.com/office/drawing/2014/main" id="{49AD7168-1946-B707-94D7-ED0E00967696}"/>
              </a:ext>
            </a:extLst>
          </p:cNvPr>
          <p:cNvGrpSpPr/>
          <p:nvPr/>
        </p:nvGrpSpPr>
        <p:grpSpPr>
          <a:xfrm>
            <a:off x="1116401" y="924241"/>
            <a:ext cx="9959198" cy="5609393"/>
            <a:chOff x="1116401" y="1317433"/>
            <a:chExt cx="9959198" cy="5609393"/>
          </a:xfrm>
        </p:grpSpPr>
        <p:grpSp>
          <p:nvGrpSpPr>
            <p:cNvPr id="197" name="Gruppo 196">
              <a:extLst>
                <a:ext uri="{FF2B5EF4-FFF2-40B4-BE49-F238E27FC236}">
                  <a16:creationId xmlns:a16="http://schemas.microsoft.com/office/drawing/2014/main" id="{E652B67E-4C77-88AB-06E5-67D8B78F9CE9}"/>
                </a:ext>
              </a:extLst>
            </p:cNvPr>
            <p:cNvGrpSpPr>
              <a:grpSpLocks/>
            </p:cNvGrpSpPr>
            <p:nvPr/>
          </p:nvGrpSpPr>
          <p:grpSpPr>
            <a:xfrm>
              <a:off x="1116401" y="1317433"/>
              <a:ext cx="9959198" cy="5609393"/>
              <a:chOff x="1213626" y="892897"/>
              <a:chExt cx="9959198" cy="5609393"/>
            </a:xfrm>
          </p:grpSpPr>
          <p:grpSp>
            <p:nvGrpSpPr>
              <p:cNvPr id="33" name="Gruppo 32">
                <a:extLst>
                  <a:ext uri="{FF2B5EF4-FFF2-40B4-BE49-F238E27FC236}">
                    <a16:creationId xmlns:a16="http://schemas.microsoft.com/office/drawing/2014/main" id="{4DE8B0AF-9734-4405-07EE-D8099C1D3909}"/>
                  </a:ext>
                </a:extLst>
              </p:cNvPr>
              <p:cNvGrpSpPr>
                <a:grpSpLocks/>
              </p:cNvGrpSpPr>
              <p:nvPr/>
            </p:nvGrpSpPr>
            <p:grpSpPr>
              <a:xfrm>
                <a:off x="1230105" y="892897"/>
                <a:ext cx="3258494" cy="1381690"/>
                <a:chOff x="820530" y="473797"/>
                <a:chExt cx="3258494" cy="1381690"/>
              </a:xfrm>
            </p:grpSpPr>
            <p:sp>
              <p:nvSpPr>
                <p:cNvPr id="4" name="Rettangolo 3">
                  <a:extLst>
                    <a:ext uri="{FF2B5EF4-FFF2-40B4-BE49-F238E27FC236}">
                      <a16:creationId xmlns:a16="http://schemas.microsoft.com/office/drawing/2014/main" id="{6BD2C3D7-63AA-234B-C24F-AD596A990DF8}"/>
                    </a:ext>
                  </a:extLst>
                </p:cNvPr>
                <p:cNvSpPr>
                  <a:spLocks/>
                </p:cNvSpPr>
                <p:nvPr/>
              </p:nvSpPr>
              <p:spPr>
                <a:xfrm>
                  <a:off x="2276969" y="1250302"/>
                  <a:ext cx="1212680" cy="60518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User</a:t>
                  </a:r>
                </a:p>
              </p:txBody>
            </p:sp>
            <p:grpSp>
              <p:nvGrpSpPr>
                <p:cNvPr id="9" name="Gruppo 8">
                  <a:extLst>
                    <a:ext uri="{FF2B5EF4-FFF2-40B4-BE49-F238E27FC236}">
                      <a16:creationId xmlns:a16="http://schemas.microsoft.com/office/drawing/2014/main" id="{E98AC966-32EA-E56A-5BDF-1F8AFFB33D5C}"/>
                    </a:ext>
                  </a:extLst>
                </p:cNvPr>
                <p:cNvGrpSpPr>
                  <a:grpSpLocks/>
                </p:cNvGrpSpPr>
                <p:nvPr/>
              </p:nvGrpSpPr>
              <p:grpSpPr>
                <a:xfrm>
                  <a:off x="1738593" y="1250302"/>
                  <a:ext cx="538376" cy="118872"/>
                  <a:chOff x="4686767" y="1493458"/>
                  <a:chExt cx="538376" cy="118872"/>
                </a:xfrm>
              </p:grpSpPr>
              <p:cxnSp>
                <p:nvCxnSpPr>
                  <p:cNvPr id="10" name="Connettore diritto 9">
                    <a:extLst>
                      <a:ext uri="{FF2B5EF4-FFF2-40B4-BE49-F238E27FC236}">
                        <a16:creationId xmlns:a16="http://schemas.microsoft.com/office/drawing/2014/main" id="{5BF05337-2245-57E9-757D-49EB65B9A303}"/>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1" name="Ovale 10">
                    <a:extLst>
                      <a:ext uri="{FF2B5EF4-FFF2-40B4-BE49-F238E27FC236}">
                        <a16:creationId xmlns:a16="http://schemas.microsoft.com/office/drawing/2014/main" id="{68D60FDE-CFDA-B4A9-C27E-A320CDABE85E}"/>
                      </a:ext>
                    </a:extLst>
                  </p:cNvPr>
                  <p:cNvSpPr>
                    <a:spLocks/>
                  </p:cNvSpPr>
                  <p:nvPr/>
                </p:nvSpPr>
                <p:spPr>
                  <a:xfrm>
                    <a:off x="4686767" y="1493458"/>
                    <a:ext cx="137160" cy="118872"/>
                  </a:xfrm>
                  <a:prstGeom prst="ellipse">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2" name="Gruppo 11">
                  <a:extLst>
                    <a:ext uri="{FF2B5EF4-FFF2-40B4-BE49-F238E27FC236}">
                      <a16:creationId xmlns:a16="http://schemas.microsoft.com/office/drawing/2014/main" id="{F39C6BF2-2D7A-8012-5464-01F8A9D3DCB7}"/>
                    </a:ext>
                  </a:extLst>
                </p:cNvPr>
                <p:cNvGrpSpPr>
                  <a:grpSpLocks/>
                </p:cNvGrpSpPr>
                <p:nvPr/>
              </p:nvGrpSpPr>
              <p:grpSpPr>
                <a:xfrm>
                  <a:off x="1738593" y="1461063"/>
                  <a:ext cx="538376" cy="118872"/>
                  <a:chOff x="4686767" y="1493458"/>
                  <a:chExt cx="538376" cy="118872"/>
                </a:xfrm>
              </p:grpSpPr>
              <p:cxnSp>
                <p:nvCxnSpPr>
                  <p:cNvPr id="13" name="Connettore diritto 12">
                    <a:extLst>
                      <a:ext uri="{FF2B5EF4-FFF2-40B4-BE49-F238E27FC236}">
                        <a16:creationId xmlns:a16="http://schemas.microsoft.com/office/drawing/2014/main" id="{A649C25E-4FCD-EDAB-CD93-3FBF75F65B30}"/>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4" name="Ovale 13">
                    <a:extLst>
                      <a:ext uri="{FF2B5EF4-FFF2-40B4-BE49-F238E27FC236}">
                        <a16:creationId xmlns:a16="http://schemas.microsoft.com/office/drawing/2014/main" id="{2637FFE3-270A-181E-BAB8-A98A9D7AA618}"/>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5EAEDEDF-91C3-A6B7-F079-D9CFFC2C1849}"/>
                    </a:ext>
                  </a:extLst>
                </p:cNvPr>
                <p:cNvGrpSpPr>
                  <a:grpSpLocks/>
                </p:cNvGrpSpPr>
                <p:nvPr/>
              </p:nvGrpSpPr>
              <p:grpSpPr>
                <a:xfrm>
                  <a:off x="1738593" y="1674098"/>
                  <a:ext cx="538376" cy="118872"/>
                  <a:chOff x="4686767" y="1493458"/>
                  <a:chExt cx="538376" cy="118872"/>
                </a:xfrm>
              </p:grpSpPr>
              <p:cxnSp>
                <p:nvCxnSpPr>
                  <p:cNvPr id="16" name="Connettore diritto 15">
                    <a:extLst>
                      <a:ext uri="{FF2B5EF4-FFF2-40B4-BE49-F238E27FC236}">
                        <a16:creationId xmlns:a16="http://schemas.microsoft.com/office/drawing/2014/main" id="{8780011E-0326-33A1-CEDC-BEC03999D645}"/>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7" name="Ovale 16">
                    <a:extLst>
                      <a:ext uri="{FF2B5EF4-FFF2-40B4-BE49-F238E27FC236}">
                        <a16:creationId xmlns:a16="http://schemas.microsoft.com/office/drawing/2014/main" id="{3ECC246F-8CAB-BBBF-F548-6595E13D5E7B}"/>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8" name="Gruppo 17">
                  <a:extLst>
                    <a:ext uri="{FF2B5EF4-FFF2-40B4-BE49-F238E27FC236}">
                      <a16:creationId xmlns:a16="http://schemas.microsoft.com/office/drawing/2014/main" id="{C788F986-FC3D-C80E-9E78-AD54964AF2FA}"/>
                    </a:ext>
                  </a:extLst>
                </p:cNvPr>
                <p:cNvGrpSpPr>
                  <a:grpSpLocks/>
                </p:cNvGrpSpPr>
                <p:nvPr/>
              </p:nvGrpSpPr>
              <p:grpSpPr>
                <a:xfrm rot="5400000">
                  <a:off x="2684811" y="921678"/>
                  <a:ext cx="538376" cy="118872"/>
                  <a:chOff x="4686767" y="1493458"/>
                  <a:chExt cx="538376" cy="118872"/>
                </a:xfrm>
              </p:grpSpPr>
              <p:cxnSp>
                <p:nvCxnSpPr>
                  <p:cNvPr id="19" name="Connettore diritto 18">
                    <a:extLst>
                      <a:ext uri="{FF2B5EF4-FFF2-40B4-BE49-F238E27FC236}">
                        <a16:creationId xmlns:a16="http://schemas.microsoft.com/office/drawing/2014/main" id="{FCCA1960-B87E-DE9B-BA27-BD23CB227938}"/>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20" name="Ovale 19">
                    <a:extLst>
                      <a:ext uri="{FF2B5EF4-FFF2-40B4-BE49-F238E27FC236}">
                        <a16:creationId xmlns:a16="http://schemas.microsoft.com/office/drawing/2014/main" id="{8170F1CF-64A7-549B-7929-0E5AB0D81FED}"/>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79DF6186-95A6-68B3-9852-4990161D8F40}"/>
                    </a:ext>
                  </a:extLst>
                </p:cNvPr>
                <p:cNvGrpSpPr>
                  <a:grpSpLocks/>
                </p:cNvGrpSpPr>
                <p:nvPr/>
              </p:nvGrpSpPr>
              <p:grpSpPr>
                <a:xfrm rot="5400000">
                  <a:off x="3191185" y="921678"/>
                  <a:ext cx="538376" cy="118872"/>
                  <a:chOff x="4686767" y="1493458"/>
                  <a:chExt cx="538376" cy="118872"/>
                </a:xfrm>
              </p:grpSpPr>
              <p:cxnSp>
                <p:nvCxnSpPr>
                  <p:cNvPr id="22" name="Connettore diritto 21">
                    <a:extLst>
                      <a:ext uri="{FF2B5EF4-FFF2-40B4-BE49-F238E27FC236}">
                        <a16:creationId xmlns:a16="http://schemas.microsoft.com/office/drawing/2014/main" id="{D9C2318C-5435-F129-A804-D2CF7B66C8D1}"/>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23" name="Ovale 22">
                    <a:extLst>
                      <a:ext uri="{FF2B5EF4-FFF2-40B4-BE49-F238E27FC236}">
                        <a16:creationId xmlns:a16="http://schemas.microsoft.com/office/drawing/2014/main" id="{F3D563BA-D64A-5FFF-F7BA-95DD45040104}"/>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E9FAF6D6-FF1B-909D-EE8F-B873C09AF8B4}"/>
                    </a:ext>
                  </a:extLst>
                </p:cNvPr>
                <p:cNvGrpSpPr>
                  <a:grpSpLocks/>
                </p:cNvGrpSpPr>
                <p:nvPr/>
              </p:nvGrpSpPr>
              <p:grpSpPr>
                <a:xfrm rot="5400000">
                  <a:off x="2145688" y="921678"/>
                  <a:ext cx="538376" cy="118872"/>
                  <a:chOff x="4686767" y="1493458"/>
                  <a:chExt cx="538376" cy="118872"/>
                </a:xfrm>
              </p:grpSpPr>
              <p:cxnSp>
                <p:nvCxnSpPr>
                  <p:cNvPr id="25" name="Connettore diritto 24">
                    <a:extLst>
                      <a:ext uri="{FF2B5EF4-FFF2-40B4-BE49-F238E27FC236}">
                        <a16:creationId xmlns:a16="http://schemas.microsoft.com/office/drawing/2014/main" id="{09A45FED-47FA-73D7-1E29-078165D5ECC4}"/>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26" name="Ovale 25">
                    <a:extLst>
                      <a:ext uri="{FF2B5EF4-FFF2-40B4-BE49-F238E27FC236}">
                        <a16:creationId xmlns:a16="http://schemas.microsoft.com/office/drawing/2014/main" id="{D5FAA34D-67D2-99EF-1750-7F2671B53E4A}"/>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27" name="Rettangolo 26">
                  <a:extLst>
                    <a:ext uri="{FF2B5EF4-FFF2-40B4-BE49-F238E27FC236}">
                      <a16:creationId xmlns:a16="http://schemas.microsoft.com/office/drawing/2014/main" id="{99A67456-BD6D-0FAE-EC78-3DA8681CF9ED}"/>
                    </a:ext>
                  </a:extLst>
                </p:cNvPr>
                <p:cNvSpPr>
                  <a:spLocks/>
                </p:cNvSpPr>
                <p:nvPr/>
              </p:nvSpPr>
              <p:spPr>
                <a:xfrm>
                  <a:off x="1311744" y="1166622"/>
                  <a:ext cx="41881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Id</a:t>
                  </a:r>
                </a:p>
              </p:txBody>
            </p:sp>
            <p:sp>
              <p:nvSpPr>
                <p:cNvPr id="28" name="Rettangolo 27">
                  <a:extLst>
                    <a:ext uri="{FF2B5EF4-FFF2-40B4-BE49-F238E27FC236}">
                      <a16:creationId xmlns:a16="http://schemas.microsoft.com/office/drawing/2014/main" id="{C2951D3A-E290-92A1-9E62-0C850253625C}"/>
                    </a:ext>
                  </a:extLst>
                </p:cNvPr>
                <p:cNvSpPr>
                  <a:spLocks/>
                </p:cNvSpPr>
                <p:nvPr/>
              </p:nvSpPr>
              <p:spPr>
                <a:xfrm>
                  <a:off x="825012" y="1395230"/>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Username</a:t>
                  </a:r>
                </a:p>
              </p:txBody>
            </p:sp>
            <p:sp>
              <p:nvSpPr>
                <p:cNvPr id="29" name="Rettangolo 28">
                  <a:extLst>
                    <a:ext uri="{FF2B5EF4-FFF2-40B4-BE49-F238E27FC236}">
                      <a16:creationId xmlns:a16="http://schemas.microsoft.com/office/drawing/2014/main" id="{FE1722F8-09A3-BF16-04DF-41FCA5289BBD}"/>
                    </a:ext>
                  </a:extLst>
                </p:cNvPr>
                <p:cNvSpPr>
                  <a:spLocks/>
                </p:cNvSpPr>
                <p:nvPr/>
              </p:nvSpPr>
              <p:spPr>
                <a:xfrm>
                  <a:off x="820530" y="1597782"/>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Password</a:t>
                  </a:r>
                </a:p>
              </p:txBody>
            </p:sp>
            <p:sp>
              <p:nvSpPr>
                <p:cNvPr id="30" name="Rettangolo 29">
                  <a:extLst>
                    <a:ext uri="{FF2B5EF4-FFF2-40B4-BE49-F238E27FC236}">
                      <a16:creationId xmlns:a16="http://schemas.microsoft.com/office/drawing/2014/main" id="{468CE54B-EC2B-3640-EBFB-D6B594F071F1}"/>
                    </a:ext>
                  </a:extLst>
                </p:cNvPr>
                <p:cNvSpPr>
                  <a:spLocks/>
                </p:cNvSpPr>
                <p:nvPr/>
              </p:nvSpPr>
              <p:spPr>
                <a:xfrm>
                  <a:off x="1788592" y="473797"/>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Name</a:t>
                  </a:r>
                </a:p>
              </p:txBody>
            </p:sp>
            <p:sp>
              <p:nvSpPr>
                <p:cNvPr id="31" name="Rettangolo 30">
                  <a:extLst>
                    <a:ext uri="{FF2B5EF4-FFF2-40B4-BE49-F238E27FC236}">
                      <a16:creationId xmlns:a16="http://schemas.microsoft.com/office/drawing/2014/main" id="{31DEAF62-871D-5A17-72FB-47C0029D2307}"/>
                    </a:ext>
                  </a:extLst>
                </p:cNvPr>
                <p:cNvSpPr>
                  <a:spLocks/>
                </p:cNvSpPr>
                <p:nvPr/>
              </p:nvSpPr>
              <p:spPr>
                <a:xfrm>
                  <a:off x="2355440" y="473797"/>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Surname</a:t>
                  </a:r>
                </a:p>
              </p:txBody>
            </p:sp>
            <p:sp>
              <p:nvSpPr>
                <p:cNvPr id="32" name="Rettangolo 31">
                  <a:extLst>
                    <a:ext uri="{FF2B5EF4-FFF2-40B4-BE49-F238E27FC236}">
                      <a16:creationId xmlns:a16="http://schemas.microsoft.com/office/drawing/2014/main" id="{9B20F5A7-458E-7843-2D14-B1DAD162DB36}"/>
                    </a:ext>
                  </a:extLst>
                </p:cNvPr>
                <p:cNvSpPr>
                  <a:spLocks/>
                </p:cNvSpPr>
                <p:nvPr/>
              </p:nvSpPr>
              <p:spPr>
                <a:xfrm>
                  <a:off x="2900274" y="478350"/>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Address</a:t>
                  </a:r>
                </a:p>
              </p:txBody>
            </p:sp>
          </p:grpSp>
          <p:grpSp>
            <p:nvGrpSpPr>
              <p:cNvPr id="64" name="Gruppo 63">
                <a:extLst>
                  <a:ext uri="{FF2B5EF4-FFF2-40B4-BE49-F238E27FC236}">
                    <a16:creationId xmlns:a16="http://schemas.microsoft.com/office/drawing/2014/main" id="{2855644B-A0DA-E251-645A-9EEE4C63FF02}"/>
                  </a:ext>
                </a:extLst>
              </p:cNvPr>
              <p:cNvGrpSpPr>
                <a:grpSpLocks/>
              </p:cNvGrpSpPr>
              <p:nvPr/>
            </p:nvGrpSpPr>
            <p:grpSpPr>
              <a:xfrm>
                <a:off x="8075092" y="894877"/>
                <a:ext cx="2954858" cy="1491886"/>
                <a:chOff x="8075092" y="447202"/>
                <a:chExt cx="2954858" cy="1491886"/>
              </a:xfrm>
            </p:grpSpPr>
            <p:sp>
              <p:nvSpPr>
                <p:cNvPr id="35" name="Rettangolo 34">
                  <a:extLst>
                    <a:ext uri="{FF2B5EF4-FFF2-40B4-BE49-F238E27FC236}">
                      <a16:creationId xmlns:a16="http://schemas.microsoft.com/office/drawing/2014/main" id="{01C9E2AC-C09F-8204-09C1-F480809A963D}"/>
                    </a:ext>
                  </a:extLst>
                </p:cNvPr>
                <p:cNvSpPr>
                  <a:spLocks/>
                </p:cNvSpPr>
                <p:nvPr/>
              </p:nvSpPr>
              <p:spPr>
                <a:xfrm>
                  <a:off x="8563469" y="1223707"/>
                  <a:ext cx="1212680" cy="60518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Article</a:t>
                  </a:r>
                </a:p>
              </p:txBody>
            </p:sp>
            <p:grpSp>
              <p:nvGrpSpPr>
                <p:cNvPr id="36" name="Gruppo 35">
                  <a:extLst>
                    <a:ext uri="{FF2B5EF4-FFF2-40B4-BE49-F238E27FC236}">
                      <a16:creationId xmlns:a16="http://schemas.microsoft.com/office/drawing/2014/main" id="{25E39B9C-025B-4D10-0A24-E015EF385829}"/>
                    </a:ext>
                  </a:extLst>
                </p:cNvPr>
                <p:cNvGrpSpPr>
                  <a:grpSpLocks/>
                </p:cNvGrpSpPr>
                <p:nvPr/>
              </p:nvGrpSpPr>
              <p:grpSpPr>
                <a:xfrm rot="10800000">
                  <a:off x="9776149" y="1366655"/>
                  <a:ext cx="538376" cy="118872"/>
                  <a:chOff x="4686767" y="1502983"/>
                  <a:chExt cx="538376" cy="118872"/>
                </a:xfrm>
              </p:grpSpPr>
              <p:cxnSp>
                <p:nvCxnSpPr>
                  <p:cNvPr id="58" name="Connettore diritto 57">
                    <a:extLst>
                      <a:ext uri="{FF2B5EF4-FFF2-40B4-BE49-F238E27FC236}">
                        <a16:creationId xmlns:a16="http://schemas.microsoft.com/office/drawing/2014/main" id="{D935DC7F-72BE-C719-6B9E-1B3C59F09133}"/>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59" name="Ovale 58">
                    <a:extLst>
                      <a:ext uri="{FF2B5EF4-FFF2-40B4-BE49-F238E27FC236}">
                        <a16:creationId xmlns:a16="http://schemas.microsoft.com/office/drawing/2014/main" id="{F6B574FF-3EF4-F67C-8679-D5BD079E33EE}"/>
                      </a:ext>
                    </a:extLst>
                  </p:cNvPr>
                  <p:cNvSpPr>
                    <a:spLocks/>
                  </p:cNvSpPr>
                  <p:nvPr/>
                </p:nvSpPr>
                <p:spPr>
                  <a:xfrm>
                    <a:off x="4686767" y="1502983"/>
                    <a:ext cx="137160" cy="118872"/>
                  </a:xfrm>
                  <a:prstGeom prst="ellipse">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7" name="Gruppo 36">
                  <a:extLst>
                    <a:ext uri="{FF2B5EF4-FFF2-40B4-BE49-F238E27FC236}">
                      <a16:creationId xmlns:a16="http://schemas.microsoft.com/office/drawing/2014/main" id="{81BD6DF6-99F7-15F4-98AD-43FC32AE679C}"/>
                    </a:ext>
                  </a:extLst>
                </p:cNvPr>
                <p:cNvGrpSpPr>
                  <a:grpSpLocks/>
                </p:cNvGrpSpPr>
                <p:nvPr/>
              </p:nvGrpSpPr>
              <p:grpSpPr>
                <a:xfrm rot="10800000">
                  <a:off x="9776149" y="1548021"/>
                  <a:ext cx="538376" cy="118872"/>
                  <a:chOff x="4686767" y="1502983"/>
                  <a:chExt cx="538376" cy="118872"/>
                </a:xfrm>
              </p:grpSpPr>
              <p:cxnSp>
                <p:nvCxnSpPr>
                  <p:cNvPr id="56" name="Connettore diritto 55">
                    <a:extLst>
                      <a:ext uri="{FF2B5EF4-FFF2-40B4-BE49-F238E27FC236}">
                        <a16:creationId xmlns:a16="http://schemas.microsoft.com/office/drawing/2014/main" id="{7FCAB455-BE26-0DF6-C801-19D5E04519E0}"/>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57" name="Ovale 56">
                    <a:extLst>
                      <a:ext uri="{FF2B5EF4-FFF2-40B4-BE49-F238E27FC236}">
                        <a16:creationId xmlns:a16="http://schemas.microsoft.com/office/drawing/2014/main" id="{1593159F-4262-5F4E-EB28-8F0FB9D8920A}"/>
                      </a:ext>
                    </a:extLst>
                  </p:cNvPr>
                  <p:cNvSpPr>
                    <a:spLocks/>
                  </p:cNvSpPr>
                  <p:nvPr/>
                </p:nvSpPr>
                <p:spPr>
                  <a:xfrm>
                    <a:off x="4686767" y="1502983"/>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39" name="Gruppo 38">
                  <a:extLst>
                    <a:ext uri="{FF2B5EF4-FFF2-40B4-BE49-F238E27FC236}">
                      <a16:creationId xmlns:a16="http://schemas.microsoft.com/office/drawing/2014/main" id="{9BB22594-3551-BD54-867D-E4CBC4740DF3}"/>
                    </a:ext>
                  </a:extLst>
                </p:cNvPr>
                <p:cNvGrpSpPr>
                  <a:grpSpLocks/>
                </p:cNvGrpSpPr>
                <p:nvPr/>
              </p:nvGrpSpPr>
              <p:grpSpPr>
                <a:xfrm rot="5400000">
                  <a:off x="8971311" y="895083"/>
                  <a:ext cx="538376" cy="118872"/>
                  <a:chOff x="4686767" y="1493458"/>
                  <a:chExt cx="538376" cy="118872"/>
                </a:xfrm>
              </p:grpSpPr>
              <p:cxnSp>
                <p:nvCxnSpPr>
                  <p:cNvPr id="52" name="Connettore diritto 51">
                    <a:extLst>
                      <a:ext uri="{FF2B5EF4-FFF2-40B4-BE49-F238E27FC236}">
                        <a16:creationId xmlns:a16="http://schemas.microsoft.com/office/drawing/2014/main" id="{77FB9A32-17D1-0BB0-679B-C0346C3259FA}"/>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53" name="Ovale 52">
                    <a:extLst>
                      <a:ext uri="{FF2B5EF4-FFF2-40B4-BE49-F238E27FC236}">
                        <a16:creationId xmlns:a16="http://schemas.microsoft.com/office/drawing/2014/main" id="{495DED0F-DEB1-C305-8D2C-CD1D7F5EA574}"/>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40" name="Gruppo 39">
                  <a:extLst>
                    <a:ext uri="{FF2B5EF4-FFF2-40B4-BE49-F238E27FC236}">
                      <a16:creationId xmlns:a16="http://schemas.microsoft.com/office/drawing/2014/main" id="{3F1619EE-DF12-E17D-C62A-BA9014D66147}"/>
                    </a:ext>
                  </a:extLst>
                </p:cNvPr>
                <p:cNvGrpSpPr>
                  <a:grpSpLocks/>
                </p:cNvGrpSpPr>
                <p:nvPr/>
              </p:nvGrpSpPr>
              <p:grpSpPr>
                <a:xfrm rot="5400000">
                  <a:off x="9477685" y="895083"/>
                  <a:ext cx="538376" cy="118872"/>
                  <a:chOff x="4686767" y="1493458"/>
                  <a:chExt cx="538376" cy="118872"/>
                </a:xfrm>
              </p:grpSpPr>
              <p:cxnSp>
                <p:nvCxnSpPr>
                  <p:cNvPr id="50" name="Connettore diritto 49">
                    <a:extLst>
                      <a:ext uri="{FF2B5EF4-FFF2-40B4-BE49-F238E27FC236}">
                        <a16:creationId xmlns:a16="http://schemas.microsoft.com/office/drawing/2014/main" id="{16CC1CC9-2D44-7959-FD71-789C8106BB49}"/>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51" name="Ovale 50">
                    <a:extLst>
                      <a:ext uri="{FF2B5EF4-FFF2-40B4-BE49-F238E27FC236}">
                        <a16:creationId xmlns:a16="http://schemas.microsoft.com/office/drawing/2014/main" id="{55DD4C22-482B-7165-B746-EA1292EAB33E}"/>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3E6D604-FD6D-3D3A-5F28-A81A958FEDCC}"/>
                    </a:ext>
                  </a:extLst>
                </p:cNvPr>
                <p:cNvGrpSpPr>
                  <a:grpSpLocks/>
                </p:cNvGrpSpPr>
                <p:nvPr/>
              </p:nvGrpSpPr>
              <p:grpSpPr>
                <a:xfrm rot="5400000">
                  <a:off x="8432188" y="895083"/>
                  <a:ext cx="538376" cy="118872"/>
                  <a:chOff x="4686767" y="1493458"/>
                  <a:chExt cx="538376" cy="118872"/>
                </a:xfrm>
              </p:grpSpPr>
              <p:cxnSp>
                <p:nvCxnSpPr>
                  <p:cNvPr id="48" name="Connettore diritto 47">
                    <a:extLst>
                      <a:ext uri="{FF2B5EF4-FFF2-40B4-BE49-F238E27FC236}">
                        <a16:creationId xmlns:a16="http://schemas.microsoft.com/office/drawing/2014/main" id="{D543AC05-CBAA-BD5C-5FC3-F0236DE3E3C3}"/>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49" name="Ovale 48">
                    <a:extLst>
                      <a:ext uri="{FF2B5EF4-FFF2-40B4-BE49-F238E27FC236}">
                        <a16:creationId xmlns:a16="http://schemas.microsoft.com/office/drawing/2014/main" id="{F3D9B51E-CCD3-3FC9-436E-88E0BB22C432}"/>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42" name="Rettangolo 41">
                  <a:extLst>
                    <a:ext uri="{FF2B5EF4-FFF2-40B4-BE49-F238E27FC236}">
                      <a16:creationId xmlns:a16="http://schemas.microsoft.com/office/drawing/2014/main" id="{666598C5-1851-ABD7-6239-CCAD321E5084}"/>
                    </a:ext>
                  </a:extLst>
                </p:cNvPr>
                <p:cNvSpPr>
                  <a:spLocks/>
                </p:cNvSpPr>
                <p:nvPr/>
              </p:nvSpPr>
              <p:spPr>
                <a:xfrm>
                  <a:off x="10314525" y="1290688"/>
                  <a:ext cx="45446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Code</a:t>
                  </a:r>
                </a:p>
              </p:txBody>
            </p:sp>
            <p:sp>
              <p:nvSpPr>
                <p:cNvPr id="43" name="Rettangolo 42">
                  <a:extLst>
                    <a:ext uri="{FF2B5EF4-FFF2-40B4-BE49-F238E27FC236}">
                      <a16:creationId xmlns:a16="http://schemas.microsoft.com/office/drawing/2014/main" id="{FFEF26BD-6EF8-2B13-BCF7-DB1508F8AE67}"/>
                    </a:ext>
                  </a:extLst>
                </p:cNvPr>
                <p:cNvSpPr>
                  <a:spLocks/>
                </p:cNvSpPr>
                <p:nvPr/>
              </p:nvSpPr>
              <p:spPr>
                <a:xfrm>
                  <a:off x="10274636" y="1499901"/>
                  <a:ext cx="537144"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Name</a:t>
                  </a:r>
                </a:p>
              </p:txBody>
            </p:sp>
            <p:sp>
              <p:nvSpPr>
                <p:cNvPr id="45" name="Rettangolo 44">
                  <a:extLst>
                    <a:ext uri="{FF2B5EF4-FFF2-40B4-BE49-F238E27FC236}">
                      <a16:creationId xmlns:a16="http://schemas.microsoft.com/office/drawing/2014/main" id="{DAFB4BA2-F0B1-DDC1-758B-5CF845BC4AAA}"/>
                    </a:ext>
                  </a:extLst>
                </p:cNvPr>
                <p:cNvSpPr>
                  <a:spLocks/>
                </p:cNvSpPr>
                <p:nvPr/>
              </p:nvSpPr>
              <p:spPr>
                <a:xfrm>
                  <a:off x="8075092" y="447202"/>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ImagePath</a:t>
                  </a:r>
                </a:p>
              </p:txBody>
            </p:sp>
            <p:sp>
              <p:nvSpPr>
                <p:cNvPr id="46" name="Rettangolo 45">
                  <a:extLst>
                    <a:ext uri="{FF2B5EF4-FFF2-40B4-BE49-F238E27FC236}">
                      <a16:creationId xmlns:a16="http://schemas.microsoft.com/office/drawing/2014/main" id="{809FE1CA-D385-C090-49E7-F5C41544DF1B}"/>
                    </a:ext>
                  </a:extLst>
                </p:cNvPr>
                <p:cNvSpPr>
                  <a:spLocks/>
                </p:cNvSpPr>
                <p:nvPr/>
              </p:nvSpPr>
              <p:spPr>
                <a:xfrm>
                  <a:off x="8641940" y="447202"/>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KeyWord</a:t>
                  </a:r>
                </a:p>
              </p:txBody>
            </p:sp>
            <p:sp>
              <p:nvSpPr>
                <p:cNvPr id="47" name="Rettangolo 46">
                  <a:extLst>
                    <a:ext uri="{FF2B5EF4-FFF2-40B4-BE49-F238E27FC236}">
                      <a16:creationId xmlns:a16="http://schemas.microsoft.com/office/drawing/2014/main" id="{F5278331-ED40-6359-B595-346E61C58ACF}"/>
                    </a:ext>
                  </a:extLst>
                </p:cNvPr>
                <p:cNvSpPr>
                  <a:spLocks/>
                </p:cNvSpPr>
                <p:nvPr/>
              </p:nvSpPr>
              <p:spPr>
                <a:xfrm>
                  <a:off x="9299935" y="452044"/>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MinumimPrice</a:t>
                  </a:r>
                </a:p>
              </p:txBody>
            </p:sp>
            <p:grpSp>
              <p:nvGrpSpPr>
                <p:cNvPr id="60" name="Gruppo 59">
                  <a:extLst>
                    <a:ext uri="{FF2B5EF4-FFF2-40B4-BE49-F238E27FC236}">
                      <a16:creationId xmlns:a16="http://schemas.microsoft.com/office/drawing/2014/main" id="{FC0B10F1-5424-9C84-9B94-660121ADEDDA}"/>
                    </a:ext>
                  </a:extLst>
                </p:cNvPr>
                <p:cNvGrpSpPr>
                  <a:grpSpLocks/>
                </p:cNvGrpSpPr>
                <p:nvPr/>
              </p:nvGrpSpPr>
              <p:grpSpPr>
                <a:xfrm rot="10800000">
                  <a:off x="9784420" y="1730033"/>
                  <a:ext cx="538376" cy="118872"/>
                  <a:chOff x="4686767" y="1502983"/>
                  <a:chExt cx="538376" cy="118872"/>
                </a:xfrm>
              </p:grpSpPr>
              <p:cxnSp>
                <p:nvCxnSpPr>
                  <p:cNvPr id="61" name="Connettore diritto 60">
                    <a:extLst>
                      <a:ext uri="{FF2B5EF4-FFF2-40B4-BE49-F238E27FC236}">
                        <a16:creationId xmlns:a16="http://schemas.microsoft.com/office/drawing/2014/main" id="{70C70F7C-4CE0-80F9-D753-732F92FA163F}"/>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62" name="Ovale 61">
                    <a:extLst>
                      <a:ext uri="{FF2B5EF4-FFF2-40B4-BE49-F238E27FC236}">
                        <a16:creationId xmlns:a16="http://schemas.microsoft.com/office/drawing/2014/main" id="{28B7BD37-F546-A107-C57F-FB5937A64CEF}"/>
                      </a:ext>
                    </a:extLst>
                  </p:cNvPr>
                  <p:cNvSpPr>
                    <a:spLocks/>
                  </p:cNvSpPr>
                  <p:nvPr/>
                </p:nvSpPr>
                <p:spPr>
                  <a:xfrm>
                    <a:off x="4686767" y="1502983"/>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63" name="Rettangolo 62">
                  <a:extLst>
                    <a:ext uri="{FF2B5EF4-FFF2-40B4-BE49-F238E27FC236}">
                      <a16:creationId xmlns:a16="http://schemas.microsoft.com/office/drawing/2014/main" id="{D6AC900C-AAB5-5B2A-CDE6-A829A061AA23}"/>
                    </a:ext>
                  </a:extLst>
                </p:cNvPr>
                <p:cNvSpPr>
                  <a:spLocks/>
                </p:cNvSpPr>
                <p:nvPr/>
              </p:nvSpPr>
              <p:spPr>
                <a:xfrm>
                  <a:off x="10292432" y="1691438"/>
                  <a:ext cx="737518"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Description</a:t>
                  </a:r>
                </a:p>
              </p:txBody>
            </p:sp>
          </p:grpSp>
          <p:grpSp>
            <p:nvGrpSpPr>
              <p:cNvPr id="99" name="Gruppo 98">
                <a:extLst>
                  <a:ext uri="{FF2B5EF4-FFF2-40B4-BE49-F238E27FC236}">
                    <a16:creationId xmlns:a16="http://schemas.microsoft.com/office/drawing/2014/main" id="{DB92407E-0052-150B-5B8D-0BAEB5C95FBC}"/>
                  </a:ext>
                </a:extLst>
              </p:cNvPr>
              <p:cNvGrpSpPr>
                <a:grpSpLocks/>
              </p:cNvGrpSpPr>
              <p:nvPr/>
            </p:nvGrpSpPr>
            <p:grpSpPr>
              <a:xfrm>
                <a:off x="8079900" y="5090393"/>
                <a:ext cx="3092924" cy="1411897"/>
                <a:chOff x="8079900" y="4642718"/>
                <a:chExt cx="3092924" cy="1411897"/>
              </a:xfrm>
            </p:grpSpPr>
            <p:sp>
              <p:nvSpPr>
                <p:cNvPr id="66" name="Rettangolo 65">
                  <a:extLst>
                    <a:ext uri="{FF2B5EF4-FFF2-40B4-BE49-F238E27FC236}">
                      <a16:creationId xmlns:a16="http://schemas.microsoft.com/office/drawing/2014/main" id="{F06F32AA-5F70-FDF5-BF82-034D73268219}"/>
                    </a:ext>
                  </a:extLst>
                </p:cNvPr>
                <p:cNvSpPr>
                  <a:spLocks/>
                </p:cNvSpPr>
                <p:nvPr/>
              </p:nvSpPr>
              <p:spPr>
                <a:xfrm>
                  <a:off x="8563469" y="4642718"/>
                  <a:ext cx="1212680" cy="60518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Auction</a:t>
                  </a:r>
                </a:p>
              </p:txBody>
            </p:sp>
            <p:grpSp>
              <p:nvGrpSpPr>
                <p:cNvPr id="67" name="Gruppo 66">
                  <a:extLst>
                    <a:ext uri="{FF2B5EF4-FFF2-40B4-BE49-F238E27FC236}">
                      <a16:creationId xmlns:a16="http://schemas.microsoft.com/office/drawing/2014/main" id="{071FABDC-2D33-4D97-AED7-D6A29B01E44F}"/>
                    </a:ext>
                  </a:extLst>
                </p:cNvPr>
                <p:cNvGrpSpPr>
                  <a:grpSpLocks/>
                </p:cNvGrpSpPr>
                <p:nvPr/>
              </p:nvGrpSpPr>
              <p:grpSpPr>
                <a:xfrm rot="10800000">
                  <a:off x="9776149" y="4785666"/>
                  <a:ext cx="538376" cy="118872"/>
                  <a:chOff x="4686767" y="1502983"/>
                  <a:chExt cx="538376" cy="118872"/>
                </a:xfrm>
              </p:grpSpPr>
              <p:cxnSp>
                <p:nvCxnSpPr>
                  <p:cNvPr id="89" name="Connettore diritto 88">
                    <a:extLst>
                      <a:ext uri="{FF2B5EF4-FFF2-40B4-BE49-F238E27FC236}">
                        <a16:creationId xmlns:a16="http://schemas.microsoft.com/office/drawing/2014/main" id="{9E237BFE-037A-8028-200F-F4C570E2EB90}"/>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90" name="Ovale 89">
                    <a:extLst>
                      <a:ext uri="{FF2B5EF4-FFF2-40B4-BE49-F238E27FC236}">
                        <a16:creationId xmlns:a16="http://schemas.microsoft.com/office/drawing/2014/main" id="{0BAA884F-7B86-F037-1413-4B96EB3A4826}"/>
                      </a:ext>
                    </a:extLst>
                  </p:cNvPr>
                  <p:cNvSpPr>
                    <a:spLocks/>
                  </p:cNvSpPr>
                  <p:nvPr/>
                </p:nvSpPr>
                <p:spPr>
                  <a:xfrm>
                    <a:off x="4686767" y="1502983"/>
                    <a:ext cx="137160" cy="118872"/>
                  </a:xfrm>
                  <a:prstGeom prst="ellipse">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68" name="Gruppo 67">
                  <a:extLst>
                    <a:ext uri="{FF2B5EF4-FFF2-40B4-BE49-F238E27FC236}">
                      <a16:creationId xmlns:a16="http://schemas.microsoft.com/office/drawing/2014/main" id="{75536703-762A-458D-E2F1-8F6C7C47B87D}"/>
                    </a:ext>
                  </a:extLst>
                </p:cNvPr>
                <p:cNvGrpSpPr>
                  <a:grpSpLocks/>
                </p:cNvGrpSpPr>
                <p:nvPr/>
              </p:nvGrpSpPr>
              <p:grpSpPr>
                <a:xfrm rot="10800000">
                  <a:off x="9776149" y="4967032"/>
                  <a:ext cx="538376" cy="118872"/>
                  <a:chOff x="4686767" y="1502983"/>
                  <a:chExt cx="538376" cy="118872"/>
                </a:xfrm>
              </p:grpSpPr>
              <p:cxnSp>
                <p:nvCxnSpPr>
                  <p:cNvPr id="87" name="Connettore diritto 86">
                    <a:extLst>
                      <a:ext uri="{FF2B5EF4-FFF2-40B4-BE49-F238E27FC236}">
                        <a16:creationId xmlns:a16="http://schemas.microsoft.com/office/drawing/2014/main" id="{7F51D41F-F3E5-C5C4-3734-E8D70F63DA95}"/>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88" name="Ovale 87">
                    <a:extLst>
                      <a:ext uri="{FF2B5EF4-FFF2-40B4-BE49-F238E27FC236}">
                        <a16:creationId xmlns:a16="http://schemas.microsoft.com/office/drawing/2014/main" id="{922C155B-18A8-FBC1-3928-CC1009E64C18}"/>
                      </a:ext>
                    </a:extLst>
                  </p:cNvPr>
                  <p:cNvSpPr>
                    <a:spLocks/>
                  </p:cNvSpPr>
                  <p:nvPr/>
                </p:nvSpPr>
                <p:spPr>
                  <a:xfrm>
                    <a:off x="4686767" y="1502983"/>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71" name="Gruppo 70">
                  <a:extLst>
                    <a:ext uri="{FF2B5EF4-FFF2-40B4-BE49-F238E27FC236}">
                      <a16:creationId xmlns:a16="http://schemas.microsoft.com/office/drawing/2014/main" id="{DC42F466-286D-9F06-DC9F-B311B8E2B4A8}"/>
                    </a:ext>
                  </a:extLst>
                </p:cNvPr>
                <p:cNvGrpSpPr>
                  <a:grpSpLocks/>
                </p:cNvGrpSpPr>
                <p:nvPr/>
              </p:nvGrpSpPr>
              <p:grpSpPr>
                <a:xfrm rot="16200000">
                  <a:off x="8459766" y="5443292"/>
                  <a:ext cx="538376" cy="118872"/>
                  <a:chOff x="4686767" y="1493458"/>
                  <a:chExt cx="538376" cy="118872"/>
                </a:xfrm>
              </p:grpSpPr>
              <p:cxnSp>
                <p:nvCxnSpPr>
                  <p:cNvPr id="81" name="Connettore diritto 80">
                    <a:extLst>
                      <a:ext uri="{FF2B5EF4-FFF2-40B4-BE49-F238E27FC236}">
                        <a16:creationId xmlns:a16="http://schemas.microsoft.com/office/drawing/2014/main" id="{029EEDD1-5D3E-4A31-21A4-35759A8FF9F5}"/>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82" name="Ovale 81">
                    <a:extLst>
                      <a:ext uri="{FF2B5EF4-FFF2-40B4-BE49-F238E27FC236}">
                        <a16:creationId xmlns:a16="http://schemas.microsoft.com/office/drawing/2014/main" id="{C6FFFF5D-D24B-11B8-3B0D-88364C49EFC4}"/>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72" name="Rettangolo 71">
                  <a:extLst>
                    <a:ext uri="{FF2B5EF4-FFF2-40B4-BE49-F238E27FC236}">
                      <a16:creationId xmlns:a16="http://schemas.microsoft.com/office/drawing/2014/main" id="{020E8C55-82C2-2405-EAEE-B6AE294AA516}"/>
                    </a:ext>
                  </a:extLst>
                </p:cNvPr>
                <p:cNvSpPr>
                  <a:spLocks/>
                </p:cNvSpPr>
                <p:nvPr/>
              </p:nvSpPr>
              <p:spPr>
                <a:xfrm>
                  <a:off x="10266365" y="4709699"/>
                  <a:ext cx="454465"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Id</a:t>
                  </a:r>
                </a:p>
              </p:txBody>
            </p:sp>
            <p:sp>
              <p:nvSpPr>
                <p:cNvPr id="73" name="Rettangolo 72">
                  <a:extLst>
                    <a:ext uri="{FF2B5EF4-FFF2-40B4-BE49-F238E27FC236}">
                      <a16:creationId xmlns:a16="http://schemas.microsoft.com/office/drawing/2014/main" id="{33EB6681-3931-6E00-9296-E3D955CBED97}"/>
                    </a:ext>
                  </a:extLst>
                </p:cNvPr>
                <p:cNvSpPr>
                  <a:spLocks/>
                </p:cNvSpPr>
                <p:nvPr/>
              </p:nvSpPr>
              <p:spPr>
                <a:xfrm>
                  <a:off x="10274635" y="4918912"/>
                  <a:ext cx="714193"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StartPrice</a:t>
                  </a:r>
                </a:p>
              </p:txBody>
            </p:sp>
            <p:sp>
              <p:nvSpPr>
                <p:cNvPr id="74" name="Rettangolo 73">
                  <a:extLst>
                    <a:ext uri="{FF2B5EF4-FFF2-40B4-BE49-F238E27FC236}">
                      <a16:creationId xmlns:a16="http://schemas.microsoft.com/office/drawing/2014/main" id="{91F5C210-F7B3-0B0B-1284-608F3EAF99CA}"/>
                    </a:ext>
                  </a:extLst>
                </p:cNvPr>
                <p:cNvSpPr>
                  <a:spLocks/>
                </p:cNvSpPr>
                <p:nvPr/>
              </p:nvSpPr>
              <p:spPr>
                <a:xfrm>
                  <a:off x="8079900" y="5787859"/>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StartDate</a:t>
                  </a:r>
                </a:p>
              </p:txBody>
            </p:sp>
            <p:grpSp>
              <p:nvGrpSpPr>
                <p:cNvPr id="77" name="Gruppo 76">
                  <a:extLst>
                    <a:ext uri="{FF2B5EF4-FFF2-40B4-BE49-F238E27FC236}">
                      <a16:creationId xmlns:a16="http://schemas.microsoft.com/office/drawing/2014/main" id="{7E5188E1-6F4F-AE63-A368-18269649AF46}"/>
                    </a:ext>
                  </a:extLst>
                </p:cNvPr>
                <p:cNvGrpSpPr>
                  <a:grpSpLocks/>
                </p:cNvGrpSpPr>
                <p:nvPr/>
              </p:nvGrpSpPr>
              <p:grpSpPr>
                <a:xfrm rot="10800000">
                  <a:off x="9784420" y="5149044"/>
                  <a:ext cx="538376" cy="118872"/>
                  <a:chOff x="4686767" y="1502983"/>
                  <a:chExt cx="538376" cy="118872"/>
                </a:xfrm>
              </p:grpSpPr>
              <p:cxnSp>
                <p:nvCxnSpPr>
                  <p:cNvPr id="79" name="Connettore diritto 78">
                    <a:extLst>
                      <a:ext uri="{FF2B5EF4-FFF2-40B4-BE49-F238E27FC236}">
                        <a16:creationId xmlns:a16="http://schemas.microsoft.com/office/drawing/2014/main" id="{6F7266F7-F472-C8ED-44EA-AC11723AB17D}"/>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80" name="Ovale 79">
                    <a:extLst>
                      <a:ext uri="{FF2B5EF4-FFF2-40B4-BE49-F238E27FC236}">
                        <a16:creationId xmlns:a16="http://schemas.microsoft.com/office/drawing/2014/main" id="{125B4376-5A2E-B6E7-1774-E386EB38F053}"/>
                      </a:ext>
                    </a:extLst>
                  </p:cNvPr>
                  <p:cNvSpPr>
                    <a:spLocks/>
                  </p:cNvSpPr>
                  <p:nvPr/>
                </p:nvSpPr>
                <p:spPr>
                  <a:xfrm>
                    <a:off x="4686767" y="1502983"/>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78" name="Rettangolo 77">
                  <a:extLst>
                    <a:ext uri="{FF2B5EF4-FFF2-40B4-BE49-F238E27FC236}">
                      <a16:creationId xmlns:a16="http://schemas.microsoft.com/office/drawing/2014/main" id="{A77AB6CC-4A47-2E81-D9FD-0530452F79E1}"/>
                    </a:ext>
                  </a:extLst>
                </p:cNvPr>
                <p:cNvSpPr>
                  <a:spLocks/>
                </p:cNvSpPr>
                <p:nvPr/>
              </p:nvSpPr>
              <p:spPr>
                <a:xfrm>
                  <a:off x="10292431" y="5110449"/>
                  <a:ext cx="880393"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MinimumRise</a:t>
                  </a:r>
                </a:p>
              </p:txBody>
            </p:sp>
            <p:grpSp>
              <p:nvGrpSpPr>
                <p:cNvPr id="91" name="Gruppo 90">
                  <a:extLst>
                    <a:ext uri="{FF2B5EF4-FFF2-40B4-BE49-F238E27FC236}">
                      <a16:creationId xmlns:a16="http://schemas.microsoft.com/office/drawing/2014/main" id="{03140ABC-1591-C353-F526-F14890DD51D6}"/>
                    </a:ext>
                  </a:extLst>
                </p:cNvPr>
                <p:cNvGrpSpPr>
                  <a:grpSpLocks/>
                </p:cNvGrpSpPr>
                <p:nvPr/>
              </p:nvGrpSpPr>
              <p:grpSpPr>
                <a:xfrm rot="16200000">
                  <a:off x="8907076" y="5465977"/>
                  <a:ext cx="538376" cy="118872"/>
                  <a:chOff x="4686767" y="1493458"/>
                  <a:chExt cx="538376" cy="118872"/>
                </a:xfrm>
              </p:grpSpPr>
              <p:cxnSp>
                <p:nvCxnSpPr>
                  <p:cNvPr id="92" name="Connettore diritto 91">
                    <a:extLst>
                      <a:ext uri="{FF2B5EF4-FFF2-40B4-BE49-F238E27FC236}">
                        <a16:creationId xmlns:a16="http://schemas.microsoft.com/office/drawing/2014/main" id="{07626283-E139-DDCA-E836-3E85A10ED8C2}"/>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93" name="Ovale 92">
                    <a:extLst>
                      <a:ext uri="{FF2B5EF4-FFF2-40B4-BE49-F238E27FC236}">
                        <a16:creationId xmlns:a16="http://schemas.microsoft.com/office/drawing/2014/main" id="{AC247C0C-4A0F-C47B-EA7C-AEFE39AED73B}"/>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94" name="Rettangolo 93">
                  <a:extLst>
                    <a:ext uri="{FF2B5EF4-FFF2-40B4-BE49-F238E27FC236}">
                      <a16:creationId xmlns:a16="http://schemas.microsoft.com/office/drawing/2014/main" id="{C5B4B3A6-4465-60FC-D885-F971ED009BC3}"/>
                    </a:ext>
                  </a:extLst>
                </p:cNvPr>
                <p:cNvSpPr>
                  <a:spLocks/>
                </p:cNvSpPr>
                <p:nvPr/>
              </p:nvSpPr>
              <p:spPr>
                <a:xfrm>
                  <a:off x="8865522" y="5806965"/>
                  <a:ext cx="60326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EndDate</a:t>
                  </a:r>
                </a:p>
              </p:txBody>
            </p:sp>
            <p:grpSp>
              <p:nvGrpSpPr>
                <p:cNvPr id="95" name="Gruppo 94">
                  <a:extLst>
                    <a:ext uri="{FF2B5EF4-FFF2-40B4-BE49-F238E27FC236}">
                      <a16:creationId xmlns:a16="http://schemas.microsoft.com/office/drawing/2014/main" id="{304B9835-1707-5AA7-13DA-1F9FA0C50C0C}"/>
                    </a:ext>
                  </a:extLst>
                </p:cNvPr>
                <p:cNvGrpSpPr>
                  <a:grpSpLocks/>
                </p:cNvGrpSpPr>
                <p:nvPr/>
              </p:nvGrpSpPr>
              <p:grpSpPr>
                <a:xfrm rot="16200000">
                  <a:off x="9439821" y="5465977"/>
                  <a:ext cx="538376" cy="118872"/>
                  <a:chOff x="4686767" y="1493458"/>
                  <a:chExt cx="538376" cy="118872"/>
                </a:xfrm>
              </p:grpSpPr>
              <p:cxnSp>
                <p:nvCxnSpPr>
                  <p:cNvPr id="96" name="Connettore diritto 95">
                    <a:extLst>
                      <a:ext uri="{FF2B5EF4-FFF2-40B4-BE49-F238E27FC236}">
                        <a16:creationId xmlns:a16="http://schemas.microsoft.com/office/drawing/2014/main" id="{DA1DD5DA-12A2-F91B-1E09-703239D6B1FF}"/>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97" name="Ovale 96">
                    <a:extLst>
                      <a:ext uri="{FF2B5EF4-FFF2-40B4-BE49-F238E27FC236}">
                        <a16:creationId xmlns:a16="http://schemas.microsoft.com/office/drawing/2014/main" id="{FFAF351A-CCD7-C2A6-9892-B0AEF76D369B}"/>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98" name="Rettangolo 97">
                  <a:extLst>
                    <a:ext uri="{FF2B5EF4-FFF2-40B4-BE49-F238E27FC236}">
                      <a16:creationId xmlns:a16="http://schemas.microsoft.com/office/drawing/2014/main" id="{BD7DC32B-2EE9-F978-9079-1E5A5F470808}"/>
                    </a:ext>
                  </a:extLst>
                </p:cNvPr>
                <p:cNvSpPr>
                  <a:spLocks/>
                </p:cNvSpPr>
                <p:nvPr/>
              </p:nvSpPr>
              <p:spPr>
                <a:xfrm>
                  <a:off x="9407792" y="5787915"/>
                  <a:ext cx="60326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IsClosed</a:t>
                  </a:r>
                </a:p>
              </p:txBody>
            </p:sp>
          </p:grpSp>
          <p:sp>
            <p:nvSpPr>
              <p:cNvPr id="127" name="Rettangolo 126">
                <a:extLst>
                  <a:ext uri="{FF2B5EF4-FFF2-40B4-BE49-F238E27FC236}">
                    <a16:creationId xmlns:a16="http://schemas.microsoft.com/office/drawing/2014/main" id="{FD1D45CE-3673-B20B-2A50-CFF850EDE75D}"/>
                  </a:ext>
                </a:extLst>
              </p:cNvPr>
              <p:cNvSpPr>
                <a:spLocks/>
              </p:cNvSpPr>
              <p:nvPr/>
            </p:nvSpPr>
            <p:spPr>
              <a:xfrm>
                <a:off x="2670065" y="5132232"/>
                <a:ext cx="1212680" cy="60518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grpSp>
            <p:nvGrpSpPr>
              <p:cNvPr id="129" name="Gruppo 128">
                <a:extLst>
                  <a:ext uri="{FF2B5EF4-FFF2-40B4-BE49-F238E27FC236}">
                    <a16:creationId xmlns:a16="http://schemas.microsoft.com/office/drawing/2014/main" id="{BD792DE1-6167-A0A1-5D0E-A2B52CE4B203}"/>
                  </a:ext>
                </a:extLst>
              </p:cNvPr>
              <p:cNvGrpSpPr>
                <a:grpSpLocks/>
              </p:cNvGrpSpPr>
              <p:nvPr/>
            </p:nvGrpSpPr>
            <p:grpSpPr>
              <a:xfrm>
                <a:off x="2131689" y="5342993"/>
                <a:ext cx="538376" cy="118872"/>
                <a:chOff x="4686767" y="1493458"/>
                <a:chExt cx="538376" cy="118872"/>
              </a:xfrm>
            </p:grpSpPr>
            <p:cxnSp>
              <p:nvCxnSpPr>
                <p:cNvPr id="148" name="Connettore diritto 147">
                  <a:extLst>
                    <a:ext uri="{FF2B5EF4-FFF2-40B4-BE49-F238E27FC236}">
                      <a16:creationId xmlns:a16="http://schemas.microsoft.com/office/drawing/2014/main" id="{8BA1C8B9-7A13-3231-D2A7-911BCF63330B}"/>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49" name="Ovale 148">
                  <a:extLst>
                    <a:ext uri="{FF2B5EF4-FFF2-40B4-BE49-F238E27FC236}">
                      <a16:creationId xmlns:a16="http://schemas.microsoft.com/office/drawing/2014/main" id="{28FC182D-2F50-5A75-780E-A2D66230BC96}"/>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grpSp>
            <p:nvGrpSpPr>
              <p:cNvPr id="130" name="Gruppo 129">
                <a:extLst>
                  <a:ext uri="{FF2B5EF4-FFF2-40B4-BE49-F238E27FC236}">
                    <a16:creationId xmlns:a16="http://schemas.microsoft.com/office/drawing/2014/main" id="{6F7F73DB-7966-0604-CA12-9969900C675C}"/>
                  </a:ext>
                </a:extLst>
              </p:cNvPr>
              <p:cNvGrpSpPr>
                <a:grpSpLocks/>
              </p:cNvGrpSpPr>
              <p:nvPr/>
            </p:nvGrpSpPr>
            <p:grpSpPr>
              <a:xfrm>
                <a:off x="2131689" y="5556028"/>
                <a:ext cx="538376" cy="118872"/>
                <a:chOff x="4686767" y="1493458"/>
                <a:chExt cx="538376" cy="118872"/>
              </a:xfrm>
            </p:grpSpPr>
            <p:cxnSp>
              <p:nvCxnSpPr>
                <p:cNvPr id="146" name="Connettore diritto 145">
                  <a:extLst>
                    <a:ext uri="{FF2B5EF4-FFF2-40B4-BE49-F238E27FC236}">
                      <a16:creationId xmlns:a16="http://schemas.microsoft.com/office/drawing/2014/main" id="{CCBECE96-7FC3-754D-8BA9-334E6DBFBD34}"/>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47" name="Ovale 146">
                  <a:extLst>
                    <a:ext uri="{FF2B5EF4-FFF2-40B4-BE49-F238E27FC236}">
                      <a16:creationId xmlns:a16="http://schemas.microsoft.com/office/drawing/2014/main" id="{0C30AA77-634B-EA4D-CE15-246D78CC7EFC}"/>
                    </a:ext>
                  </a:extLst>
                </p:cNvPr>
                <p:cNvSpPr>
                  <a:spLocks/>
                </p:cNvSpPr>
                <p:nvPr/>
              </p:nvSpPr>
              <p:spPr>
                <a:xfrm>
                  <a:off x="4686767" y="1493458"/>
                  <a:ext cx="137160" cy="118872"/>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134" name="Rettangolo 133">
                <a:extLst>
                  <a:ext uri="{FF2B5EF4-FFF2-40B4-BE49-F238E27FC236}">
                    <a16:creationId xmlns:a16="http://schemas.microsoft.com/office/drawing/2014/main" id="{85338ED5-D208-0891-1270-6B500FB46B13}"/>
                  </a:ext>
                </a:extLst>
              </p:cNvPr>
              <p:cNvSpPr>
                <a:spLocks/>
              </p:cNvSpPr>
              <p:nvPr/>
            </p:nvSpPr>
            <p:spPr>
              <a:xfrm>
                <a:off x="3993658" y="4380622"/>
                <a:ext cx="913813"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AuctionOfferId</a:t>
                </a:r>
              </a:p>
            </p:txBody>
          </p:sp>
          <p:sp>
            <p:nvSpPr>
              <p:cNvPr id="135" name="Rettangolo 134">
                <a:extLst>
                  <a:ext uri="{FF2B5EF4-FFF2-40B4-BE49-F238E27FC236}">
                    <a16:creationId xmlns:a16="http://schemas.microsoft.com/office/drawing/2014/main" id="{B6F23315-4A2A-8346-821B-C0D99B2A0809}"/>
                  </a:ext>
                </a:extLst>
              </p:cNvPr>
              <p:cNvSpPr>
                <a:spLocks/>
              </p:cNvSpPr>
              <p:nvPr/>
            </p:nvSpPr>
            <p:spPr>
              <a:xfrm>
                <a:off x="1218108" y="5277160"/>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Price</a:t>
                </a:r>
              </a:p>
            </p:txBody>
          </p:sp>
          <p:sp>
            <p:nvSpPr>
              <p:cNvPr id="136" name="Rettangolo 135">
                <a:extLst>
                  <a:ext uri="{FF2B5EF4-FFF2-40B4-BE49-F238E27FC236}">
                    <a16:creationId xmlns:a16="http://schemas.microsoft.com/office/drawing/2014/main" id="{91E4F864-4CCB-4950-977A-F29D46ED1A93}"/>
                  </a:ext>
                </a:extLst>
              </p:cNvPr>
              <p:cNvSpPr>
                <a:spLocks/>
              </p:cNvSpPr>
              <p:nvPr/>
            </p:nvSpPr>
            <p:spPr>
              <a:xfrm>
                <a:off x="1213626" y="5479712"/>
                <a:ext cx="1178750"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ysClr val="windowText" lastClr="000000"/>
                    </a:solidFill>
                  </a:rPr>
                  <a:t>DateTime</a:t>
                </a:r>
              </a:p>
            </p:txBody>
          </p:sp>
          <p:sp>
            <p:nvSpPr>
              <p:cNvPr id="152" name="Rettangolo 151">
                <a:extLst>
                  <a:ext uri="{FF2B5EF4-FFF2-40B4-BE49-F238E27FC236}">
                    <a16:creationId xmlns:a16="http://schemas.microsoft.com/office/drawing/2014/main" id="{35496C11-8D50-A067-483F-1CAE3B31A897}"/>
                  </a:ext>
                </a:extLst>
              </p:cNvPr>
              <p:cNvSpPr>
                <a:spLocks/>
              </p:cNvSpPr>
              <p:nvPr/>
            </p:nvSpPr>
            <p:spPr>
              <a:xfrm>
                <a:off x="2764783" y="5215767"/>
                <a:ext cx="1029250" cy="45686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Offer</a:t>
                </a:r>
              </a:p>
            </p:txBody>
          </p:sp>
          <p:cxnSp>
            <p:nvCxnSpPr>
              <p:cNvPr id="155" name="Connettore diritto 154">
                <a:extLst>
                  <a:ext uri="{FF2B5EF4-FFF2-40B4-BE49-F238E27FC236}">
                    <a16:creationId xmlns:a16="http://schemas.microsoft.com/office/drawing/2014/main" id="{DB6F6D5B-7EEA-55BD-6203-34378659B9AA}"/>
                  </a:ext>
                </a:extLst>
              </p:cNvPr>
              <p:cNvCxnSpPr>
                <a:cxnSpLocks/>
                <a:endCxn id="35" idx="1"/>
              </p:cNvCxnSpPr>
              <p:nvPr/>
            </p:nvCxnSpPr>
            <p:spPr>
              <a:xfrm>
                <a:off x="3899224" y="1947576"/>
                <a:ext cx="4664245" cy="26399"/>
              </a:xfrm>
              <a:prstGeom prst="line">
                <a:avLst/>
              </a:prstGeom>
              <a:ln w="38100"/>
            </p:spPr>
            <p:style>
              <a:lnRef idx="2">
                <a:schemeClr val="dk1"/>
              </a:lnRef>
              <a:fillRef idx="0">
                <a:schemeClr val="dk1"/>
              </a:fillRef>
              <a:effectRef idx="1">
                <a:schemeClr val="dk1"/>
              </a:effectRef>
              <a:fontRef idx="minor">
                <a:schemeClr val="tx1"/>
              </a:fontRef>
            </p:style>
          </p:cxnSp>
          <p:sp>
            <p:nvSpPr>
              <p:cNvPr id="157" name="Rombo 156">
                <a:extLst>
                  <a:ext uri="{FF2B5EF4-FFF2-40B4-BE49-F238E27FC236}">
                    <a16:creationId xmlns:a16="http://schemas.microsoft.com/office/drawing/2014/main" id="{EB1D8ECB-28FD-8235-B613-A0436C383CCA}"/>
                  </a:ext>
                </a:extLst>
              </p:cNvPr>
              <p:cNvSpPr>
                <a:spLocks/>
              </p:cNvSpPr>
              <p:nvPr/>
            </p:nvSpPr>
            <p:spPr>
              <a:xfrm>
                <a:off x="5269320" y="1542175"/>
                <a:ext cx="1847435" cy="88767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create</a:t>
                </a:r>
              </a:p>
            </p:txBody>
          </p:sp>
          <p:cxnSp>
            <p:nvCxnSpPr>
              <p:cNvPr id="159" name="Connettore diritto 158">
                <a:extLst>
                  <a:ext uri="{FF2B5EF4-FFF2-40B4-BE49-F238E27FC236}">
                    <a16:creationId xmlns:a16="http://schemas.microsoft.com/office/drawing/2014/main" id="{68D2102C-2680-DB3D-BDC6-F0623096D609}"/>
                  </a:ext>
                </a:extLst>
              </p:cNvPr>
              <p:cNvCxnSpPr>
                <a:cxnSpLocks/>
                <a:stCxn id="66" idx="0"/>
              </p:cNvCxnSpPr>
              <p:nvPr/>
            </p:nvCxnSpPr>
            <p:spPr>
              <a:xfrm flipH="1" flipV="1">
                <a:off x="9134287" y="2260012"/>
                <a:ext cx="35522" cy="2830381"/>
              </a:xfrm>
              <a:prstGeom prst="line">
                <a:avLst/>
              </a:prstGeom>
              <a:ln w="38100"/>
            </p:spPr>
            <p:style>
              <a:lnRef idx="2">
                <a:schemeClr val="dk1"/>
              </a:lnRef>
              <a:fillRef idx="0">
                <a:schemeClr val="dk1"/>
              </a:fillRef>
              <a:effectRef idx="1">
                <a:schemeClr val="dk1"/>
              </a:effectRef>
              <a:fontRef idx="minor">
                <a:schemeClr val="tx1"/>
              </a:fontRef>
            </p:style>
          </p:cxnSp>
          <p:sp>
            <p:nvSpPr>
              <p:cNvPr id="162" name="Rombo 161">
                <a:extLst>
                  <a:ext uri="{FF2B5EF4-FFF2-40B4-BE49-F238E27FC236}">
                    <a16:creationId xmlns:a16="http://schemas.microsoft.com/office/drawing/2014/main" id="{8308D848-8565-9B18-1703-9E267DE0C699}"/>
                  </a:ext>
                </a:extLst>
              </p:cNvPr>
              <p:cNvSpPr>
                <a:spLocks/>
              </p:cNvSpPr>
              <p:nvPr/>
            </p:nvSpPr>
            <p:spPr>
              <a:xfrm>
                <a:off x="8160358" y="3117894"/>
                <a:ext cx="2027240" cy="108026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includes</a:t>
                </a:r>
              </a:p>
            </p:txBody>
          </p:sp>
          <p:cxnSp>
            <p:nvCxnSpPr>
              <p:cNvPr id="164" name="Connettore diritto 163">
                <a:extLst>
                  <a:ext uri="{FF2B5EF4-FFF2-40B4-BE49-F238E27FC236}">
                    <a16:creationId xmlns:a16="http://schemas.microsoft.com/office/drawing/2014/main" id="{C09468B4-C3B5-AA03-4558-125121B86FF6}"/>
                  </a:ext>
                </a:extLst>
              </p:cNvPr>
              <p:cNvCxnSpPr>
                <a:cxnSpLocks/>
              </p:cNvCxnSpPr>
              <p:nvPr/>
            </p:nvCxnSpPr>
            <p:spPr>
              <a:xfrm>
                <a:off x="3890953" y="5434824"/>
                <a:ext cx="4664245" cy="26399"/>
              </a:xfrm>
              <a:prstGeom prst="line">
                <a:avLst/>
              </a:prstGeom>
              <a:ln w="38100"/>
            </p:spPr>
            <p:style>
              <a:lnRef idx="2">
                <a:schemeClr val="dk1"/>
              </a:lnRef>
              <a:fillRef idx="0">
                <a:schemeClr val="dk1"/>
              </a:fillRef>
              <a:effectRef idx="1">
                <a:schemeClr val="dk1"/>
              </a:effectRef>
              <a:fontRef idx="minor">
                <a:schemeClr val="tx1"/>
              </a:fontRef>
            </p:style>
          </p:cxnSp>
          <p:sp>
            <p:nvSpPr>
              <p:cNvPr id="165" name="Rombo 164">
                <a:extLst>
                  <a:ext uri="{FF2B5EF4-FFF2-40B4-BE49-F238E27FC236}">
                    <a16:creationId xmlns:a16="http://schemas.microsoft.com/office/drawing/2014/main" id="{D4DAAD68-18EB-ECE2-A42C-BD77651567AB}"/>
                  </a:ext>
                </a:extLst>
              </p:cNvPr>
              <p:cNvSpPr>
                <a:spLocks/>
              </p:cNvSpPr>
              <p:nvPr/>
            </p:nvSpPr>
            <p:spPr>
              <a:xfrm>
                <a:off x="5297294" y="5030305"/>
                <a:ext cx="1780288" cy="88767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receive</a:t>
                </a:r>
              </a:p>
            </p:txBody>
          </p:sp>
          <p:cxnSp>
            <p:nvCxnSpPr>
              <p:cNvPr id="166" name="Connettore diritto 165">
                <a:extLst>
                  <a:ext uri="{FF2B5EF4-FFF2-40B4-BE49-F238E27FC236}">
                    <a16:creationId xmlns:a16="http://schemas.microsoft.com/office/drawing/2014/main" id="{6CC651E8-2A48-C2DC-FE4E-2E55443D4489}"/>
                  </a:ext>
                </a:extLst>
              </p:cNvPr>
              <p:cNvCxnSpPr>
                <a:cxnSpLocks/>
              </p:cNvCxnSpPr>
              <p:nvPr/>
            </p:nvCxnSpPr>
            <p:spPr>
              <a:xfrm flipV="1">
                <a:off x="3285555" y="2284112"/>
                <a:ext cx="7329" cy="2844052"/>
              </a:xfrm>
              <a:prstGeom prst="line">
                <a:avLst/>
              </a:prstGeom>
              <a:ln w="38100"/>
            </p:spPr>
            <p:style>
              <a:lnRef idx="2">
                <a:schemeClr val="dk1"/>
              </a:lnRef>
              <a:fillRef idx="0">
                <a:schemeClr val="dk1"/>
              </a:fillRef>
              <a:effectRef idx="1">
                <a:schemeClr val="dk1"/>
              </a:effectRef>
              <a:fontRef idx="minor">
                <a:schemeClr val="tx1"/>
              </a:fontRef>
            </p:style>
          </p:cxnSp>
          <p:sp>
            <p:nvSpPr>
              <p:cNvPr id="167" name="Rombo 166">
                <a:extLst>
                  <a:ext uri="{FF2B5EF4-FFF2-40B4-BE49-F238E27FC236}">
                    <a16:creationId xmlns:a16="http://schemas.microsoft.com/office/drawing/2014/main" id="{46103338-7DF8-DB57-FF70-CFE519230A0B}"/>
                  </a:ext>
                </a:extLst>
              </p:cNvPr>
              <p:cNvSpPr>
                <a:spLocks/>
              </p:cNvSpPr>
              <p:nvPr/>
            </p:nvSpPr>
            <p:spPr>
              <a:xfrm>
                <a:off x="2266579" y="3146140"/>
                <a:ext cx="2027240" cy="108026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make</a:t>
                </a:r>
              </a:p>
            </p:txBody>
          </p:sp>
          <p:grpSp>
            <p:nvGrpSpPr>
              <p:cNvPr id="188" name="Gruppo 187">
                <a:extLst>
                  <a:ext uri="{FF2B5EF4-FFF2-40B4-BE49-F238E27FC236}">
                    <a16:creationId xmlns:a16="http://schemas.microsoft.com/office/drawing/2014/main" id="{67CA6E6C-F371-858D-BD66-8BDD7A6FA82E}"/>
                  </a:ext>
                </a:extLst>
              </p:cNvPr>
              <p:cNvGrpSpPr>
                <a:grpSpLocks/>
              </p:cNvGrpSpPr>
              <p:nvPr/>
            </p:nvGrpSpPr>
            <p:grpSpPr>
              <a:xfrm>
                <a:off x="2953772" y="4627923"/>
                <a:ext cx="1391701" cy="1128161"/>
                <a:chOff x="2953772" y="4180248"/>
                <a:chExt cx="1391701" cy="1128161"/>
              </a:xfrm>
            </p:grpSpPr>
            <p:grpSp>
              <p:nvGrpSpPr>
                <p:cNvPr id="128" name="Gruppo 127">
                  <a:extLst>
                    <a:ext uri="{FF2B5EF4-FFF2-40B4-BE49-F238E27FC236}">
                      <a16:creationId xmlns:a16="http://schemas.microsoft.com/office/drawing/2014/main" id="{CD8DFD58-38FB-38F0-B837-7D53633DF71D}"/>
                    </a:ext>
                  </a:extLst>
                </p:cNvPr>
                <p:cNvGrpSpPr>
                  <a:grpSpLocks/>
                </p:cNvGrpSpPr>
                <p:nvPr/>
              </p:nvGrpSpPr>
              <p:grpSpPr>
                <a:xfrm rot="6869299">
                  <a:off x="3723833" y="4390000"/>
                  <a:ext cx="538376" cy="118872"/>
                  <a:chOff x="4686767" y="1493458"/>
                  <a:chExt cx="538376" cy="118872"/>
                </a:xfrm>
              </p:grpSpPr>
              <p:cxnSp>
                <p:nvCxnSpPr>
                  <p:cNvPr id="150" name="Connettore diritto 149">
                    <a:extLst>
                      <a:ext uri="{FF2B5EF4-FFF2-40B4-BE49-F238E27FC236}">
                        <a16:creationId xmlns:a16="http://schemas.microsoft.com/office/drawing/2014/main" id="{E9CB52A0-EA26-0354-B5BB-04BDBF6B3872}"/>
                      </a:ext>
                    </a:extLst>
                  </p:cNvPr>
                  <p:cNvCxnSpPr>
                    <a:cxnSpLocks/>
                  </p:cNvCxnSpPr>
                  <p:nvPr/>
                </p:nvCxnSpPr>
                <p:spPr>
                  <a:xfrm>
                    <a:off x="4823927" y="1539551"/>
                    <a:ext cx="401216" cy="0"/>
                  </a:xfrm>
                  <a:prstGeom prst="line">
                    <a:avLst/>
                  </a:prstGeom>
                </p:spPr>
                <p:style>
                  <a:lnRef idx="2">
                    <a:schemeClr val="dk1"/>
                  </a:lnRef>
                  <a:fillRef idx="0">
                    <a:schemeClr val="dk1"/>
                  </a:fillRef>
                  <a:effectRef idx="1">
                    <a:schemeClr val="dk1"/>
                  </a:effectRef>
                  <a:fontRef idx="minor">
                    <a:schemeClr val="tx1"/>
                  </a:fontRef>
                </p:style>
              </p:cxnSp>
              <p:sp>
                <p:nvSpPr>
                  <p:cNvPr id="151" name="Ovale 150">
                    <a:extLst>
                      <a:ext uri="{FF2B5EF4-FFF2-40B4-BE49-F238E27FC236}">
                        <a16:creationId xmlns:a16="http://schemas.microsoft.com/office/drawing/2014/main" id="{9ADC5093-9B8F-6D57-7324-40AA04FADD55}"/>
                      </a:ext>
                    </a:extLst>
                  </p:cNvPr>
                  <p:cNvSpPr>
                    <a:spLocks/>
                  </p:cNvSpPr>
                  <p:nvPr/>
                </p:nvSpPr>
                <p:spPr>
                  <a:xfrm>
                    <a:off x="4686767" y="1493458"/>
                    <a:ext cx="137160" cy="118872"/>
                  </a:xfrm>
                  <a:prstGeom prst="ellipse">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cxnSp>
              <p:nvCxnSpPr>
                <p:cNvPr id="177" name="Connettore diritto 176">
                  <a:extLst>
                    <a:ext uri="{FF2B5EF4-FFF2-40B4-BE49-F238E27FC236}">
                      <a16:creationId xmlns:a16="http://schemas.microsoft.com/office/drawing/2014/main" id="{79514FE9-17A7-C985-9E06-7C4D38C75249}"/>
                    </a:ext>
                  </a:extLst>
                </p:cNvPr>
                <p:cNvCxnSpPr>
                  <a:cxnSpLocks/>
                </p:cNvCxnSpPr>
                <p:nvPr/>
              </p:nvCxnSpPr>
              <p:spPr>
                <a:xfrm>
                  <a:off x="2992717" y="4429566"/>
                  <a:ext cx="0" cy="276202"/>
                </a:xfrm>
                <a:prstGeom prst="line">
                  <a:avLst/>
                </a:prstGeom>
              </p:spPr>
              <p:style>
                <a:lnRef idx="2">
                  <a:schemeClr val="dk1"/>
                </a:lnRef>
                <a:fillRef idx="0">
                  <a:schemeClr val="dk1"/>
                </a:fillRef>
                <a:effectRef idx="1">
                  <a:schemeClr val="dk1"/>
                </a:effectRef>
                <a:fontRef idx="minor">
                  <a:schemeClr val="tx1"/>
                </a:fontRef>
              </p:style>
            </p:cxnSp>
            <p:cxnSp>
              <p:nvCxnSpPr>
                <p:cNvPr id="179" name="Connettore diritto 178">
                  <a:extLst>
                    <a:ext uri="{FF2B5EF4-FFF2-40B4-BE49-F238E27FC236}">
                      <a16:creationId xmlns:a16="http://schemas.microsoft.com/office/drawing/2014/main" id="{CDC1651B-EB4B-426D-2992-07B825B68C75}"/>
                    </a:ext>
                  </a:extLst>
                </p:cNvPr>
                <p:cNvCxnSpPr>
                  <a:cxnSpLocks/>
                </p:cNvCxnSpPr>
                <p:nvPr/>
              </p:nvCxnSpPr>
              <p:spPr>
                <a:xfrm flipV="1">
                  <a:off x="2953772" y="4411957"/>
                  <a:ext cx="1340047" cy="17609"/>
                </a:xfrm>
                <a:prstGeom prst="line">
                  <a:avLst/>
                </a:prstGeom>
              </p:spPr>
              <p:style>
                <a:lnRef idx="2">
                  <a:schemeClr val="dk1"/>
                </a:lnRef>
                <a:fillRef idx="0">
                  <a:schemeClr val="dk1"/>
                </a:fillRef>
                <a:effectRef idx="1">
                  <a:schemeClr val="dk1"/>
                </a:effectRef>
                <a:fontRef idx="minor">
                  <a:schemeClr val="tx1"/>
                </a:fontRef>
              </p:style>
            </p:cxnSp>
            <p:cxnSp>
              <p:nvCxnSpPr>
                <p:cNvPr id="184" name="Connettore diritto 183">
                  <a:extLst>
                    <a:ext uri="{FF2B5EF4-FFF2-40B4-BE49-F238E27FC236}">
                      <a16:creationId xmlns:a16="http://schemas.microsoft.com/office/drawing/2014/main" id="{67989632-D98F-41AB-BEBA-9BF17B5915C1}"/>
                    </a:ext>
                  </a:extLst>
                </p:cNvPr>
                <p:cNvCxnSpPr>
                  <a:cxnSpLocks/>
                </p:cNvCxnSpPr>
                <p:nvPr/>
              </p:nvCxnSpPr>
              <p:spPr>
                <a:xfrm>
                  <a:off x="4293819" y="4404287"/>
                  <a:ext cx="0" cy="851938"/>
                </a:xfrm>
                <a:prstGeom prst="line">
                  <a:avLst/>
                </a:prstGeom>
              </p:spPr>
              <p:style>
                <a:lnRef idx="2">
                  <a:schemeClr val="dk1"/>
                </a:lnRef>
                <a:fillRef idx="0">
                  <a:schemeClr val="dk1"/>
                </a:fillRef>
                <a:effectRef idx="1">
                  <a:schemeClr val="dk1"/>
                </a:effectRef>
                <a:fontRef idx="minor">
                  <a:schemeClr val="tx1"/>
                </a:fontRef>
              </p:style>
            </p:cxnSp>
            <p:sp>
              <p:nvSpPr>
                <p:cNvPr id="187" name="Ovale 186">
                  <a:extLst>
                    <a:ext uri="{FF2B5EF4-FFF2-40B4-BE49-F238E27FC236}">
                      <a16:creationId xmlns:a16="http://schemas.microsoft.com/office/drawing/2014/main" id="{B737263F-35C9-2306-671F-0873B4F8B566}"/>
                    </a:ext>
                  </a:extLst>
                </p:cNvPr>
                <p:cNvSpPr>
                  <a:spLocks/>
                </p:cNvSpPr>
                <p:nvPr/>
              </p:nvSpPr>
              <p:spPr>
                <a:xfrm rot="6869299">
                  <a:off x="4217457" y="5180393"/>
                  <a:ext cx="137160" cy="118872"/>
                </a:xfrm>
                <a:prstGeom prst="ellipse">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grpSp>
          <p:sp>
            <p:nvSpPr>
              <p:cNvPr id="189" name="Rettangolo 188">
                <a:extLst>
                  <a:ext uri="{FF2B5EF4-FFF2-40B4-BE49-F238E27FC236}">
                    <a16:creationId xmlns:a16="http://schemas.microsoft.com/office/drawing/2014/main" id="{C352F8F6-C3FB-D78F-6B88-F7D5F1088428}"/>
                  </a:ext>
                </a:extLst>
              </p:cNvPr>
              <p:cNvSpPr>
                <a:spLocks/>
              </p:cNvSpPr>
              <p:nvPr/>
            </p:nvSpPr>
            <p:spPr>
              <a:xfrm>
                <a:off x="3955116" y="1642872"/>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(0,N)</a:t>
                </a:r>
              </a:p>
            </p:txBody>
          </p:sp>
          <p:sp>
            <p:nvSpPr>
              <p:cNvPr id="190" name="Rettangolo 189">
                <a:extLst>
                  <a:ext uri="{FF2B5EF4-FFF2-40B4-BE49-F238E27FC236}">
                    <a16:creationId xmlns:a16="http://schemas.microsoft.com/office/drawing/2014/main" id="{D614AF5D-531A-0552-834A-CCF780721BF5}"/>
                  </a:ext>
                </a:extLst>
              </p:cNvPr>
              <p:cNvSpPr>
                <a:spLocks/>
              </p:cNvSpPr>
              <p:nvPr/>
            </p:nvSpPr>
            <p:spPr>
              <a:xfrm>
                <a:off x="7686451" y="1642872"/>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(1,1)</a:t>
                </a:r>
              </a:p>
            </p:txBody>
          </p:sp>
          <p:sp>
            <p:nvSpPr>
              <p:cNvPr id="191" name="Rettangolo 190">
                <a:extLst>
                  <a:ext uri="{FF2B5EF4-FFF2-40B4-BE49-F238E27FC236}">
                    <a16:creationId xmlns:a16="http://schemas.microsoft.com/office/drawing/2014/main" id="{A19B3473-2C82-B9DC-09D9-E34F8C91BB5F}"/>
                  </a:ext>
                </a:extLst>
              </p:cNvPr>
              <p:cNvSpPr>
                <a:spLocks/>
              </p:cNvSpPr>
              <p:nvPr/>
            </p:nvSpPr>
            <p:spPr>
              <a:xfrm>
                <a:off x="9198227" y="2388281"/>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(0,N)</a:t>
                </a:r>
              </a:p>
            </p:txBody>
          </p:sp>
          <p:sp>
            <p:nvSpPr>
              <p:cNvPr id="192" name="Rettangolo 191">
                <a:extLst>
                  <a:ext uri="{FF2B5EF4-FFF2-40B4-BE49-F238E27FC236}">
                    <a16:creationId xmlns:a16="http://schemas.microsoft.com/office/drawing/2014/main" id="{A7447CB1-0EF7-B791-90E0-320AC5F0220C}"/>
                  </a:ext>
                </a:extLst>
              </p:cNvPr>
              <p:cNvSpPr>
                <a:spLocks/>
              </p:cNvSpPr>
              <p:nvPr/>
            </p:nvSpPr>
            <p:spPr>
              <a:xfrm>
                <a:off x="9249958" y="4674786"/>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(1,N)</a:t>
                </a:r>
              </a:p>
            </p:txBody>
          </p:sp>
          <p:sp>
            <p:nvSpPr>
              <p:cNvPr id="193" name="Rettangolo 192">
                <a:extLst>
                  <a:ext uri="{FF2B5EF4-FFF2-40B4-BE49-F238E27FC236}">
                    <a16:creationId xmlns:a16="http://schemas.microsoft.com/office/drawing/2014/main" id="{C405CC63-72D2-C149-A177-1046C13D7CF4}"/>
                  </a:ext>
                </a:extLst>
              </p:cNvPr>
              <p:cNvSpPr>
                <a:spLocks/>
              </p:cNvSpPr>
              <p:nvPr/>
            </p:nvSpPr>
            <p:spPr>
              <a:xfrm>
                <a:off x="7442846" y="5171442"/>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(0,N)</a:t>
                </a:r>
              </a:p>
            </p:txBody>
          </p:sp>
          <p:sp>
            <p:nvSpPr>
              <p:cNvPr id="194" name="Rettangolo 193">
                <a:extLst>
                  <a:ext uri="{FF2B5EF4-FFF2-40B4-BE49-F238E27FC236}">
                    <a16:creationId xmlns:a16="http://schemas.microsoft.com/office/drawing/2014/main" id="{1BBA5F1F-2E31-12E0-FEFA-1B5008A93AFF}"/>
                  </a:ext>
                </a:extLst>
              </p:cNvPr>
              <p:cNvSpPr>
                <a:spLocks/>
              </p:cNvSpPr>
              <p:nvPr/>
            </p:nvSpPr>
            <p:spPr>
              <a:xfrm>
                <a:off x="3195382" y="2343824"/>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(0,N)</a:t>
                </a:r>
              </a:p>
            </p:txBody>
          </p:sp>
          <p:sp>
            <p:nvSpPr>
              <p:cNvPr id="195" name="Rettangolo 194">
                <a:extLst>
                  <a:ext uri="{FF2B5EF4-FFF2-40B4-BE49-F238E27FC236}">
                    <a16:creationId xmlns:a16="http://schemas.microsoft.com/office/drawing/2014/main" id="{80646358-8C2A-E498-B999-3F3221443DCC}"/>
                  </a:ext>
                </a:extLst>
              </p:cNvPr>
              <p:cNvSpPr>
                <a:spLocks/>
              </p:cNvSpPr>
              <p:nvPr/>
            </p:nvSpPr>
            <p:spPr>
              <a:xfrm>
                <a:off x="2137486" y="4724205"/>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(1,1)</a:t>
                </a:r>
              </a:p>
            </p:txBody>
          </p:sp>
          <p:sp>
            <p:nvSpPr>
              <p:cNvPr id="196" name="Rettangolo 195">
                <a:extLst>
                  <a:ext uri="{FF2B5EF4-FFF2-40B4-BE49-F238E27FC236}">
                    <a16:creationId xmlns:a16="http://schemas.microsoft.com/office/drawing/2014/main" id="{F910E714-B171-3766-981F-1CA009F596E0}"/>
                  </a:ext>
                </a:extLst>
              </p:cNvPr>
              <p:cNvSpPr>
                <a:spLocks/>
              </p:cNvSpPr>
              <p:nvPr/>
            </p:nvSpPr>
            <p:spPr>
              <a:xfrm>
                <a:off x="4272975" y="5108433"/>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(1,1)</a:t>
                </a:r>
              </a:p>
            </p:txBody>
          </p:sp>
        </p:grpSp>
        <p:cxnSp>
          <p:nvCxnSpPr>
            <p:cNvPr id="7" name="Connettore diritto 6">
              <a:extLst>
                <a:ext uri="{FF2B5EF4-FFF2-40B4-BE49-F238E27FC236}">
                  <a16:creationId xmlns:a16="http://schemas.microsoft.com/office/drawing/2014/main" id="{B3CD0EEF-1606-7536-A483-ABD3A8E24FCB}"/>
                </a:ext>
              </a:extLst>
            </p:cNvPr>
            <p:cNvCxnSpPr>
              <a:cxnSpLocks/>
            </p:cNvCxnSpPr>
            <p:nvPr/>
          </p:nvCxnSpPr>
          <p:spPr>
            <a:xfrm>
              <a:off x="3801999" y="2699123"/>
              <a:ext cx="4664245" cy="2833426"/>
            </a:xfrm>
            <a:prstGeom prst="line">
              <a:avLst/>
            </a:prstGeom>
            <a:ln w="38100"/>
          </p:spPr>
          <p:style>
            <a:lnRef idx="2">
              <a:schemeClr val="dk1"/>
            </a:lnRef>
            <a:fillRef idx="0">
              <a:schemeClr val="dk1"/>
            </a:fillRef>
            <a:effectRef idx="1">
              <a:schemeClr val="dk1"/>
            </a:effectRef>
            <a:fontRef idx="minor">
              <a:schemeClr val="tx1"/>
            </a:fontRef>
          </p:style>
        </p:cxnSp>
        <p:sp>
          <p:nvSpPr>
            <p:cNvPr id="44" name="Rombo 43">
              <a:extLst>
                <a:ext uri="{FF2B5EF4-FFF2-40B4-BE49-F238E27FC236}">
                  <a16:creationId xmlns:a16="http://schemas.microsoft.com/office/drawing/2014/main" id="{C2EF7EFC-4121-4664-88E8-3A99361405E9}"/>
                </a:ext>
              </a:extLst>
            </p:cNvPr>
            <p:cNvSpPr>
              <a:spLocks/>
            </p:cNvSpPr>
            <p:nvPr/>
          </p:nvSpPr>
          <p:spPr>
            <a:xfrm>
              <a:off x="4918946" y="3446029"/>
              <a:ext cx="2027240" cy="108026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starts</a:t>
              </a:r>
            </a:p>
          </p:txBody>
        </p:sp>
        <p:sp>
          <p:nvSpPr>
            <p:cNvPr id="55" name="Rettangolo 54">
              <a:extLst>
                <a:ext uri="{FF2B5EF4-FFF2-40B4-BE49-F238E27FC236}">
                  <a16:creationId xmlns:a16="http://schemas.microsoft.com/office/drawing/2014/main" id="{ACCF49F8-CA1E-5884-6030-369128438BD5}"/>
                </a:ext>
              </a:extLst>
            </p:cNvPr>
            <p:cNvSpPr>
              <a:spLocks/>
            </p:cNvSpPr>
            <p:nvPr/>
          </p:nvSpPr>
          <p:spPr>
            <a:xfrm>
              <a:off x="3825904" y="2566769"/>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(0,N)</a:t>
              </a:r>
            </a:p>
          </p:txBody>
        </p:sp>
        <p:sp>
          <p:nvSpPr>
            <p:cNvPr id="65" name="Rettangolo 64">
              <a:extLst>
                <a:ext uri="{FF2B5EF4-FFF2-40B4-BE49-F238E27FC236}">
                  <a16:creationId xmlns:a16="http://schemas.microsoft.com/office/drawing/2014/main" id="{F8B8595C-AEE3-FEF1-8E51-8DE84AD9857F}"/>
                </a:ext>
              </a:extLst>
            </p:cNvPr>
            <p:cNvSpPr>
              <a:spLocks/>
            </p:cNvSpPr>
            <p:nvPr/>
          </p:nvSpPr>
          <p:spPr>
            <a:xfrm>
              <a:off x="7811190" y="4973932"/>
              <a:ext cx="775082" cy="291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ysClr val="windowText" lastClr="000000"/>
                  </a:solidFill>
                </a:rPr>
                <a:t>(1,1)</a:t>
              </a:r>
            </a:p>
          </p:txBody>
        </p:sp>
      </p:grpSp>
    </p:spTree>
    <p:extLst>
      <p:ext uri="{BB962C8B-B14F-4D97-AF65-F5344CB8AC3E}">
        <p14:creationId xmlns:p14="http://schemas.microsoft.com/office/powerpoint/2010/main" val="131358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sellaDiTesto 21">
            <a:extLst>
              <a:ext uri="{FF2B5EF4-FFF2-40B4-BE49-F238E27FC236}">
                <a16:creationId xmlns:a16="http://schemas.microsoft.com/office/drawing/2014/main" id="{BC913374-2724-7BE6-5DC1-64E9A4EA2254}"/>
              </a:ext>
            </a:extLst>
          </p:cNvPr>
          <p:cNvSpPr txBox="1"/>
          <p:nvPr/>
        </p:nvSpPr>
        <p:spPr>
          <a:xfrm>
            <a:off x="720213" y="75798"/>
            <a:ext cx="4626228" cy="369332"/>
          </a:xfrm>
          <a:prstGeom prst="rect">
            <a:avLst/>
          </a:prstGeom>
          <a:noFill/>
        </p:spPr>
        <p:txBody>
          <a:bodyPr wrap="square" rtlCol="0">
            <a:spAutoFit/>
          </a:bodyPr>
          <a:lstStyle/>
          <a:p>
            <a:r>
              <a:rPr lang="it-IT" dirty="0"/>
              <a:t>Pagine home.html lato sell (</a:t>
            </a:r>
            <a:r>
              <a:rPr lang="it-IT" dirty="0" err="1"/>
              <a:t>auction</a:t>
            </a:r>
            <a:r>
              <a:rPr lang="it-IT" dirty="0"/>
              <a:t> </a:t>
            </a:r>
            <a:r>
              <a:rPr lang="it-IT" dirty="0" err="1"/>
              <a:t>details</a:t>
            </a:r>
            <a:r>
              <a:rPr lang="it-IT" dirty="0"/>
              <a:t>)</a:t>
            </a:r>
          </a:p>
        </p:txBody>
      </p:sp>
      <p:sp>
        <p:nvSpPr>
          <p:cNvPr id="3" name="Rettangolo 2">
            <a:extLst>
              <a:ext uri="{FF2B5EF4-FFF2-40B4-BE49-F238E27FC236}">
                <a16:creationId xmlns:a16="http://schemas.microsoft.com/office/drawing/2014/main" id="{F1D14318-8E41-09DD-5015-93A84583C507}"/>
              </a:ext>
            </a:extLst>
          </p:cNvPr>
          <p:cNvSpPr/>
          <p:nvPr/>
        </p:nvSpPr>
        <p:spPr>
          <a:xfrm>
            <a:off x="4469363" y="1249012"/>
            <a:ext cx="4486970" cy="539791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836892DA-D815-6C64-0B23-7E3FCECE0E78}"/>
              </a:ext>
            </a:extLst>
          </p:cNvPr>
          <p:cNvSpPr txBox="1"/>
          <p:nvPr/>
        </p:nvSpPr>
        <p:spPr>
          <a:xfrm>
            <a:off x="4271162" y="919017"/>
            <a:ext cx="1966452" cy="369332"/>
          </a:xfrm>
          <a:prstGeom prst="rect">
            <a:avLst/>
          </a:prstGeom>
          <a:noFill/>
        </p:spPr>
        <p:txBody>
          <a:bodyPr wrap="square" rtlCol="0">
            <a:spAutoFit/>
          </a:bodyPr>
          <a:lstStyle/>
          <a:p>
            <a:r>
              <a:rPr lang="it-IT" dirty="0"/>
              <a:t>Home.html</a:t>
            </a:r>
          </a:p>
        </p:txBody>
      </p:sp>
      <p:sp>
        <p:nvSpPr>
          <p:cNvPr id="5" name="Parallelogramma 4">
            <a:extLst>
              <a:ext uri="{FF2B5EF4-FFF2-40B4-BE49-F238E27FC236}">
                <a16:creationId xmlns:a16="http://schemas.microsoft.com/office/drawing/2014/main" id="{E462795D-7153-22FB-4A68-EB28EEE38FF9}"/>
              </a:ext>
            </a:extLst>
          </p:cNvPr>
          <p:cNvSpPr/>
          <p:nvPr/>
        </p:nvSpPr>
        <p:spPr>
          <a:xfrm>
            <a:off x="1839519" y="2530998"/>
            <a:ext cx="2272481"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AutionOffersServlet</a:t>
            </a:r>
            <a:endParaRPr lang="it-IT" sz="1200" dirty="0"/>
          </a:p>
        </p:txBody>
      </p:sp>
      <p:sp>
        <p:nvSpPr>
          <p:cNvPr id="6" name="Parallelogramma 5">
            <a:extLst>
              <a:ext uri="{FF2B5EF4-FFF2-40B4-BE49-F238E27FC236}">
                <a16:creationId xmlns:a16="http://schemas.microsoft.com/office/drawing/2014/main" id="{C240C4DE-583B-7366-0982-EFDC99BD2899}"/>
              </a:ext>
            </a:extLst>
          </p:cNvPr>
          <p:cNvSpPr/>
          <p:nvPr/>
        </p:nvSpPr>
        <p:spPr>
          <a:xfrm>
            <a:off x="1912775" y="1384676"/>
            <a:ext cx="2108719" cy="501300"/>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AuctionDetailsServlet</a:t>
            </a:r>
            <a:endParaRPr lang="it-IT" sz="1200" dirty="0"/>
          </a:p>
        </p:txBody>
      </p:sp>
      <p:cxnSp>
        <p:nvCxnSpPr>
          <p:cNvPr id="7" name="Connettore a gomito 6">
            <a:extLst>
              <a:ext uri="{FF2B5EF4-FFF2-40B4-BE49-F238E27FC236}">
                <a16:creationId xmlns:a16="http://schemas.microsoft.com/office/drawing/2014/main" id="{CAAA5FCB-39C1-EE64-464E-6CEE938982BF}"/>
              </a:ext>
            </a:extLst>
          </p:cNvPr>
          <p:cNvCxnSpPr>
            <a:cxnSpLocks/>
          </p:cNvCxnSpPr>
          <p:nvPr/>
        </p:nvCxnSpPr>
        <p:spPr>
          <a:xfrm rot="16200000" flipH="1">
            <a:off x="2396524" y="805437"/>
            <a:ext cx="664657" cy="4938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ttore a gomito 13">
            <a:extLst>
              <a:ext uri="{FF2B5EF4-FFF2-40B4-BE49-F238E27FC236}">
                <a16:creationId xmlns:a16="http://schemas.microsoft.com/office/drawing/2014/main" id="{E69D04D4-C2A8-2271-23A4-0E1E44EF096A}"/>
              </a:ext>
            </a:extLst>
          </p:cNvPr>
          <p:cNvCxnSpPr>
            <a:cxnSpLocks/>
            <a:endCxn id="5" idx="0"/>
          </p:cNvCxnSpPr>
          <p:nvPr/>
        </p:nvCxnSpPr>
        <p:spPr>
          <a:xfrm rot="16200000" flipH="1">
            <a:off x="1544620" y="1099857"/>
            <a:ext cx="1599723" cy="1262558"/>
          </a:xfrm>
          <a:prstGeom prst="bentConnector3">
            <a:avLst>
              <a:gd name="adj1" fmla="val 762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89CD81DF-997E-6D4F-7888-EE40C7D50A31}"/>
              </a:ext>
            </a:extLst>
          </p:cNvPr>
          <p:cNvSpPr/>
          <p:nvPr/>
        </p:nvSpPr>
        <p:spPr>
          <a:xfrm>
            <a:off x="5032148" y="2147227"/>
            <a:ext cx="3318750" cy="4186942"/>
          </a:xfrm>
          <a:prstGeom prst="rect">
            <a:avLst/>
          </a:prstGeom>
          <a:ln w="2857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16" name="Rettangolo con angoli arrotondati 15">
            <a:extLst>
              <a:ext uri="{FF2B5EF4-FFF2-40B4-BE49-F238E27FC236}">
                <a16:creationId xmlns:a16="http://schemas.microsoft.com/office/drawing/2014/main" id="{A0D8471E-FF1A-29CA-C62E-C06C583FA99F}"/>
              </a:ext>
            </a:extLst>
          </p:cNvPr>
          <p:cNvSpPr/>
          <p:nvPr/>
        </p:nvSpPr>
        <p:spPr>
          <a:xfrm>
            <a:off x="5568765" y="2520396"/>
            <a:ext cx="2245516" cy="52250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Auction </a:t>
            </a:r>
            <a:r>
              <a:rPr lang="it-IT" dirty="0" err="1"/>
              <a:t>details</a:t>
            </a:r>
            <a:r>
              <a:rPr lang="it-IT" dirty="0"/>
              <a:t> </a:t>
            </a:r>
            <a:r>
              <a:rPr lang="it-IT" dirty="0" err="1"/>
              <a:t>table</a:t>
            </a:r>
            <a:endParaRPr lang="it-IT" dirty="0"/>
          </a:p>
        </p:txBody>
      </p:sp>
      <p:sp>
        <p:nvSpPr>
          <p:cNvPr id="17" name="Rettangolo con angoli arrotondati 16">
            <a:extLst>
              <a:ext uri="{FF2B5EF4-FFF2-40B4-BE49-F238E27FC236}">
                <a16:creationId xmlns:a16="http://schemas.microsoft.com/office/drawing/2014/main" id="{79B697E0-C53B-C60C-CA46-F5968B94EF8E}"/>
              </a:ext>
            </a:extLst>
          </p:cNvPr>
          <p:cNvSpPr/>
          <p:nvPr/>
        </p:nvSpPr>
        <p:spPr>
          <a:xfrm>
            <a:off x="5519726" y="3183882"/>
            <a:ext cx="2343594" cy="52250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offers</a:t>
            </a:r>
            <a:endParaRPr lang="it-IT" dirty="0"/>
          </a:p>
        </p:txBody>
      </p:sp>
      <p:cxnSp>
        <p:nvCxnSpPr>
          <p:cNvPr id="20" name="Connettore a gomito 19">
            <a:extLst>
              <a:ext uri="{FF2B5EF4-FFF2-40B4-BE49-F238E27FC236}">
                <a16:creationId xmlns:a16="http://schemas.microsoft.com/office/drawing/2014/main" id="{21E41BFB-99E2-5D2B-C117-9D0AAB7174EA}"/>
              </a:ext>
            </a:extLst>
          </p:cNvPr>
          <p:cNvCxnSpPr>
            <a:cxnSpLocks/>
            <a:stCxn id="5" idx="2"/>
            <a:endCxn id="17" idx="1"/>
          </p:cNvCxnSpPr>
          <p:nvPr/>
        </p:nvCxnSpPr>
        <p:spPr>
          <a:xfrm>
            <a:off x="4049338" y="2781648"/>
            <a:ext cx="1470388" cy="6634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ttore a gomito 20">
            <a:extLst>
              <a:ext uri="{FF2B5EF4-FFF2-40B4-BE49-F238E27FC236}">
                <a16:creationId xmlns:a16="http://schemas.microsoft.com/office/drawing/2014/main" id="{3A668A9E-2BCE-6253-4182-BBA4E464C329}"/>
              </a:ext>
            </a:extLst>
          </p:cNvPr>
          <p:cNvCxnSpPr>
            <a:cxnSpLocks/>
            <a:stCxn id="6" idx="2"/>
          </p:cNvCxnSpPr>
          <p:nvPr/>
        </p:nvCxnSpPr>
        <p:spPr>
          <a:xfrm>
            <a:off x="3958832" y="1635326"/>
            <a:ext cx="1609933" cy="1146322"/>
          </a:xfrm>
          <a:prstGeom prst="bentConnector3">
            <a:avLst>
              <a:gd name="adj1" fmla="val 5985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Rettangolo con angoli arrotondati 46">
            <a:extLst>
              <a:ext uri="{FF2B5EF4-FFF2-40B4-BE49-F238E27FC236}">
                <a16:creationId xmlns:a16="http://schemas.microsoft.com/office/drawing/2014/main" id="{7936C5F8-34FC-5D44-BF60-90449BCC63BD}"/>
              </a:ext>
            </a:extLst>
          </p:cNvPr>
          <p:cNvSpPr/>
          <p:nvPr/>
        </p:nvSpPr>
        <p:spPr>
          <a:xfrm>
            <a:off x="5784876" y="3901776"/>
            <a:ext cx="2029405" cy="550515"/>
          </a:xfrm>
          <a:prstGeom prst="roundRect">
            <a:avLst/>
          </a:prstGeom>
          <a:ln w="28575">
            <a:solidFill>
              <a:srgbClr val="00B05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Winner details</a:t>
            </a:r>
          </a:p>
        </p:txBody>
      </p:sp>
      <p:sp>
        <p:nvSpPr>
          <p:cNvPr id="48" name="Rettangolo con angoli arrotondati 47">
            <a:extLst>
              <a:ext uri="{FF2B5EF4-FFF2-40B4-BE49-F238E27FC236}">
                <a16:creationId xmlns:a16="http://schemas.microsoft.com/office/drawing/2014/main" id="{54715F0B-867A-00E5-7639-7DCC82C15A34}"/>
              </a:ext>
            </a:extLst>
          </p:cNvPr>
          <p:cNvSpPr/>
          <p:nvPr/>
        </p:nvSpPr>
        <p:spPr>
          <a:xfrm>
            <a:off x="5586387" y="5102620"/>
            <a:ext cx="2149455" cy="806702"/>
          </a:xfrm>
          <a:prstGeom prst="roundRect">
            <a:avLst/>
          </a:prstGeom>
          <a:ln w="28575">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Close </a:t>
            </a:r>
            <a:r>
              <a:rPr lang="it-IT" dirty="0" err="1"/>
              <a:t>auction</a:t>
            </a:r>
            <a:r>
              <a:rPr lang="it-IT" dirty="0"/>
              <a:t> form</a:t>
            </a:r>
          </a:p>
          <a:p>
            <a:pPr algn="ctr"/>
            <a:endParaRPr lang="it-IT" sz="1400" dirty="0"/>
          </a:p>
          <a:p>
            <a:pPr algn="ctr"/>
            <a:r>
              <a:rPr lang="it-IT" sz="1400" u="sng" dirty="0"/>
              <a:t>Field</a:t>
            </a:r>
            <a:r>
              <a:rPr lang="it-IT" sz="1400" dirty="0"/>
              <a:t>: hidden auctionID</a:t>
            </a:r>
          </a:p>
        </p:txBody>
      </p:sp>
      <p:sp>
        <p:nvSpPr>
          <p:cNvPr id="51" name="Parallelogramma 50">
            <a:extLst>
              <a:ext uri="{FF2B5EF4-FFF2-40B4-BE49-F238E27FC236}">
                <a16:creationId xmlns:a16="http://schemas.microsoft.com/office/drawing/2014/main" id="{5FC62E82-752F-7AB1-D8A0-3AD73194D32F}"/>
              </a:ext>
            </a:extLst>
          </p:cNvPr>
          <p:cNvSpPr/>
          <p:nvPr/>
        </p:nvSpPr>
        <p:spPr>
          <a:xfrm>
            <a:off x="1404021" y="4019311"/>
            <a:ext cx="2272481" cy="501299"/>
          </a:xfrm>
          <a:prstGeom prst="parallelogram">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AutionWinnerServlet</a:t>
            </a:r>
            <a:endParaRPr lang="it-IT" sz="1200" dirty="0"/>
          </a:p>
        </p:txBody>
      </p:sp>
      <p:cxnSp>
        <p:nvCxnSpPr>
          <p:cNvPr id="53" name="Connettore a gomito 52">
            <a:extLst>
              <a:ext uri="{FF2B5EF4-FFF2-40B4-BE49-F238E27FC236}">
                <a16:creationId xmlns:a16="http://schemas.microsoft.com/office/drawing/2014/main" id="{809DAAB4-6747-C433-B7F6-DA1EC3360465}"/>
              </a:ext>
            </a:extLst>
          </p:cNvPr>
          <p:cNvCxnSpPr>
            <a:cxnSpLocks/>
            <a:endCxn id="51" idx="2"/>
          </p:cNvCxnSpPr>
          <p:nvPr/>
        </p:nvCxnSpPr>
        <p:spPr>
          <a:xfrm rot="10800000">
            <a:off x="3613840" y="4269962"/>
            <a:ext cx="2171038" cy="1114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a gomito 81">
            <a:extLst>
              <a:ext uri="{FF2B5EF4-FFF2-40B4-BE49-F238E27FC236}">
                <a16:creationId xmlns:a16="http://schemas.microsoft.com/office/drawing/2014/main" id="{E2DA0F4C-0981-982F-E8F2-0358B2DE286E}"/>
              </a:ext>
            </a:extLst>
          </p:cNvPr>
          <p:cNvCxnSpPr>
            <a:cxnSpLocks/>
            <a:stCxn id="51" idx="1"/>
            <a:endCxn id="47" idx="1"/>
          </p:cNvCxnSpPr>
          <p:nvPr/>
        </p:nvCxnSpPr>
        <p:spPr>
          <a:xfrm rot="16200000" flipH="1">
            <a:off x="4115038" y="2507196"/>
            <a:ext cx="157723" cy="3181952"/>
          </a:xfrm>
          <a:prstGeom prst="bentConnector4">
            <a:avLst>
              <a:gd name="adj1" fmla="val -144938"/>
              <a:gd name="adj2" fmla="val 6687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5" name="Parallelogramma 84">
            <a:extLst>
              <a:ext uri="{FF2B5EF4-FFF2-40B4-BE49-F238E27FC236}">
                <a16:creationId xmlns:a16="http://schemas.microsoft.com/office/drawing/2014/main" id="{74AC151E-48CE-CDA5-37E7-470116966FD1}"/>
              </a:ext>
            </a:extLst>
          </p:cNvPr>
          <p:cNvSpPr/>
          <p:nvPr/>
        </p:nvSpPr>
        <p:spPr>
          <a:xfrm>
            <a:off x="1465590" y="5634027"/>
            <a:ext cx="2272481" cy="501299"/>
          </a:xfrm>
          <a:prstGeom prst="parallelogram">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CloseAuctionServlet</a:t>
            </a:r>
            <a:endParaRPr lang="it-IT" sz="1200" dirty="0"/>
          </a:p>
        </p:txBody>
      </p:sp>
      <p:cxnSp>
        <p:nvCxnSpPr>
          <p:cNvPr id="86" name="Connettore a gomito 85">
            <a:extLst>
              <a:ext uri="{FF2B5EF4-FFF2-40B4-BE49-F238E27FC236}">
                <a16:creationId xmlns:a16="http://schemas.microsoft.com/office/drawing/2014/main" id="{652731B4-772B-A686-6F59-86C84964D730}"/>
              </a:ext>
            </a:extLst>
          </p:cNvPr>
          <p:cNvCxnSpPr>
            <a:cxnSpLocks/>
          </p:cNvCxnSpPr>
          <p:nvPr/>
        </p:nvCxnSpPr>
        <p:spPr>
          <a:xfrm rot="10800000" flipV="1">
            <a:off x="3711013" y="5863732"/>
            <a:ext cx="1895778" cy="165518"/>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ttore a gomito 86">
            <a:extLst>
              <a:ext uri="{FF2B5EF4-FFF2-40B4-BE49-F238E27FC236}">
                <a16:creationId xmlns:a16="http://schemas.microsoft.com/office/drawing/2014/main" id="{45231CA4-47EB-D771-EDB1-38979CB312DE}"/>
              </a:ext>
            </a:extLst>
          </p:cNvPr>
          <p:cNvCxnSpPr>
            <a:cxnSpLocks/>
            <a:stCxn id="85" idx="1"/>
          </p:cNvCxnSpPr>
          <p:nvPr/>
        </p:nvCxnSpPr>
        <p:spPr>
          <a:xfrm rot="16200000" flipH="1">
            <a:off x="4080540" y="4217980"/>
            <a:ext cx="119966" cy="2952060"/>
          </a:xfrm>
          <a:prstGeom prst="bentConnector4">
            <a:avLst>
              <a:gd name="adj1" fmla="val -190554"/>
              <a:gd name="adj2" fmla="val 6818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ttore a gomito 92">
            <a:extLst>
              <a:ext uri="{FF2B5EF4-FFF2-40B4-BE49-F238E27FC236}">
                <a16:creationId xmlns:a16="http://schemas.microsoft.com/office/drawing/2014/main" id="{C61BD9DD-0043-968C-B0B3-91911517D642}"/>
              </a:ext>
            </a:extLst>
          </p:cNvPr>
          <p:cNvCxnSpPr>
            <a:cxnSpLocks/>
            <a:stCxn id="85" idx="0"/>
            <a:endCxn id="47" idx="2"/>
          </p:cNvCxnSpPr>
          <p:nvPr/>
        </p:nvCxnSpPr>
        <p:spPr>
          <a:xfrm rot="5400000" flipH="1" flipV="1">
            <a:off x="4109837" y="2944285"/>
            <a:ext cx="1181736" cy="4197748"/>
          </a:xfrm>
          <a:prstGeom prst="bentConnector3">
            <a:avLst>
              <a:gd name="adj1" fmla="val 53158"/>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9" name="CasellaDiTesto 108">
            <a:extLst>
              <a:ext uri="{FF2B5EF4-FFF2-40B4-BE49-F238E27FC236}">
                <a16:creationId xmlns:a16="http://schemas.microsoft.com/office/drawing/2014/main" id="{5D0A25E2-CC73-AA01-A9D5-E5100E6A546F}"/>
              </a:ext>
            </a:extLst>
          </p:cNvPr>
          <p:cNvSpPr txBox="1"/>
          <p:nvPr/>
        </p:nvSpPr>
        <p:spPr>
          <a:xfrm>
            <a:off x="5372383" y="5887660"/>
            <a:ext cx="1279597" cy="253916"/>
          </a:xfrm>
          <a:prstGeom prst="rect">
            <a:avLst/>
          </a:prstGeom>
          <a:noFill/>
        </p:spPr>
        <p:txBody>
          <a:bodyPr wrap="square" rtlCol="0">
            <a:spAutoFit/>
          </a:bodyPr>
          <a:lstStyle/>
          <a:p>
            <a:r>
              <a:rPr lang="it-IT" sz="1050" dirty="0" err="1"/>
              <a:t>submit</a:t>
            </a:r>
            <a:endParaRPr lang="it-IT" sz="1050" dirty="0"/>
          </a:p>
        </p:txBody>
      </p:sp>
      <p:sp>
        <p:nvSpPr>
          <p:cNvPr id="110" name="CasellaDiTesto 109">
            <a:extLst>
              <a:ext uri="{FF2B5EF4-FFF2-40B4-BE49-F238E27FC236}">
                <a16:creationId xmlns:a16="http://schemas.microsoft.com/office/drawing/2014/main" id="{DAFA220A-E936-2F21-78DB-1AA7622A20AE}"/>
              </a:ext>
            </a:extLst>
          </p:cNvPr>
          <p:cNvSpPr txBox="1"/>
          <p:nvPr/>
        </p:nvSpPr>
        <p:spPr>
          <a:xfrm>
            <a:off x="3480829" y="5161659"/>
            <a:ext cx="1279597" cy="253916"/>
          </a:xfrm>
          <a:prstGeom prst="rect">
            <a:avLst/>
          </a:prstGeom>
          <a:noFill/>
        </p:spPr>
        <p:txBody>
          <a:bodyPr wrap="square" rtlCol="0">
            <a:spAutoFit/>
          </a:bodyPr>
          <a:lstStyle/>
          <a:p>
            <a:r>
              <a:rPr lang="it-IT" sz="1050" dirty="0" err="1"/>
              <a:t>hide</a:t>
            </a:r>
            <a:endParaRPr lang="it-IT" sz="1050" dirty="0"/>
          </a:p>
        </p:txBody>
      </p:sp>
      <p:sp>
        <p:nvSpPr>
          <p:cNvPr id="111" name="CasellaDiTesto 110">
            <a:extLst>
              <a:ext uri="{FF2B5EF4-FFF2-40B4-BE49-F238E27FC236}">
                <a16:creationId xmlns:a16="http://schemas.microsoft.com/office/drawing/2014/main" id="{84692E36-56FF-E00F-6CC5-3E5665E88501}"/>
              </a:ext>
            </a:extLst>
          </p:cNvPr>
          <p:cNvSpPr txBox="1"/>
          <p:nvPr/>
        </p:nvSpPr>
        <p:spPr>
          <a:xfrm>
            <a:off x="3258284" y="4782113"/>
            <a:ext cx="1279597" cy="253916"/>
          </a:xfrm>
          <a:prstGeom prst="rect">
            <a:avLst/>
          </a:prstGeom>
          <a:noFill/>
        </p:spPr>
        <p:txBody>
          <a:bodyPr wrap="square" rtlCol="0">
            <a:spAutoFit/>
          </a:bodyPr>
          <a:lstStyle/>
          <a:p>
            <a:r>
              <a:rPr lang="it-IT" sz="1050" dirty="0"/>
              <a:t>show</a:t>
            </a:r>
          </a:p>
        </p:txBody>
      </p:sp>
      <p:sp>
        <p:nvSpPr>
          <p:cNvPr id="112" name="CasellaDiTesto 111">
            <a:extLst>
              <a:ext uri="{FF2B5EF4-FFF2-40B4-BE49-F238E27FC236}">
                <a16:creationId xmlns:a16="http://schemas.microsoft.com/office/drawing/2014/main" id="{9ED539C4-0B58-81AD-545E-E66F35D7A84E}"/>
              </a:ext>
            </a:extLst>
          </p:cNvPr>
          <p:cNvSpPr txBox="1"/>
          <p:nvPr/>
        </p:nvSpPr>
        <p:spPr>
          <a:xfrm>
            <a:off x="5032148" y="4405304"/>
            <a:ext cx="1449999" cy="415498"/>
          </a:xfrm>
          <a:prstGeom prst="rect">
            <a:avLst/>
          </a:prstGeom>
          <a:noFill/>
        </p:spPr>
        <p:txBody>
          <a:bodyPr wrap="square" rtlCol="0">
            <a:spAutoFit/>
          </a:bodyPr>
          <a:lstStyle/>
          <a:p>
            <a:r>
              <a:rPr lang="it-IT" sz="1050" dirty="0"/>
              <a:t>on show/on page load (</a:t>
            </a:r>
            <a:r>
              <a:rPr lang="it-IT" sz="1050" dirty="0" err="1"/>
              <a:t>closed</a:t>
            </a:r>
            <a:r>
              <a:rPr lang="it-IT" sz="1050" dirty="0"/>
              <a:t> </a:t>
            </a:r>
            <a:r>
              <a:rPr lang="it-IT" sz="1050" dirty="0" err="1"/>
              <a:t>auction</a:t>
            </a:r>
            <a:r>
              <a:rPr lang="it-IT" sz="1050" dirty="0"/>
              <a:t>)</a:t>
            </a:r>
          </a:p>
        </p:txBody>
      </p:sp>
      <p:sp>
        <p:nvSpPr>
          <p:cNvPr id="114" name="CasellaDiTesto 113">
            <a:extLst>
              <a:ext uri="{FF2B5EF4-FFF2-40B4-BE49-F238E27FC236}">
                <a16:creationId xmlns:a16="http://schemas.microsoft.com/office/drawing/2014/main" id="{15129D49-6487-F3B6-065B-21B3C2CBF0D9}"/>
              </a:ext>
            </a:extLst>
          </p:cNvPr>
          <p:cNvSpPr txBox="1"/>
          <p:nvPr/>
        </p:nvSpPr>
        <p:spPr>
          <a:xfrm>
            <a:off x="1304003" y="538858"/>
            <a:ext cx="1966452" cy="261610"/>
          </a:xfrm>
          <a:prstGeom prst="rect">
            <a:avLst/>
          </a:prstGeom>
          <a:noFill/>
        </p:spPr>
        <p:txBody>
          <a:bodyPr wrap="square" rtlCol="0">
            <a:spAutoFit/>
          </a:bodyPr>
          <a:lstStyle/>
          <a:p>
            <a:r>
              <a:rPr lang="it-IT" sz="1050" dirty="0"/>
              <a:t>«on open page&gt;</a:t>
            </a:r>
          </a:p>
        </p:txBody>
      </p:sp>
      <p:sp>
        <p:nvSpPr>
          <p:cNvPr id="115" name="Rettangolo con angoli arrotondati 114">
            <a:extLst>
              <a:ext uri="{FF2B5EF4-FFF2-40B4-BE49-F238E27FC236}">
                <a16:creationId xmlns:a16="http://schemas.microsoft.com/office/drawing/2014/main" id="{324B8A74-20A9-25CC-034E-06DE77FDE84A}"/>
              </a:ext>
            </a:extLst>
          </p:cNvPr>
          <p:cNvSpPr/>
          <p:nvPr/>
        </p:nvSpPr>
        <p:spPr>
          <a:xfrm>
            <a:off x="7081997" y="1415178"/>
            <a:ext cx="1464567" cy="6144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Return to home</a:t>
            </a:r>
          </a:p>
        </p:txBody>
      </p:sp>
      <p:cxnSp>
        <p:nvCxnSpPr>
          <p:cNvPr id="116" name="Connettore a gomito 115">
            <a:extLst>
              <a:ext uri="{FF2B5EF4-FFF2-40B4-BE49-F238E27FC236}">
                <a16:creationId xmlns:a16="http://schemas.microsoft.com/office/drawing/2014/main" id="{FD0FD118-8AB5-7BD5-20AD-84676D9F5D41}"/>
              </a:ext>
            </a:extLst>
          </p:cNvPr>
          <p:cNvCxnSpPr>
            <a:cxnSpLocks/>
          </p:cNvCxnSpPr>
          <p:nvPr/>
        </p:nvCxnSpPr>
        <p:spPr>
          <a:xfrm>
            <a:off x="8546565" y="1756077"/>
            <a:ext cx="1513231" cy="27350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a gomito 118">
            <a:extLst>
              <a:ext uri="{FF2B5EF4-FFF2-40B4-BE49-F238E27FC236}">
                <a16:creationId xmlns:a16="http://schemas.microsoft.com/office/drawing/2014/main" id="{EE0913DD-4147-ABED-3987-7CA8B3D42F80}"/>
              </a:ext>
            </a:extLst>
          </p:cNvPr>
          <p:cNvCxnSpPr>
            <a:cxnSpLocks/>
            <a:stCxn id="115" idx="0"/>
          </p:cNvCxnSpPr>
          <p:nvPr/>
        </p:nvCxnSpPr>
        <p:spPr>
          <a:xfrm rot="16200000" flipH="1">
            <a:off x="8890691" y="338768"/>
            <a:ext cx="92696" cy="2245517"/>
          </a:xfrm>
          <a:prstGeom prst="bentConnector4">
            <a:avLst>
              <a:gd name="adj1" fmla="val -659313"/>
              <a:gd name="adj2" fmla="val 6630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CasellaDiTesto 124">
            <a:extLst>
              <a:ext uri="{FF2B5EF4-FFF2-40B4-BE49-F238E27FC236}">
                <a16:creationId xmlns:a16="http://schemas.microsoft.com/office/drawing/2014/main" id="{1DD51F83-B817-8641-6529-321BC2AD1631}"/>
              </a:ext>
            </a:extLst>
          </p:cNvPr>
          <p:cNvSpPr txBox="1"/>
          <p:nvPr/>
        </p:nvSpPr>
        <p:spPr>
          <a:xfrm>
            <a:off x="9047826" y="2081529"/>
            <a:ext cx="1279597" cy="253916"/>
          </a:xfrm>
          <a:prstGeom prst="rect">
            <a:avLst/>
          </a:prstGeom>
          <a:noFill/>
        </p:spPr>
        <p:txBody>
          <a:bodyPr wrap="square" rtlCol="0">
            <a:spAutoFit/>
          </a:bodyPr>
          <a:lstStyle/>
          <a:p>
            <a:r>
              <a:rPr lang="it-IT" sz="1050" dirty="0"/>
              <a:t>logout</a:t>
            </a:r>
          </a:p>
        </p:txBody>
      </p:sp>
      <p:sp>
        <p:nvSpPr>
          <p:cNvPr id="126" name="CasellaDiTesto 125">
            <a:extLst>
              <a:ext uri="{FF2B5EF4-FFF2-40B4-BE49-F238E27FC236}">
                <a16:creationId xmlns:a16="http://schemas.microsoft.com/office/drawing/2014/main" id="{7D735DB5-DCD1-256E-2518-C3E78DA6F6AF}"/>
              </a:ext>
            </a:extLst>
          </p:cNvPr>
          <p:cNvSpPr txBox="1"/>
          <p:nvPr/>
        </p:nvSpPr>
        <p:spPr>
          <a:xfrm>
            <a:off x="7814280" y="908560"/>
            <a:ext cx="1279597" cy="253916"/>
          </a:xfrm>
          <a:prstGeom prst="rect">
            <a:avLst/>
          </a:prstGeom>
          <a:noFill/>
        </p:spPr>
        <p:txBody>
          <a:bodyPr wrap="square" rtlCol="0">
            <a:spAutoFit/>
          </a:bodyPr>
          <a:lstStyle/>
          <a:p>
            <a:r>
              <a:rPr lang="it-IT" sz="1050" dirty="0"/>
              <a:t>home</a:t>
            </a:r>
          </a:p>
        </p:txBody>
      </p:sp>
      <p:sp>
        <p:nvSpPr>
          <p:cNvPr id="127" name="CasellaDiTesto 126">
            <a:extLst>
              <a:ext uri="{FF2B5EF4-FFF2-40B4-BE49-F238E27FC236}">
                <a16:creationId xmlns:a16="http://schemas.microsoft.com/office/drawing/2014/main" id="{DBBBDCBB-829D-BF17-A398-437C23961C5C}"/>
              </a:ext>
            </a:extLst>
          </p:cNvPr>
          <p:cNvSpPr txBox="1"/>
          <p:nvPr/>
        </p:nvSpPr>
        <p:spPr>
          <a:xfrm>
            <a:off x="10121404" y="1035518"/>
            <a:ext cx="1279597" cy="738664"/>
          </a:xfrm>
          <a:prstGeom prst="rect">
            <a:avLst/>
          </a:prstGeom>
          <a:noFill/>
        </p:spPr>
        <p:txBody>
          <a:bodyPr wrap="square" rtlCol="0">
            <a:spAutoFit/>
          </a:bodyPr>
          <a:lstStyle/>
          <a:p>
            <a:r>
              <a:rPr lang="it-IT" sz="1050" dirty="0" err="1"/>
              <a:t>Hide</a:t>
            </a:r>
            <a:r>
              <a:rPr lang="it-IT" sz="1050" dirty="0"/>
              <a:t> and reset </a:t>
            </a:r>
            <a:r>
              <a:rPr lang="it-IT" sz="1050" dirty="0" err="1"/>
              <a:t>current</a:t>
            </a:r>
            <a:r>
              <a:rPr lang="it-IT" sz="1050" dirty="0"/>
              <a:t> </a:t>
            </a:r>
            <a:r>
              <a:rPr lang="it-IT" sz="1050" dirty="0" err="1"/>
              <a:t>content</a:t>
            </a:r>
            <a:r>
              <a:rPr lang="it-IT" sz="1050" dirty="0"/>
              <a:t> and show home </a:t>
            </a:r>
            <a:r>
              <a:rPr lang="it-IT" sz="1050" dirty="0" err="1"/>
              <a:t>content</a:t>
            </a:r>
            <a:endParaRPr lang="it-IT" sz="1050" dirty="0"/>
          </a:p>
        </p:txBody>
      </p:sp>
      <p:sp>
        <p:nvSpPr>
          <p:cNvPr id="129" name="Parallelogramma 128">
            <a:extLst>
              <a:ext uri="{FF2B5EF4-FFF2-40B4-BE49-F238E27FC236}">
                <a16:creationId xmlns:a16="http://schemas.microsoft.com/office/drawing/2014/main" id="{83235601-B683-9597-7E44-B7D3B90A058F}"/>
              </a:ext>
            </a:extLst>
          </p:cNvPr>
          <p:cNvSpPr/>
          <p:nvPr/>
        </p:nvSpPr>
        <p:spPr>
          <a:xfrm>
            <a:off x="9997741" y="1805364"/>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DoLogout</a:t>
            </a:r>
            <a:endParaRPr lang="it-IT" dirty="0"/>
          </a:p>
        </p:txBody>
      </p:sp>
    </p:spTree>
    <p:extLst>
      <p:ext uri="{BB962C8B-B14F-4D97-AF65-F5344CB8AC3E}">
        <p14:creationId xmlns:p14="http://schemas.microsoft.com/office/powerpoint/2010/main" val="2386304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59F7CE3A-1AE1-67CE-5694-2BF1A5DAA8F2}"/>
              </a:ext>
            </a:extLst>
          </p:cNvPr>
          <p:cNvSpPr/>
          <p:nvPr/>
        </p:nvSpPr>
        <p:spPr>
          <a:xfrm>
            <a:off x="3430231" y="608230"/>
            <a:ext cx="5063614" cy="6055795"/>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8" name="Rettangolo con angoli arrotondati 7">
            <a:extLst>
              <a:ext uri="{FF2B5EF4-FFF2-40B4-BE49-F238E27FC236}">
                <a16:creationId xmlns:a16="http://schemas.microsoft.com/office/drawing/2014/main" id="{4B6AD4F9-3E99-B89A-AF1A-82DF6268136F}"/>
              </a:ext>
            </a:extLst>
          </p:cNvPr>
          <p:cNvSpPr/>
          <p:nvPr/>
        </p:nvSpPr>
        <p:spPr>
          <a:xfrm>
            <a:off x="4771104" y="1679522"/>
            <a:ext cx="2347452" cy="6605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recent</a:t>
            </a:r>
            <a:r>
              <a:rPr lang="it-IT" dirty="0"/>
              <a:t> </a:t>
            </a:r>
            <a:r>
              <a:rPr lang="it-IT" dirty="0" err="1"/>
              <a:t>visited</a:t>
            </a:r>
            <a:r>
              <a:rPr lang="it-IT" dirty="0"/>
              <a:t> </a:t>
            </a:r>
            <a:r>
              <a:rPr lang="it-IT" dirty="0" err="1"/>
              <a:t>auction</a:t>
            </a:r>
            <a:endParaRPr lang="it-IT" dirty="0"/>
          </a:p>
        </p:txBody>
      </p:sp>
      <p:sp>
        <p:nvSpPr>
          <p:cNvPr id="13" name="Rettangolo con angoli arrotondati 12">
            <a:extLst>
              <a:ext uri="{FF2B5EF4-FFF2-40B4-BE49-F238E27FC236}">
                <a16:creationId xmlns:a16="http://schemas.microsoft.com/office/drawing/2014/main" id="{8B1731F0-80F3-6332-A2FD-E7BFA46608F2}"/>
              </a:ext>
            </a:extLst>
          </p:cNvPr>
          <p:cNvSpPr/>
          <p:nvPr/>
        </p:nvSpPr>
        <p:spPr>
          <a:xfrm>
            <a:off x="4687530" y="2952799"/>
            <a:ext cx="2347452" cy="6605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a:t>
            </a:r>
            <a:r>
              <a:rPr lang="it-IT" dirty="0" err="1"/>
              <a:t>searched</a:t>
            </a:r>
            <a:r>
              <a:rPr lang="it-IT" dirty="0"/>
              <a:t> </a:t>
            </a:r>
            <a:r>
              <a:rPr lang="it-IT" dirty="0" err="1"/>
              <a:t>auction</a:t>
            </a:r>
            <a:endParaRPr lang="it-IT" dirty="0"/>
          </a:p>
        </p:txBody>
      </p:sp>
      <p:sp>
        <p:nvSpPr>
          <p:cNvPr id="14" name="Rettangolo con angoli arrotondati 13">
            <a:extLst>
              <a:ext uri="{FF2B5EF4-FFF2-40B4-BE49-F238E27FC236}">
                <a16:creationId xmlns:a16="http://schemas.microsoft.com/office/drawing/2014/main" id="{3308CAEC-6755-140A-EC45-4FB451821732}"/>
              </a:ext>
            </a:extLst>
          </p:cNvPr>
          <p:cNvSpPr/>
          <p:nvPr/>
        </p:nvSpPr>
        <p:spPr>
          <a:xfrm>
            <a:off x="4737921" y="4187645"/>
            <a:ext cx="2347452" cy="660556"/>
          </a:xfrm>
          <a:prstGeom prst="round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Information </a:t>
            </a:r>
            <a:r>
              <a:rPr lang="it-IT" dirty="0" err="1"/>
              <a:t>about</a:t>
            </a:r>
            <a:r>
              <a:rPr lang="it-IT" dirty="0"/>
              <a:t> </a:t>
            </a:r>
            <a:r>
              <a:rPr lang="it-IT" dirty="0" err="1"/>
              <a:t>selected</a:t>
            </a:r>
            <a:r>
              <a:rPr lang="it-IT" dirty="0"/>
              <a:t> action</a:t>
            </a:r>
          </a:p>
        </p:txBody>
      </p:sp>
      <p:sp>
        <p:nvSpPr>
          <p:cNvPr id="15" name="Rettangolo con angoli arrotondati 14">
            <a:extLst>
              <a:ext uri="{FF2B5EF4-FFF2-40B4-BE49-F238E27FC236}">
                <a16:creationId xmlns:a16="http://schemas.microsoft.com/office/drawing/2014/main" id="{31276E82-F3BE-3CD9-A688-E5F9BDDDBC10}"/>
              </a:ext>
            </a:extLst>
          </p:cNvPr>
          <p:cNvSpPr/>
          <p:nvPr/>
        </p:nvSpPr>
        <p:spPr>
          <a:xfrm>
            <a:off x="4687530" y="5333999"/>
            <a:ext cx="2347452" cy="660556"/>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close and won </a:t>
            </a:r>
            <a:r>
              <a:rPr lang="it-IT" dirty="0" err="1"/>
              <a:t>auction</a:t>
            </a:r>
            <a:endParaRPr lang="it-IT" dirty="0"/>
          </a:p>
        </p:txBody>
      </p:sp>
      <p:sp>
        <p:nvSpPr>
          <p:cNvPr id="16" name="CasellaDiTesto 15">
            <a:extLst>
              <a:ext uri="{FF2B5EF4-FFF2-40B4-BE49-F238E27FC236}">
                <a16:creationId xmlns:a16="http://schemas.microsoft.com/office/drawing/2014/main" id="{4205C6D3-E671-8E4F-4C01-7CABC9F02159}"/>
              </a:ext>
            </a:extLst>
          </p:cNvPr>
          <p:cNvSpPr txBox="1"/>
          <p:nvPr/>
        </p:nvSpPr>
        <p:spPr>
          <a:xfrm>
            <a:off x="4018937" y="246727"/>
            <a:ext cx="1966452" cy="369332"/>
          </a:xfrm>
          <a:prstGeom prst="rect">
            <a:avLst/>
          </a:prstGeom>
          <a:noFill/>
        </p:spPr>
        <p:txBody>
          <a:bodyPr wrap="square" rtlCol="0">
            <a:spAutoFit/>
          </a:bodyPr>
          <a:lstStyle/>
          <a:p>
            <a:r>
              <a:rPr lang="it-IT" dirty="0"/>
              <a:t>Home.html</a:t>
            </a:r>
          </a:p>
        </p:txBody>
      </p:sp>
      <p:sp>
        <p:nvSpPr>
          <p:cNvPr id="17" name="CasellaDiTesto 16">
            <a:extLst>
              <a:ext uri="{FF2B5EF4-FFF2-40B4-BE49-F238E27FC236}">
                <a16:creationId xmlns:a16="http://schemas.microsoft.com/office/drawing/2014/main" id="{77653920-DE14-5C7A-0EF3-9DF9BFCFA24D}"/>
              </a:ext>
            </a:extLst>
          </p:cNvPr>
          <p:cNvSpPr txBox="1"/>
          <p:nvPr/>
        </p:nvSpPr>
        <p:spPr>
          <a:xfrm>
            <a:off x="720213" y="75798"/>
            <a:ext cx="3134032" cy="369332"/>
          </a:xfrm>
          <a:prstGeom prst="rect">
            <a:avLst/>
          </a:prstGeom>
          <a:noFill/>
        </p:spPr>
        <p:txBody>
          <a:bodyPr wrap="square" rtlCol="0">
            <a:spAutoFit/>
          </a:bodyPr>
          <a:lstStyle/>
          <a:p>
            <a:r>
              <a:rPr lang="it-IT" dirty="0"/>
              <a:t>Pagine home.html lato </a:t>
            </a:r>
            <a:r>
              <a:rPr lang="it-IT" dirty="0" err="1"/>
              <a:t>buy</a:t>
            </a:r>
            <a:endParaRPr lang="it-IT" dirty="0"/>
          </a:p>
        </p:txBody>
      </p:sp>
      <p:cxnSp>
        <p:nvCxnSpPr>
          <p:cNvPr id="18" name="Connettore a gomito 17">
            <a:extLst>
              <a:ext uri="{FF2B5EF4-FFF2-40B4-BE49-F238E27FC236}">
                <a16:creationId xmlns:a16="http://schemas.microsoft.com/office/drawing/2014/main" id="{C4C56E27-BDC2-7A9A-970C-1203D2D3BCBA}"/>
              </a:ext>
            </a:extLst>
          </p:cNvPr>
          <p:cNvCxnSpPr>
            <a:cxnSpLocks/>
            <a:stCxn id="8" idx="3"/>
            <a:endCxn id="21" idx="0"/>
          </p:cNvCxnSpPr>
          <p:nvPr/>
        </p:nvCxnSpPr>
        <p:spPr>
          <a:xfrm>
            <a:off x="7118556" y="2009800"/>
            <a:ext cx="3347883" cy="75879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Parallelogramma 20">
            <a:extLst>
              <a:ext uri="{FF2B5EF4-FFF2-40B4-BE49-F238E27FC236}">
                <a16:creationId xmlns:a16="http://schemas.microsoft.com/office/drawing/2014/main" id="{F14C667B-22E1-A895-9D11-BA0C5329B959}"/>
              </a:ext>
            </a:extLst>
          </p:cNvPr>
          <p:cNvSpPr/>
          <p:nvPr/>
        </p:nvSpPr>
        <p:spPr>
          <a:xfrm>
            <a:off x="9124335" y="2768592"/>
            <a:ext cx="2684207"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GoToAuctionOffer</a:t>
            </a:r>
            <a:endParaRPr lang="it-IT" dirty="0"/>
          </a:p>
        </p:txBody>
      </p:sp>
      <p:cxnSp>
        <p:nvCxnSpPr>
          <p:cNvPr id="22" name="Connettore a gomito 21">
            <a:extLst>
              <a:ext uri="{FF2B5EF4-FFF2-40B4-BE49-F238E27FC236}">
                <a16:creationId xmlns:a16="http://schemas.microsoft.com/office/drawing/2014/main" id="{27242C0A-EFAA-5447-73C0-65A9AEC038BA}"/>
              </a:ext>
            </a:extLst>
          </p:cNvPr>
          <p:cNvCxnSpPr>
            <a:cxnSpLocks/>
            <a:stCxn id="13" idx="3"/>
            <a:endCxn id="21" idx="5"/>
          </p:cNvCxnSpPr>
          <p:nvPr/>
        </p:nvCxnSpPr>
        <p:spPr>
          <a:xfrm flipV="1">
            <a:off x="7034982" y="3019242"/>
            <a:ext cx="2152015" cy="26383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0C6BF75D-1BBA-FC2F-C8DD-56B3DCD3C1CC}"/>
              </a:ext>
            </a:extLst>
          </p:cNvPr>
          <p:cNvSpPr txBox="1"/>
          <p:nvPr/>
        </p:nvSpPr>
        <p:spPr>
          <a:xfrm>
            <a:off x="8672051" y="1767698"/>
            <a:ext cx="1966452" cy="261610"/>
          </a:xfrm>
          <a:prstGeom prst="rect">
            <a:avLst/>
          </a:prstGeom>
          <a:noFill/>
        </p:spPr>
        <p:txBody>
          <a:bodyPr wrap="square" rtlCol="0">
            <a:spAutoFit/>
          </a:bodyPr>
          <a:lstStyle/>
          <a:p>
            <a:r>
              <a:rPr lang="it-IT" sz="1050" dirty="0"/>
              <a:t>Click on </a:t>
            </a:r>
            <a:r>
              <a:rPr lang="it-IT" sz="1050" dirty="0" err="1"/>
              <a:t>lastOffer</a:t>
            </a:r>
            <a:endParaRPr lang="it-IT" sz="1050" dirty="0"/>
          </a:p>
        </p:txBody>
      </p:sp>
      <p:sp>
        <p:nvSpPr>
          <p:cNvPr id="31" name="CasellaDiTesto 30">
            <a:extLst>
              <a:ext uri="{FF2B5EF4-FFF2-40B4-BE49-F238E27FC236}">
                <a16:creationId xmlns:a16="http://schemas.microsoft.com/office/drawing/2014/main" id="{DF511049-6DE4-B430-D55B-BCA774C59BE1}"/>
              </a:ext>
            </a:extLst>
          </p:cNvPr>
          <p:cNvSpPr txBox="1"/>
          <p:nvPr/>
        </p:nvSpPr>
        <p:spPr>
          <a:xfrm>
            <a:off x="7317661" y="2737708"/>
            <a:ext cx="1966452" cy="261610"/>
          </a:xfrm>
          <a:prstGeom prst="rect">
            <a:avLst/>
          </a:prstGeom>
          <a:noFill/>
        </p:spPr>
        <p:txBody>
          <a:bodyPr wrap="square" rtlCol="0">
            <a:spAutoFit/>
          </a:bodyPr>
          <a:lstStyle/>
          <a:p>
            <a:r>
              <a:rPr lang="it-IT" sz="1050" dirty="0"/>
              <a:t>Click on </a:t>
            </a:r>
            <a:r>
              <a:rPr lang="it-IT" sz="1050" dirty="0" err="1"/>
              <a:t>lastOffer</a:t>
            </a:r>
            <a:endParaRPr lang="it-IT" sz="1050" dirty="0"/>
          </a:p>
        </p:txBody>
      </p:sp>
      <p:cxnSp>
        <p:nvCxnSpPr>
          <p:cNvPr id="32" name="Connettore a gomito 31">
            <a:extLst>
              <a:ext uri="{FF2B5EF4-FFF2-40B4-BE49-F238E27FC236}">
                <a16:creationId xmlns:a16="http://schemas.microsoft.com/office/drawing/2014/main" id="{58615A09-4ED2-B88B-5689-F4BB55FC7500}"/>
              </a:ext>
            </a:extLst>
          </p:cNvPr>
          <p:cNvCxnSpPr>
            <a:cxnSpLocks/>
            <a:stCxn id="21" idx="4"/>
            <a:endCxn id="14" idx="3"/>
          </p:cNvCxnSpPr>
          <p:nvPr/>
        </p:nvCxnSpPr>
        <p:spPr>
          <a:xfrm rot="5400000">
            <a:off x="8151890" y="2203374"/>
            <a:ext cx="1248032" cy="338106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2352F31D-0DED-3EC1-39F0-5ADA0244A28C}"/>
              </a:ext>
            </a:extLst>
          </p:cNvPr>
          <p:cNvSpPr txBox="1"/>
          <p:nvPr/>
        </p:nvSpPr>
        <p:spPr>
          <a:xfrm>
            <a:off x="9016184" y="4506962"/>
            <a:ext cx="1966452" cy="577081"/>
          </a:xfrm>
          <a:prstGeom prst="rect">
            <a:avLst/>
          </a:prstGeom>
          <a:noFill/>
        </p:spPr>
        <p:txBody>
          <a:bodyPr wrap="square" rtlCol="0">
            <a:spAutoFit/>
          </a:bodyPr>
          <a:lstStyle/>
          <a:p>
            <a:r>
              <a:rPr lang="it-IT" sz="1050" dirty="0"/>
              <a:t>La sezione relativa verrà aperta con tutte le informazioni relative all’asta</a:t>
            </a:r>
          </a:p>
        </p:txBody>
      </p:sp>
      <p:sp>
        <p:nvSpPr>
          <p:cNvPr id="36" name="Parallelogramma 35">
            <a:extLst>
              <a:ext uri="{FF2B5EF4-FFF2-40B4-BE49-F238E27FC236}">
                <a16:creationId xmlns:a16="http://schemas.microsoft.com/office/drawing/2014/main" id="{2F174200-7496-207B-5230-04B0EC524F06}"/>
              </a:ext>
            </a:extLst>
          </p:cNvPr>
          <p:cNvSpPr/>
          <p:nvPr/>
        </p:nvSpPr>
        <p:spPr>
          <a:xfrm>
            <a:off x="10097729" y="5504344"/>
            <a:ext cx="1778391"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MakeAOffer</a:t>
            </a:r>
            <a:endParaRPr lang="it-IT" dirty="0"/>
          </a:p>
        </p:txBody>
      </p:sp>
      <p:cxnSp>
        <p:nvCxnSpPr>
          <p:cNvPr id="37" name="Connettore a gomito 36">
            <a:extLst>
              <a:ext uri="{FF2B5EF4-FFF2-40B4-BE49-F238E27FC236}">
                <a16:creationId xmlns:a16="http://schemas.microsoft.com/office/drawing/2014/main" id="{B1D0968D-7A9C-AA00-A65C-F0B39CA0EA1A}"/>
              </a:ext>
            </a:extLst>
          </p:cNvPr>
          <p:cNvCxnSpPr>
            <a:cxnSpLocks/>
            <a:endCxn id="36" idx="5"/>
          </p:cNvCxnSpPr>
          <p:nvPr/>
        </p:nvCxnSpPr>
        <p:spPr>
          <a:xfrm>
            <a:off x="7077392" y="4714482"/>
            <a:ext cx="3082999" cy="10405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17B48730-268D-B1AC-4A09-4D4BA12DC705}"/>
              </a:ext>
            </a:extLst>
          </p:cNvPr>
          <p:cNvSpPr txBox="1"/>
          <p:nvPr/>
        </p:nvSpPr>
        <p:spPr>
          <a:xfrm>
            <a:off x="1299086" y="608230"/>
            <a:ext cx="1966452" cy="261610"/>
          </a:xfrm>
          <a:prstGeom prst="rect">
            <a:avLst/>
          </a:prstGeom>
          <a:noFill/>
        </p:spPr>
        <p:txBody>
          <a:bodyPr wrap="square" rtlCol="0">
            <a:spAutoFit/>
          </a:bodyPr>
          <a:lstStyle/>
          <a:p>
            <a:r>
              <a:rPr lang="it-IT" sz="1050" dirty="0"/>
              <a:t>«on open page&gt;</a:t>
            </a:r>
          </a:p>
        </p:txBody>
      </p:sp>
      <p:sp>
        <p:nvSpPr>
          <p:cNvPr id="46" name="Parallelogramma 45">
            <a:extLst>
              <a:ext uri="{FF2B5EF4-FFF2-40B4-BE49-F238E27FC236}">
                <a16:creationId xmlns:a16="http://schemas.microsoft.com/office/drawing/2014/main" id="{CFBC84BB-709F-4280-49D3-84D3B8C13E91}"/>
              </a:ext>
            </a:extLst>
          </p:cNvPr>
          <p:cNvSpPr/>
          <p:nvPr/>
        </p:nvSpPr>
        <p:spPr>
          <a:xfrm>
            <a:off x="1112273" y="4544852"/>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CloseAndWonAuction</a:t>
            </a:r>
            <a:endParaRPr lang="it-IT" dirty="0"/>
          </a:p>
        </p:txBody>
      </p:sp>
      <p:cxnSp>
        <p:nvCxnSpPr>
          <p:cNvPr id="47" name="Connettore a gomito 46">
            <a:extLst>
              <a:ext uri="{FF2B5EF4-FFF2-40B4-BE49-F238E27FC236}">
                <a16:creationId xmlns:a16="http://schemas.microsoft.com/office/drawing/2014/main" id="{6791D528-FCA4-A98C-F069-5C2E1CB33D25}"/>
              </a:ext>
            </a:extLst>
          </p:cNvPr>
          <p:cNvCxnSpPr>
            <a:cxnSpLocks/>
            <a:stCxn id="46" idx="4"/>
            <a:endCxn id="15" idx="1"/>
          </p:cNvCxnSpPr>
          <p:nvPr/>
        </p:nvCxnSpPr>
        <p:spPr>
          <a:xfrm rot="16200000" flipH="1">
            <a:off x="3018542" y="3995289"/>
            <a:ext cx="618126" cy="271985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Parallelogramma 50">
            <a:extLst>
              <a:ext uri="{FF2B5EF4-FFF2-40B4-BE49-F238E27FC236}">
                <a16:creationId xmlns:a16="http://schemas.microsoft.com/office/drawing/2014/main" id="{885E755B-71DE-CD34-C852-F76F47F1936F}"/>
              </a:ext>
            </a:extLst>
          </p:cNvPr>
          <p:cNvSpPr/>
          <p:nvPr/>
        </p:nvSpPr>
        <p:spPr>
          <a:xfrm>
            <a:off x="988141" y="1401778"/>
            <a:ext cx="214343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VerifyStillOpen</a:t>
            </a:r>
            <a:endParaRPr lang="it-IT" dirty="0"/>
          </a:p>
        </p:txBody>
      </p:sp>
      <p:cxnSp>
        <p:nvCxnSpPr>
          <p:cNvPr id="52" name="Connettore a gomito 51">
            <a:extLst>
              <a:ext uri="{FF2B5EF4-FFF2-40B4-BE49-F238E27FC236}">
                <a16:creationId xmlns:a16="http://schemas.microsoft.com/office/drawing/2014/main" id="{16F90195-DFA9-B88C-34BD-CF7C4362D404}"/>
              </a:ext>
            </a:extLst>
          </p:cNvPr>
          <p:cNvCxnSpPr>
            <a:cxnSpLocks/>
            <a:stCxn id="51" idx="2"/>
            <a:endCxn id="8" idx="1"/>
          </p:cNvCxnSpPr>
          <p:nvPr/>
        </p:nvCxnSpPr>
        <p:spPr>
          <a:xfrm>
            <a:off x="3068912" y="1652428"/>
            <a:ext cx="1702192" cy="35737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Connettore a gomito 56">
            <a:extLst>
              <a:ext uri="{FF2B5EF4-FFF2-40B4-BE49-F238E27FC236}">
                <a16:creationId xmlns:a16="http://schemas.microsoft.com/office/drawing/2014/main" id="{A0BCE1EB-0D5F-DE80-D395-1C996B87BE16}"/>
              </a:ext>
            </a:extLst>
          </p:cNvPr>
          <p:cNvCxnSpPr>
            <a:cxnSpLocks/>
            <a:stCxn id="45" idx="2"/>
          </p:cNvCxnSpPr>
          <p:nvPr/>
        </p:nvCxnSpPr>
        <p:spPr>
          <a:xfrm rot="5400000">
            <a:off x="1919863" y="1039329"/>
            <a:ext cx="531939" cy="19296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Connettore a gomito 60">
            <a:extLst>
              <a:ext uri="{FF2B5EF4-FFF2-40B4-BE49-F238E27FC236}">
                <a16:creationId xmlns:a16="http://schemas.microsoft.com/office/drawing/2014/main" id="{E7315500-F396-E238-14DA-72CCA36018B8}"/>
              </a:ext>
            </a:extLst>
          </p:cNvPr>
          <p:cNvCxnSpPr>
            <a:cxnSpLocks/>
            <a:stCxn id="45" idx="1"/>
            <a:endCxn id="46" idx="5"/>
          </p:cNvCxnSpPr>
          <p:nvPr/>
        </p:nvCxnSpPr>
        <p:spPr>
          <a:xfrm rot="10800000" flipV="1">
            <a:off x="1174936" y="739034"/>
            <a:ext cx="124151" cy="4056467"/>
          </a:xfrm>
          <a:prstGeom prst="bentConnector3">
            <a:avLst>
              <a:gd name="adj1" fmla="val 33460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Parallelogramma 68">
            <a:extLst>
              <a:ext uri="{FF2B5EF4-FFF2-40B4-BE49-F238E27FC236}">
                <a16:creationId xmlns:a16="http://schemas.microsoft.com/office/drawing/2014/main" id="{6CAA84BF-D2A9-B201-8E18-2C78F1814D01}"/>
              </a:ext>
            </a:extLst>
          </p:cNvPr>
          <p:cNvSpPr/>
          <p:nvPr/>
        </p:nvSpPr>
        <p:spPr>
          <a:xfrm>
            <a:off x="968457" y="3086905"/>
            <a:ext cx="2347452"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KeyWordServlet</a:t>
            </a:r>
            <a:endParaRPr lang="it-IT" dirty="0"/>
          </a:p>
        </p:txBody>
      </p:sp>
      <p:cxnSp>
        <p:nvCxnSpPr>
          <p:cNvPr id="70" name="Connettore a gomito 69">
            <a:extLst>
              <a:ext uri="{FF2B5EF4-FFF2-40B4-BE49-F238E27FC236}">
                <a16:creationId xmlns:a16="http://schemas.microsoft.com/office/drawing/2014/main" id="{91F2AEEE-B8AC-FE9E-8993-62465E9A3062}"/>
              </a:ext>
            </a:extLst>
          </p:cNvPr>
          <p:cNvCxnSpPr>
            <a:cxnSpLocks/>
            <a:stCxn id="13" idx="1"/>
            <a:endCxn id="69" idx="0"/>
          </p:cNvCxnSpPr>
          <p:nvPr/>
        </p:nvCxnSpPr>
        <p:spPr>
          <a:xfrm rot="10800000">
            <a:off x="2142184" y="3086905"/>
            <a:ext cx="2545347" cy="196172"/>
          </a:xfrm>
          <a:prstGeom prst="bentConnector4">
            <a:avLst>
              <a:gd name="adj1" fmla="val 26944"/>
              <a:gd name="adj2" fmla="val 21653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Connettore a gomito 72">
            <a:extLst>
              <a:ext uri="{FF2B5EF4-FFF2-40B4-BE49-F238E27FC236}">
                <a16:creationId xmlns:a16="http://schemas.microsoft.com/office/drawing/2014/main" id="{4A26CB17-73D3-1028-CA74-ACDA4CD86433}"/>
              </a:ext>
            </a:extLst>
          </p:cNvPr>
          <p:cNvCxnSpPr>
            <a:cxnSpLocks/>
            <a:endCxn id="13" idx="2"/>
          </p:cNvCxnSpPr>
          <p:nvPr/>
        </p:nvCxnSpPr>
        <p:spPr>
          <a:xfrm>
            <a:off x="3249559" y="3495166"/>
            <a:ext cx="2611697" cy="118189"/>
          </a:xfrm>
          <a:prstGeom prst="bentConnector4">
            <a:avLst>
              <a:gd name="adj1" fmla="val 27529"/>
              <a:gd name="adj2" fmla="val 42762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5E23D0A3-75D1-3D85-8E43-4C0276F2B32B}"/>
              </a:ext>
            </a:extLst>
          </p:cNvPr>
          <p:cNvSpPr txBox="1"/>
          <p:nvPr/>
        </p:nvSpPr>
        <p:spPr>
          <a:xfrm>
            <a:off x="2085686" y="2574646"/>
            <a:ext cx="1966452" cy="261610"/>
          </a:xfrm>
          <a:prstGeom prst="rect">
            <a:avLst/>
          </a:prstGeom>
          <a:noFill/>
        </p:spPr>
        <p:txBody>
          <a:bodyPr wrap="square" rtlCol="0">
            <a:spAutoFit/>
          </a:bodyPr>
          <a:lstStyle/>
          <a:p>
            <a:r>
              <a:rPr lang="it-IT" sz="1050" dirty="0" err="1"/>
              <a:t>Search</a:t>
            </a:r>
            <a:r>
              <a:rPr lang="it-IT" sz="1050" dirty="0"/>
              <a:t> </a:t>
            </a:r>
            <a:r>
              <a:rPr lang="it-IT" sz="1050" dirty="0" err="1"/>
              <a:t>auction</a:t>
            </a:r>
            <a:endParaRPr lang="it-IT" sz="1050" dirty="0"/>
          </a:p>
        </p:txBody>
      </p:sp>
      <p:sp>
        <p:nvSpPr>
          <p:cNvPr id="27" name="Rettangolo con angoli arrotondati 26">
            <a:extLst>
              <a:ext uri="{FF2B5EF4-FFF2-40B4-BE49-F238E27FC236}">
                <a16:creationId xmlns:a16="http://schemas.microsoft.com/office/drawing/2014/main" id="{3BED1992-E8C9-0AFB-D62C-247C0E87106F}"/>
              </a:ext>
            </a:extLst>
          </p:cNvPr>
          <p:cNvSpPr/>
          <p:nvPr/>
        </p:nvSpPr>
        <p:spPr>
          <a:xfrm>
            <a:off x="6633108" y="811357"/>
            <a:ext cx="1464567" cy="6144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Return to home</a:t>
            </a:r>
          </a:p>
        </p:txBody>
      </p:sp>
      <p:cxnSp>
        <p:nvCxnSpPr>
          <p:cNvPr id="28" name="Connettore a gomito 27">
            <a:extLst>
              <a:ext uri="{FF2B5EF4-FFF2-40B4-BE49-F238E27FC236}">
                <a16:creationId xmlns:a16="http://schemas.microsoft.com/office/drawing/2014/main" id="{A18612E7-9AA9-CCE5-A8DC-D1B3B09F7125}"/>
              </a:ext>
            </a:extLst>
          </p:cNvPr>
          <p:cNvCxnSpPr>
            <a:cxnSpLocks/>
          </p:cNvCxnSpPr>
          <p:nvPr/>
        </p:nvCxnSpPr>
        <p:spPr>
          <a:xfrm>
            <a:off x="8097676" y="1152256"/>
            <a:ext cx="1513231" cy="27350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Connettore a gomito 28">
            <a:extLst>
              <a:ext uri="{FF2B5EF4-FFF2-40B4-BE49-F238E27FC236}">
                <a16:creationId xmlns:a16="http://schemas.microsoft.com/office/drawing/2014/main" id="{5A5C994D-4388-D078-5FD5-45BC759A493A}"/>
              </a:ext>
            </a:extLst>
          </p:cNvPr>
          <p:cNvCxnSpPr>
            <a:cxnSpLocks/>
            <a:stCxn id="27" idx="0"/>
          </p:cNvCxnSpPr>
          <p:nvPr/>
        </p:nvCxnSpPr>
        <p:spPr>
          <a:xfrm rot="5400000" flipH="1" flipV="1">
            <a:off x="8347644" y="-451907"/>
            <a:ext cx="281013" cy="22455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a:extLst>
              <a:ext uri="{FF2B5EF4-FFF2-40B4-BE49-F238E27FC236}">
                <a16:creationId xmlns:a16="http://schemas.microsoft.com/office/drawing/2014/main" id="{E257D427-5E95-6DF1-99B6-BE09E8CCF8DA}"/>
              </a:ext>
            </a:extLst>
          </p:cNvPr>
          <p:cNvSpPr txBox="1"/>
          <p:nvPr/>
        </p:nvSpPr>
        <p:spPr>
          <a:xfrm>
            <a:off x="8549002" y="821882"/>
            <a:ext cx="1279597" cy="253916"/>
          </a:xfrm>
          <a:prstGeom prst="rect">
            <a:avLst/>
          </a:prstGeom>
          <a:noFill/>
        </p:spPr>
        <p:txBody>
          <a:bodyPr wrap="square" rtlCol="0">
            <a:spAutoFit/>
          </a:bodyPr>
          <a:lstStyle/>
          <a:p>
            <a:r>
              <a:rPr lang="it-IT" sz="1050" dirty="0"/>
              <a:t>logout</a:t>
            </a:r>
          </a:p>
        </p:txBody>
      </p:sp>
      <p:sp>
        <p:nvSpPr>
          <p:cNvPr id="34" name="CasellaDiTesto 33">
            <a:extLst>
              <a:ext uri="{FF2B5EF4-FFF2-40B4-BE49-F238E27FC236}">
                <a16:creationId xmlns:a16="http://schemas.microsoft.com/office/drawing/2014/main" id="{B9C8E988-8CE7-EFF9-D998-D305178298D8}"/>
              </a:ext>
            </a:extLst>
          </p:cNvPr>
          <p:cNvSpPr txBox="1"/>
          <p:nvPr/>
        </p:nvSpPr>
        <p:spPr>
          <a:xfrm>
            <a:off x="7365391" y="304739"/>
            <a:ext cx="1279597" cy="253916"/>
          </a:xfrm>
          <a:prstGeom prst="rect">
            <a:avLst/>
          </a:prstGeom>
          <a:noFill/>
        </p:spPr>
        <p:txBody>
          <a:bodyPr wrap="square" rtlCol="0">
            <a:spAutoFit/>
          </a:bodyPr>
          <a:lstStyle/>
          <a:p>
            <a:r>
              <a:rPr lang="it-IT" sz="1050" dirty="0"/>
              <a:t>home</a:t>
            </a:r>
          </a:p>
        </p:txBody>
      </p:sp>
      <p:sp>
        <p:nvSpPr>
          <p:cNvPr id="38" name="Parallelogramma 37">
            <a:extLst>
              <a:ext uri="{FF2B5EF4-FFF2-40B4-BE49-F238E27FC236}">
                <a16:creationId xmlns:a16="http://schemas.microsoft.com/office/drawing/2014/main" id="{7C7FA146-7A65-EAD0-166B-0B715F919AFE}"/>
              </a:ext>
            </a:extLst>
          </p:cNvPr>
          <p:cNvSpPr/>
          <p:nvPr/>
        </p:nvSpPr>
        <p:spPr>
          <a:xfrm>
            <a:off x="9548852" y="1201543"/>
            <a:ext cx="1710813" cy="501299"/>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DoLogout</a:t>
            </a:r>
            <a:endParaRPr lang="it-IT" dirty="0"/>
          </a:p>
        </p:txBody>
      </p:sp>
      <p:sp>
        <p:nvSpPr>
          <p:cNvPr id="40" name="CasellaDiTesto 39">
            <a:extLst>
              <a:ext uri="{FF2B5EF4-FFF2-40B4-BE49-F238E27FC236}">
                <a16:creationId xmlns:a16="http://schemas.microsoft.com/office/drawing/2014/main" id="{4A46DD80-1229-CC5F-638B-BD0E5494F505}"/>
              </a:ext>
            </a:extLst>
          </p:cNvPr>
          <p:cNvSpPr txBox="1"/>
          <p:nvPr/>
        </p:nvSpPr>
        <p:spPr>
          <a:xfrm>
            <a:off x="9816707" y="320634"/>
            <a:ext cx="1279597" cy="738664"/>
          </a:xfrm>
          <a:prstGeom prst="rect">
            <a:avLst/>
          </a:prstGeom>
          <a:noFill/>
        </p:spPr>
        <p:txBody>
          <a:bodyPr wrap="square" rtlCol="0">
            <a:spAutoFit/>
          </a:bodyPr>
          <a:lstStyle/>
          <a:p>
            <a:r>
              <a:rPr lang="it-IT" sz="1050" dirty="0" err="1"/>
              <a:t>Hide</a:t>
            </a:r>
            <a:r>
              <a:rPr lang="it-IT" sz="1050" dirty="0"/>
              <a:t> and reset </a:t>
            </a:r>
            <a:r>
              <a:rPr lang="it-IT" sz="1050" dirty="0" err="1"/>
              <a:t>current</a:t>
            </a:r>
            <a:r>
              <a:rPr lang="it-IT" sz="1050" dirty="0"/>
              <a:t> </a:t>
            </a:r>
            <a:r>
              <a:rPr lang="it-IT" sz="1050" dirty="0" err="1"/>
              <a:t>content</a:t>
            </a:r>
            <a:r>
              <a:rPr lang="it-IT" sz="1050" dirty="0"/>
              <a:t> and show home </a:t>
            </a:r>
            <a:r>
              <a:rPr lang="it-IT" sz="1050" dirty="0" err="1"/>
              <a:t>content</a:t>
            </a:r>
            <a:endParaRPr lang="it-IT" sz="1050" dirty="0"/>
          </a:p>
        </p:txBody>
      </p:sp>
    </p:spTree>
    <p:extLst>
      <p:ext uri="{BB962C8B-B14F-4D97-AF65-F5344CB8AC3E}">
        <p14:creationId xmlns:p14="http://schemas.microsoft.com/office/powerpoint/2010/main" val="271637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D8693-4E95-3C2B-B1CB-E2F7ED758B23}"/>
              </a:ext>
            </a:extLst>
          </p:cNvPr>
          <p:cNvSpPr>
            <a:spLocks noGrp="1"/>
          </p:cNvSpPr>
          <p:nvPr>
            <p:ph type="title"/>
          </p:nvPr>
        </p:nvSpPr>
        <p:spPr/>
        <p:txBody>
          <a:bodyPr/>
          <a:lstStyle/>
          <a:p>
            <a:r>
              <a:rPr lang="it-IT" dirty="0"/>
              <a:t>Sequence diagrams lato JS </a:t>
            </a:r>
          </a:p>
        </p:txBody>
      </p:sp>
      <p:sp>
        <p:nvSpPr>
          <p:cNvPr id="3" name="Segnaposto contenuto 2">
            <a:extLst>
              <a:ext uri="{FF2B5EF4-FFF2-40B4-BE49-F238E27FC236}">
                <a16:creationId xmlns:a16="http://schemas.microsoft.com/office/drawing/2014/main" id="{9134D469-856E-F538-6699-70B1A929BD00}"/>
              </a:ext>
            </a:extLst>
          </p:cNvPr>
          <p:cNvSpPr>
            <a:spLocks noGrp="1"/>
          </p:cNvSpPr>
          <p:nvPr>
            <p:ph idx="1"/>
          </p:nvPr>
        </p:nvSpPr>
        <p:spPr/>
        <p:txBody>
          <a:bodyPr/>
          <a:lstStyle/>
          <a:p>
            <a:r>
              <a:rPr lang="it-IT" dirty="0"/>
              <a:t>Nelle prossime slide saranno presenti i </a:t>
            </a:r>
            <a:r>
              <a:rPr lang="it-IT" dirty="0" err="1"/>
              <a:t>sequence</a:t>
            </a:r>
            <a:r>
              <a:rPr lang="it-IT" dirty="0"/>
              <a:t> </a:t>
            </a:r>
            <a:r>
              <a:rPr lang="it-IT" dirty="0" err="1"/>
              <a:t>diagram</a:t>
            </a:r>
            <a:r>
              <a:rPr lang="it-IT" dirty="0"/>
              <a:t> del progetto </a:t>
            </a:r>
            <a:r>
              <a:rPr lang="it-IT" dirty="0" err="1"/>
              <a:t>javascrpit</a:t>
            </a:r>
            <a:r>
              <a:rPr lang="it-IT" dirty="0"/>
              <a:t>.</a:t>
            </a:r>
          </a:p>
          <a:p>
            <a:pPr marL="0" indent="0">
              <a:buNone/>
            </a:pPr>
            <a:r>
              <a:rPr lang="it-IT" dirty="0"/>
              <a:t>Nota: quando vengono chiamati i metodi non sono espressi i parametri per non rendere le immagini troppo grandi (e illeggibili). Inoltre non sono descritti tutti i passaggi minuziosamente perché i </a:t>
            </a:r>
            <a:r>
              <a:rPr lang="it-IT" dirty="0" err="1"/>
              <a:t>sequence</a:t>
            </a:r>
            <a:r>
              <a:rPr lang="it-IT" dirty="0"/>
              <a:t> </a:t>
            </a:r>
            <a:r>
              <a:rPr lang="it-IT" dirty="0" err="1"/>
              <a:t>diagram</a:t>
            </a:r>
            <a:r>
              <a:rPr lang="it-IT" dirty="0"/>
              <a:t> non hanno scopo di esaustività ma di offrire un modo semplice e intuitivo per capire il funzionamento del codice</a:t>
            </a:r>
          </a:p>
        </p:txBody>
      </p:sp>
    </p:spTree>
    <p:extLst>
      <p:ext uri="{BB962C8B-B14F-4D97-AF65-F5344CB8AC3E}">
        <p14:creationId xmlns:p14="http://schemas.microsoft.com/office/powerpoint/2010/main" val="255891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390CF654-D4EA-44A8-8377-2BE100984716}"/>
              </a:ext>
            </a:extLst>
          </p:cNvPr>
          <p:cNvPicPr>
            <a:picLocks noGrp="1" noChangeAspect="1"/>
          </p:cNvPicPr>
          <p:nvPr>
            <p:ph idx="1"/>
          </p:nvPr>
        </p:nvPicPr>
        <p:blipFill>
          <a:blip r:embed="rId2"/>
          <a:stretch>
            <a:fillRect/>
          </a:stretch>
        </p:blipFill>
        <p:spPr>
          <a:xfrm>
            <a:off x="1808480" y="875593"/>
            <a:ext cx="9239034" cy="5497224"/>
          </a:xfrm>
          <a:prstGeom prst="rect">
            <a:avLst/>
          </a:prstGeom>
        </p:spPr>
      </p:pic>
      <p:sp>
        <p:nvSpPr>
          <p:cNvPr id="6" name="CasellaDiTesto 5">
            <a:extLst>
              <a:ext uri="{FF2B5EF4-FFF2-40B4-BE49-F238E27FC236}">
                <a16:creationId xmlns:a16="http://schemas.microsoft.com/office/drawing/2014/main" id="{15F0300A-6B97-2CAF-88B9-D7EE1977F969}"/>
              </a:ext>
            </a:extLst>
          </p:cNvPr>
          <p:cNvSpPr txBox="1"/>
          <p:nvPr/>
        </p:nvSpPr>
        <p:spPr>
          <a:xfrm>
            <a:off x="332612" y="485183"/>
            <a:ext cx="1475868" cy="369332"/>
          </a:xfrm>
          <a:prstGeom prst="rect">
            <a:avLst/>
          </a:prstGeom>
          <a:noFill/>
        </p:spPr>
        <p:txBody>
          <a:bodyPr wrap="square" rtlCol="0">
            <a:spAutoFit/>
          </a:bodyPr>
          <a:lstStyle/>
          <a:p>
            <a:r>
              <a:rPr lang="it-IT" dirty="0"/>
              <a:t>Check login</a:t>
            </a:r>
          </a:p>
        </p:txBody>
      </p:sp>
    </p:spTree>
    <p:extLst>
      <p:ext uri="{BB962C8B-B14F-4D97-AF65-F5344CB8AC3E}">
        <p14:creationId xmlns:p14="http://schemas.microsoft.com/office/powerpoint/2010/main" val="2197812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7722B824-52BD-DE50-349C-6413935B114D}"/>
              </a:ext>
            </a:extLst>
          </p:cNvPr>
          <p:cNvSpPr txBox="1"/>
          <p:nvPr/>
        </p:nvSpPr>
        <p:spPr>
          <a:xfrm>
            <a:off x="953809" y="271610"/>
            <a:ext cx="4047881" cy="369332"/>
          </a:xfrm>
          <a:prstGeom prst="rect">
            <a:avLst/>
          </a:prstGeom>
          <a:noFill/>
        </p:spPr>
        <p:txBody>
          <a:bodyPr wrap="square" rtlCol="0">
            <a:spAutoFit/>
          </a:bodyPr>
          <a:lstStyle/>
          <a:p>
            <a:r>
              <a:rPr lang="it-IT" b="1" u="sng" dirty="0"/>
              <a:t>SELL</a:t>
            </a:r>
            <a:r>
              <a:rPr lang="it-IT" dirty="0"/>
              <a:t>  Creazione di un articolo</a:t>
            </a:r>
          </a:p>
        </p:txBody>
      </p:sp>
      <p:pic>
        <p:nvPicPr>
          <p:cNvPr id="7" name="Immagine 6">
            <a:extLst>
              <a:ext uri="{FF2B5EF4-FFF2-40B4-BE49-F238E27FC236}">
                <a16:creationId xmlns:a16="http://schemas.microsoft.com/office/drawing/2014/main" id="{7EEBB4BC-B295-2F50-F9C8-F7E43C70AB7D}"/>
              </a:ext>
            </a:extLst>
          </p:cNvPr>
          <p:cNvPicPr>
            <a:picLocks noChangeAspect="1"/>
          </p:cNvPicPr>
          <p:nvPr/>
        </p:nvPicPr>
        <p:blipFill>
          <a:blip r:embed="rId2"/>
          <a:stretch>
            <a:fillRect/>
          </a:stretch>
        </p:blipFill>
        <p:spPr>
          <a:xfrm>
            <a:off x="706695" y="1010797"/>
            <a:ext cx="11156236" cy="5078776"/>
          </a:xfrm>
          <a:prstGeom prst="rect">
            <a:avLst/>
          </a:prstGeom>
        </p:spPr>
      </p:pic>
    </p:spTree>
    <p:extLst>
      <p:ext uri="{BB962C8B-B14F-4D97-AF65-F5344CB8AC3E}">
        <p14:creationId xmlns:p14="http://schemas.microsoft.com/office/powerpoint/2010/main" val="156674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7722B824-52BD-DE50-349C-6413935B114D}"/>
              </a:ext>
            </a:extLst>
          </p:cNvPr>
          <p:cNvSpPr txBox="1"/>
          <p:nvPr/>
        </p:nvSpPr>
        <p:spPr>
          <a:xfrm>
            <a:off x="953809" y="77118"/>
            <a:ext cx="6581728" cy="646331"/>
          </a:xfrm>
          <a:prstGeom prst="rect">
            <a:avLst/>
          </a:prstGeom>
          <a:noFill/>
        </p:spPr>
        <p:txBody>
          <a:bodyPr wrap="square" rtlCol="0">
            <a:spAutoFit/>
          </a:bodyPr>
          <a:lstStyle/>
          <a:p>
            <a:r>
              <a:rPr lang="it-IT" b="1" u="sng" dirty="0"/>
              <a:t>SELL</a:t>
            </a:r>
            <a:r>
              <a:rPr lang="it-IT" dirty="0"/>
              <a:t>  Creazione di una asta, rimozione articoli scelti e generazione nuova riga nelle aste aperte</a:t>
            </a:r>
          </a:p>
        </p:txBody>
      </p:sp>
      <p:pic>
        <p:nvPicPr>
          <p:cNvPr id="5" name="Immagine 4">
            <a:extLst>
              <a:ext uri="{FF2B5EF4-FFF2-40B4-BE49-F238E27FC236}">
                <a16:creationId xmlns:a16="http://schemas.microsoft.com/office/drawing/2014/main" id="{CF5257BE-2B2E-B1D8-9341-DC02403C37FF}"/>
              </a:ext>
            </a:extLst>
          </p:cNvPr>
          <p:cNvPicPr>
            <a:picLocks noChangeAspect="1"/>
          </p:cNvPicPr>
          <p:nvPr/>
        </p:nvPicPr>
        <p:blipFill>
          <a:blip r:embed="rId2"/>
          <a:stretch>
            <a:fillRect/>
          </a:stretch>
        </p:blipFill>
        <p:spPr>
          <a:xfrm>
            <a:off x="106109" y="718061"/>
            <a:ext cx="11979781" cy="5594470"/>
          </a:xfrm>
          <a:prstGeom prst="rect">
            <a:avLst/>
          </a:prstGeom>
        </p:spPr>
      </p:pic>
    </p:spTree>
    <p:extLst>
      <p:ext uri="{BB962C8B-B14F-4D97-AF65-F5344CB8AC3E}">
        <p14:creationId xmlns:p14="http://schemas.microsoft.com/office/powerpoint/2010/main" val="4029429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asellaDiTesto 5">
            <a:extLst>
              <a:ext uri="{FF2B5EF4-FFF2-40B4-BE49-F238E27FC236}">
                <a16:creationId xmlns:a16="http://schemas.microsoft.com/office/drawing/2014/main" id="{7722B824-52BD-DE50-349C-6413935B114D}"/>
              </a:ext>
            </a:extLst>
          </p:cNvPr>
          <p:cNvSpPr txBox="1"/>
          <p:nvPr/>
        </p:nvSpPr>
        <p:spPr>
          <a:xfrm>
            <a:off x="953809" y="77118"/>
            <a:ext cx="6581728" cy="369332"/>
          </a:xfrm>
          <a:prstGeom prst="rect">
            <a:avLst/>
          </a:prstGeom>
          <a:noFill/>
        </p:spPr>
        <p:txBody>
          <a:bodyPr wrap="square" rtlCol="0">
            <a:spAutoFit/>
          </a:bodyPr>
          <a:lstStyle/>
          <a:p>
            <a:r>
              <a:rPr lang="it-IT" b="1" u="sng" dirty="0"/>
              <a:t>SELL</a:t>
            </a:r>
            <a:r>
              <a:rPr lang="it-IT" dirty="0"/>
              <a:t>  Chiusura di una asta e relativo aggiornamento del vincitore</a:t>
            </a:r>
          </a:p>
        </p:txBody>
      </p:sp>
      <p:pic>
        <p:nvPicPr>
          <p:cNvPr id="3" name="Immagine 2">
            <a:extLst>
              <a:ext uri="{FF2B5EF4-FFF2-40B4-BE49-F238E27FC236}">
                <a16:creationId xmlns:a16="http://schemas.microsoft.com/office/drawing/2014/main" id="{5AF91C12-B1BF-4418-FA25-AF1345AE5C8C}"/>
              </a:ext>
            </a:extLst>
          </p:cNvPr>
          <p:cNvPicPr>
            <a:picLocks noChangeAspect="1"/>
          </p:cNvPicPr>
          <p:nvPr/>
        </p:nvPicPr>
        <p:blipFill>
          <a:blip r:embed="rId2"/>
          <a:stretch>
            <a:fillRect/>
          </a:stretch>
        </p:blipFill>
        <p:spPr>
          <a:xfrm>
            <a:off x="1002740" y="723449"/>
            <a:ext cx="9970059" cy="5907281"/>
          </a:xfrm>
          <a:prstGeom prst="rect">
            <a:avLst/>
          </a:prstGeom>
        </p:spPr>
      </p:pic>
    </p:spTree>
    <p:extLst>
      <p:ext uri="{BB962C8B-B14F-4D97-AF65-F5344CB8AC3E}">
        <p14:creationId xmlns:p14="http://schemas.microsoft.com/office/powerpoint/2010/main" val="47673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Segnaposto contenuto 4" descr="Immagine che contiene testo, diagramma, linea, Parallelo&#10;&#10;Descrizione generata automaticamente">
            <a:extLst>
              <a:ext uri="{FF2B5EF4-FFF2-40B4-BE49-F238E27FC236}">
                <a16:creationId xmlns:a16="http://schemas.microsoft.com/office/drawing/2014/main" id="{B45A2D70-06A4-C48F-25DF-34BF35F53D7B}"/>
              </a:ext>
            </a:extLst>
          </p:cNvPr>
          <p:cNvPicPr>
            <a:picLocks noChangeAspect="1"/>
          </p:cNvPicPr>
          <p:nvPr/>
        </p:nvPicPr>
        <p:blipFill>
          <a:blip r:embed="rId2"/>
          <a:stretch>
            <a:fillRect/>
          </a:stretch>
        </p:blipFill>
        <p:spPr>
          <a:xfrm>
            <a:off x="1460070" y="1169511"/>
            <a:ext cx="3574046" cy="5247747"/>
          </a:xfrm>
          <a:prstGeom prst="rect">
            <a:avLst/>
          </a:prstGeom>
          <a:ln w="38100">
            <a:solidFill>
              <a:schemeClr val="tx1"/>
            </a:solidFill>
          </a:ln>
        </p:spPr>
      </p:pic>
      <p:pic>
        <p:nvPicPr>
          <p:cNvPr id="8" name="Segnaposto contenuto 7">
            <a:extLst>
              <a:ext uri="{FF2B5EF4-FFF2-40B4-BE49-F238E27FC236}">
                <a16:creationId xmlns:a16="http://schemas.microsoft.com/office/drawing/2014/main" id="{CAB8F492-9F1C-24C4-91AD-043A1657F80F}"/>
              </a:ext>
            </a:extLst>
          </p:cNvPr>
          <p:cNvPicPr>
            <a:picLocks noGrp="1" noChangeAspect="1"/>
          </p:cNvPicPr>
          <p:nvPr>
            <p:ph idx="1"/>
          </p:nvPr>
        </p:nvPicPr>
        <p:blipFill>
          <a:blip r:embed="rId3"/>
          <a:stretch>
            <a:fillRect/>
          </a:stretch>
        </p:blipFill>
        <p:spPr>
          <a:xfrm>
            <a:off x="5540377" y="1139258"/>
            <a:ext cx="6173528" cy="2790138"/>
          </a:xfrm>
          <a:ln w="38100">
            <a:solidFill>
              <a:schemeClr val="tx1"/>
            </a:solidFill>
          </a:ln>
        </p:spPr>
      </p:pic>
      <p:sp>
        <p:nvSpPr>
          <p:cNvPr id="6" name="CasellaDiTesto 5">
            <a:extLst>
              <a:ext uri="{FF2B5EF4-FFF2-40B4-BE49-F238E27FC236}">
                <a16:creationId xmlns:a16="http://schemas.microsoft.com/office/drawing/2014/main" id="{7722B824-52BD-DE50-349C-6413935B114D}"/>
              </a:ext>
            </a:extLst>
          </p:cNvPr>
          <p:cNvSpPr txBox="1"/>
          <p:nvPr/>
        </p:nvSpPr>
        <p:spPr>
          <a:xfrm>
            <a:off x="953809" y="271610"/>
            <a:ext cx="4047881" cy="646331"/>
          </a:xfrm>
          <a:prstGeom prst="rect">
            <a:avLst/>
          </a:prstGeom>
          <a:noFill/>
        </p:spPr>
        <p:txBody>
          <a:bodyPr wrap="square" rtlCol="0">
            <a:spAutoFit/>
          </a:bodyPr>
          <a:lstStyle/>
          <a:p>
            <a:r>
              <a:rPr lang="it-IT" b="1" u="sng" dirty="0"/>
              <a:t>BUY</a:t>
            </a:r>
            <a:r>
              <a:rPr lang="it-IT" dirty="0"/>
              <a:t>  Chiusura della sezione dedicata alle informazioni di un asta</a:t>
            </a:r>
          </a:p>
        </p:txBody>
      </p:sp>
      <p:sp>
        <p:nvSpPr>
          <p:cNvPr id="10" name="CasellaDiTesto 9">
            <a:extLst>
              <a:ext uri="{FF2B5EF4-FFF2-40B4-BE49-F238E27FC236}">
                <a16:creationId xmlns:a16="http://schemas.microsoft.com/office/drawing/2014/main" id="{54D336F8-F6D9-A075-0BB2-E947DF9DFEDF}"/>
              </a:ext>
            </a:extLst>
          </p:cNvPr>
          <p:cNvSpPr txBox="1"/>
          <p:nvPr/>
        </p:nvSpPr>
        <p:spPr>
          <a:xfrm>
            <a:off x="5540378" y="271609"/>
            <a:ext cx="6173527" cy="646331"/>
          </a:xfrm>
          <a:prstGeom prst="rect">
            <a:avLst/>
          </a:prstGeom>
          <a:noFill/>
        </p:spPr>
        <p:txBody>
          <a:bodyPr wrap="square" rtlCol="0">
            <a:spAutoFit/>
          </a:bodyPr>
          <a:lstStyle/>
          <a:p>
            <a:r>
              <a:rPr lang="it-IT" dirty="0"/>
              <a:t>Stampa delle aste vinte dall’utente all’apertura della pagina lato «</a:t>
            </a:r>
            <a:r>
              <a:rPr lang="it-IT" dirty="0" err="1"/>
              <a:t>buy</a:t>
            </a:r>
            <a:r>
              <a:rPr lang="it-IT" dirty="0"/>
              <a:t>»</a:t>
            </a:r>
          </a:p>
        </p:txBody>
      </p:sp>
      <p:pic>
        <p:nvPicPr>
          <p:cNvPr id="13" name="Immagine 12">
            <a:extLst>
              <a:ext uri="{FF2B5EF4-FFF2-40B4-BE49-F238E27FC236}">
                <a16:creationId xmlns:a16="http://schemas.microsoft.com/office/drawing/2014/main" id="{19910086-29F0-BE7C-7C10-9D15EB1BDFBF}"/>
              </a:ext>
            </a:extLst>
          </p:cNvPr>
          <p:cNvPicPr>
            <a:picLocks noChangeAspect="1"/>
          </p:cNvPicPr>
          <p:nvPr/>
        </p:nvPicPr>
        <p:blipFill>
          <a:blip r:embed="rId4"/>
          <a:stretch>
            <a:fillRect/>
          </a:stretch>
        </p:blipFill>
        <p:spPr>
          <a:xfrm>
            <a:off x="8112555" y="4407483"/>
            <a:ext cx="2619375" cy="2009775"/>
          </a:xfrm>
          <a:prstGeom prst="rect">
            <a:avLst/>
          </a:prstGeom>
          <a:ln w="38100">
            <a:solidFill>
              <a:schemeClr val="tx1"/>
            </a:solidFill>
          </a:ln>
        </p:spPr>
      </p:pic>
      <p:sp>
        <p:nvSpPr>
          <p:cNvPr id="14" name="CasellaDiTesto 13">
            <a:extLst>
              <a:ext uri="{FF2B5EF4-FFF2-40B4-BE49-F238E27FC236}">
                <a16:creationId xmlns:a16="http://schemas.microsoft.com/office/drawing/2014/main" id="{2337D63B-7778-5E69-6779-F46DA8CFCF1B}"/>
              </a:ext>
            </a:extLst>
          </p:cNvPr>
          <p:cNvSpPr txBox="1"/>
          <p:nvPr/>
        </p:nvSpPr>
        <p:spPr>
          <a:xfrm>
            <a:off x="6096000" y="4407483"/>
            <a:ext cx="1774823" cy="2031325"/>
          </a:xfrm>
          <a:prstGeom prst="rect">
            <a:avLst/>
          </a:prstGeom>
          <a:noFill/>
        </p:spPr>
        <p:txBody>
          <a:bodyPr wrap="square" rtlCol="0">
            <a:spAutoFit/>
          </a:bodyPr>
          <a:lstStyle/>
          <a:p>
            <a:r>
              <a:rPr lang="it-IT" dirty="0"/>
              <a:t>Inizializzazione della pagina home a seconda dell’ultima azione svolta dall’utente</a:t>
            </a:r>
          </a:p>
        </p:txBody>
      </p:sp>
    </p:spTree>
    <p:extLst>
      <p:ext uri="{BB962C8B-B14F-4D97-AF65-F5344CB8AC3E}">
        <p14:creationId xmlns:p14="http://schemas.microsoft.com/office/powerpoint/2010/main" val="79059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9116191B-8DAD-4E25-8691-9777C86386F1}"/>
              </a:ext>
            </a:extLst>
          </p:cNvPr>
          <p:cNvPicPr>
            <a:picLocks noGrp="1" noChangeAspect="1"/>
          </p:cNvPicPr>
          <p:nvPr>
            <p:ph idx="1"/>
          </p:nvPr>
        </p:nvPicPr>
        <p:blipFill>
          <a:blip r:embed="rId2"/>
          <a:stretch>
            <a:fillRect/>
          </a:stretch>
        </p:blipFill>
        <p:spPr>
          <a:xfrm>
            <a:off x="2002495" y="498427"/>
            <a:ext cx="8611228" cy="5858559"/>
          </a:xfrm>
        </p:spPr>
      </p:pic>
      <p:sp>
        <p:nvSpPr>
          <p:cNvPr id="3" name="CasellaDiTesto 2">
            <a:extLst>
              <a:ext uri="{FF2B5EF4-FFF2-40B4-BE49-F238E27FC236}">
                <a16:creationId xmlns:a16="http://schemas.microsoft.com/office/drawing/2014/main" id="{0DB835CE-02D3-2147-F51D-5D94DBA61FD6}"/>
              </a:ext>
            </a:extLst>
          </p:cNvPr>
          <p:cNvSpPr txBox="1"/>
          <p:nvPr/>
        </p:nvSpPr>
        <p:spPr>
          <a:xfrm>
            <a:off x="365759" y="1297858"/>
            <a:ext cx="2265474" cy="923330"/>
          </a:xfrm>
          <a:prstGeom prst="rect">
            <a:avLst/>
          </a:prstGeom>
          <a:noFill/>
        </p:spPr>
        <p:txBody>
          <a:bodyPr wrap="square" rtlCol="0">
            <a:spAutoFit/>
          </a:bodyPr>
          <a:lstStyle/>
          <a:p>
            <a:r>
              <a:rPr lang="it-IT" b="1" u="sng" dirty="0"/>
              <a:t>BUY</a:t>
            </a:r>
            <a:r>
              <a:rPr lang="it-IT" dirty="0"/>
              <a:t> Ricerca delle aste tramite parola chiave</a:t>
            </a:r>
          </a:p>
        </p:txBody>
      </p:sp>
    </p:spTree>
    <p:extLst>
      <p:ext uri="{BB962C8B-B14F-4D97-AF65-F5344CB8AC3E}">
        <p14:creationId xmlns:p14="http://schemas.microsoft.com/office/powerpoint/2010/main" val="344974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B23A9F1C-114D-25DB-D2F0-260D95D5A070}"/>
              </a:ext>
            </a:extLst>
          </p:cNvPr>
          <p:cNvSpPr txBox="1"/>
          <p:nvPr/>
        </p:nvSpPr>
        <p:spPr>
          <a:xfrm>
            <a:off x="365760" y="261778"/>
            <a:ext cx="4668356" cy="646331"/>
          </a:xfrm>
          <a:prstGeom prst="rect">
            <a:avLst/>
          </a:prstGeom>
          <a:noFill/>
        </p:spPr>
        <p:txBody>
          <a:bodyPr wrap="square" rtlCol="0">
            <a:spAutoFit/>
          </a:bodyPr>
          <a:lstStyle/>
          <a:p>
            <a:r>
              <a:rPr lang="it-IT" b="1" u="sng" dirty="0"/>
              <a:t>BUY</a:t>
            </a:r>
            <a:r>
              <a:rPr lang="it-IT" dirty="0"/>
              <a:t> Apertura di un’asta. Vengono mostrate le offerte e gli articoli dell’asta</a:t>
            </a:r>
          </a:p>
        </p:txBody>
      </p:sp>
      <p:pic>
        <p:nvPicPr>
          <p:cNvPr id="17" name="Immagine 16">
            <a:extLst>
              <a:ext uri="{FF2B5EF4-FFF2-40B4-BE49-F238E27FC236}">
                <a16:creationId xmlns:a16="http://schemas.microsoft.com/office/drawing/2014/main" id="{BC965526-8211-CB0C-D5B2-AEBBFD5FD398}"/>
              </a:ext>
            </a:extLst>
          </p:cNvPr>
          <p:cNvPicPr>
            <a:picLocks noChangeAspect="1"/>
          </p:cNvPicPr>
          <p:nvPr/>
        </p:nvPicPr>
        <p:blipFill>
          <a:blip r:embed="rId2"/>
          <a:stretch>
            <a:fillRect/>
          </a:stretch>
        </p:blipFill>
        <p:spPr>
          <a:xfrm>
            <a:off x="365760" y="1325320"/>
            <a:ext cx="11304150" cy="4954100"/>
          </a:xfrm>
          <a:prstGeom prst="rect">
            <a:avLst/>
          </a:prstGeom>
        </p:spPr>
      </p:pic>
    </p:spTree>
    <p:extLst>
      <p:ext uri="{BB962C8B-B14F-4D97-AF65-F5344CB8AC3E}">
        <p14:creationId xmlns:p14="http://schemas.microsoft.com/office/powerpoint/2010/main" val="45770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26B1CC-01E9-9950-01F8-27C9332DBDB8}"/>
              </a:ext>
            </a:extLst>
          </p:cNvPr>
          <p:cNvSpPr>
            <a:spLocks noGrp="1"/>
          </p:cNvSpPr>
          <p:nvPr>
            <p:ph type="title"/>
          </p:nvPr>
        </p:nvSpPr>
        <p:spPr>
          <a:xfrm>
            <a:off x="1371600" y="685800"/>
            <a:ext cx="9601200" cy="733425"/>
          </a:xfrm>
        </p:spPr>
        <p:txBody>
          <a:bodyPr/>
          <a:lstStyle/>
          <a:p>
            <a:r>
              <a:rPr lang="it-IT" dirty="0"/>
              <a:t>Note per il database:</a:t>
            </a:r>
          </a:p>
        </p:txBody>
      </p:sp>
      <p:sp>
        <p:nvSpPr>
          <p:cNvPr id="3" name="Segnaposto contenuto 2">
            <a:extLst>
              <a:ext uri="{FF2B5EF4-FFF2-40B4-BE49-F238E27FC236}">
                <a16:creationId xmlns:a16="http://schemas.microsoft.com/office/drawing/2014/main" id="{1C14AA21-564E-09A2-CCD9-31CF0B50A2FC}"/>
              </a:ext>
            </a:extLst>
          </p:cNvPr>
          <p:cNvSpPr>
            <a:spLocks noGrp="1"/>
          </p:cNvSpPr>
          <p:nvPr>
            <p:ph idx="1"/>
          </p:nvPr>
        </p:nvSpPr>
        <p:spPr>
          <a:xfrm>
            <a:off x="1371600" y="1628775"/>
            <a:ext cx="9601200" cy="4448175"/>
          </a:xfrm>
        </p:spPr>
        <p:txBody>
          <a:bodyPr>
            <a:normAutofit lnSpcReduction="10000"/>
          </a:bodyPr>
          <a:lstStyle/>
          <a:p>
            <a:r>
              <a:rPr lang="it-IT" dirty="0"/>
              <a:t>Gli utenti sono identificati dal loro ID, tuttavia si assume che gli username utilizzati dagli utenti debbano essere univoci, poiché verranno usati per mostrare le offerte da parte dei vari utenti.</a:t>
            </a:r>
          </a:p>
          <a:p>
            <a:r>
              <a:rPr lang="it-IT" dirty="0"/>
              <a:t>Nelle specifiche è detto che un articolo non può comparire in più di un’asta. Non essendo fornite maggiori informazioni abbiamo interpretato nel seguente modo: </a:t>
            </a:r>
            <a:br>
              <a:rPr lang="it-IT" dirty="0"/>
            </a:br>
            <a:r>
              <a:rPr lang="it-IT" i="1" dirty="0"/>
              <a:t>«un articolo non può comparire in più di un asta </a:t>
            </a:r>
            <a:r>
              <a:rPr lang="it-IT" i="1" u="sng" dirty="0"/>
              <a:t>contemporaneamente</a:t>
            </a:r>
            <a:r>
              <a:rPr lang="it-IT" i="1" dirty="0"/>
              <a:t>. Nel caso in cui un’asta si concluda senza un vincitori, tutti gli articoli posso essere rimessi in vendita».</a:t>
            </a:r>
          </a:p>
          <a:p>
            <a:r>
              <a:rPr lang="it-IT" dirty="0"/>
              <a:t>Dato che la specifica consente di non occuparsi della chiusura temporizzata delle aste si è ritenuto necessario includere un flag «IsClosed» nella tabella «Auction» per capire se una asta è stata chiusa dal creatore.</a:t>
            </a:r>
          </a:p>
          <a:p>
            <a:r>
              <a:rPr lang="it-IT" dirty="0"/>
              <a:t>Nella tabella «Offer» troviamo il campo «AuctionOfferId», questo è un numero progressivo che serve a differenziare offerte provenienti da uno stesso «User» riferite ad una stessa «Auction».</a:t>
            </a:r>
          </a:p>
        </p:txBody>
      </p:sp>
    </p:spTree>
    <p:extLst>
      <p:ext uri="{BB962C8B-B14F-4D97-AF65-F5344CB8AC3E}">
        <p14:creationId xmlns:p14="http://schemas.microsoft.com/office/powerpoint/2010/main" val="3046810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2FB8A9AF-067A-017F-FE60-4F7275F6B063}"/>
              </a:ext>
            </a:extLst>
          </p:cNvPr>
          <p:cNvSpPr txBox="1"/>
          <p:nvPr/>
        </p:nvSpPr>
        <p:spPr>
          <a:xfrm>
            <a:off x="365759" y="261778"/>
            <a:ext cx="2508070" cy="1477328"/>
          </a:xfrm>
          <a:prstGeom prst="rect">
            <a:avLst/>
          </a:prstGeom>
          <a:noFill/>
        </p:spPr>
        <p:txBody>
          <a:bodyPr wrap="square" rtlCol="0">
            <a:spAutoFit/>
          </a:bodyPr>
          <a:lstStyle/>
          <a:p>
            <a:r>
              <a:rPr lang="it-IT" b="1" u="sng" dirty="0"/>
              <a:t>BUY</a:t>
            </a:r>
            <a:r>
              <a:rPr lang="it-IT" dirty="0"/>
              <a:t> Stampa delle aste visitate recentemente dopo aver controllato che sono ancora disponibili</a:t>
            </a:r>
          </a:p>
        </p:txBody>
      </p:sp>
      <p:pic>
        <p:nvPicPr>
          <p:cNvPr id="13" name="Immagine 12">
            <a:extLst>
              <a:ext uri="{FF2B5EF4-FFF2-40B4-BE49-F238E27FC236}">
                <a16:creationId xmlns:a16="http://schemas.microsoft.com/office/drawing/2014/main" id="{A0569F2E-0B90-0081-C6B5-20C50BBCA10F}"/>
              </a:ext>
            </a:extLst>
          </p:cNvPr>
          <p:cNvPicPr>
            <a:picLocks noChangeAspect="1"/>
          </p:cNvPicPr>
          <p:nvPr/>
        </p:nvPicPr>
        <p:blipFill>
          <a:blip r:embed="rId2"/>
          <a:stretch>
            <a:fillRect/>
          </a:stretch>
        </p:blipFill>
        <p:spPr>
          <a:xfrm>
            <a:off x="2710289" y="495022"/>
            <a:ext cx="8605252" cy="5783858"/>
          </a:xfrm>
          <a:prstGeom prst="rect">
            <a:avLst/>
          </a:prstGeom>
        </p:spPr>
      </p:pic>
    </p:spTree>
    <p:extLst>
      <p:ext uri="{BB962C8B-B14F-4D97-AF65-F5344CB8AC3E}">
        <p14:creationId xmlns:p14="http://schemas.microsoft.com/office/powerpoint/2010/main" val="368858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1646E7A9-486A-AFD3-A947-86632A434BE4}"/>
              </a:ext>
            </a:extLst>
          </p:cNvPr>
          <p:cNvSpPr txBox="1"/>
          <p:nvPr/>
        </p:nvSpPr>
        <p:spPr>
          <a:xfrm>
            <a:off x="592395" y="601328"/>
            <a:ext cx="1866434" cy="646331"/>
          </a:xfrm>
          <a:prstGeom prst="rect">
            <a:avLst/>
          </a:prstGeom>
          <a:noFill/>
        </p:spPr>
        <p:txBody>
          <a:bodyPr wrap="square" rtlCol="0">
            <a:spAutoFit/>
          </a:bodyPr>
          <a:lstStyle/>
          <a:p>
            <a:r>
              <a:rPr lang="it-IT" dirty="0"/>
              <a:t>Esecuzione di un’offerta</a:t>
            </a:r>
          </a:p>
        </p:txBody>
      </p:sp>
      <p:pic>
        <p:nvPicPr>
          <p:cNvPr id="11" name="Immagine 10">
            <a:extLst>
              <a:ext uri="{FF2B5EF4-FFF2-40B4-BE49-F238E27FC236}">
                <a16:creationId xmlns:a16="http://schemas.microsoft.com/office/drawing/2014/main" id="{2AEEC321-1C79-57B7-66CE-B5670421BC8C}"/>
              </a:ext>
            </a:extLst>
          </p:cNvPr>
          <p:cNvPicPr>
            <a:picLocks noChangeAspect="1"/>
          </p:cNvPicPr>
          <p:nvPr/>
        </p:nvPicPr>
        <p:blipFill>
          <a:blip r:embed="rId2"/>
          <a:stretch>
            <a:fillRect/>
          </a:stretch>
        </p:blipFill>
        <p:spPr>
          <a:xfrm>
            <a:off x="2344529" y="603413"/>
            <a:ext cx="9409675" cy="5651174"/>
          </a:xfrm>
          <a:prstGeom prst="rect">
            <a:avLst/>
          </a:prstGeom>
        </p:spPr>
      </p:pic>
    </p:spTree>
    <p:extLst>
      <p:ext uri="{BB962C8B-B14F-4D97-AF65-F5344CB8AC3E}">
        <p14:creationId xmlns:p14="http://schemas.microsoft.com/office/powerpoint/2010/main" val="1623671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C39434-B625-AB34-AFE2-4514BDC1A450}"/>
              </a:ext>
            </a:extLst>
          </p:cNvPr>
          <p:cNvSpPr>
            <a:spLocks noGrp="1"/>
          </p:cNvSpPr>
          <p:nvPr>
            <p:ph idx="1"/>
          </p:nvPr>
        </p:nvSpPr>
        <p:spPr/>
        <p:txBody>
          <a:bodyPr/>
          <a:lstStyle/>
          <a:p>
            <a:r>
              <a:rPr lang="it-IT" dirty="0"/>
              <a:t>Figini riccardo, codice persona: 10709191</a:t>
            </a:r>
          </a:p>
          <a:p>
            <a:r>
              <a:rPr lang="it-IT" dirty="0"/>
              <a:t>Francesco Gregorio Lo Mastro: 10709176</a:t>
            </a:r>
          </a:p>
          <a:p>
            <a:endParaRPr lang="it-IT" dirty="0"/>
          </a:p>
          <a:p>
            <a:pPr marL="0" indent="0">
              <a:buNone/>
            </a:pPr>
            <a:r>
              <a:rPr lang="it-IT" dirty="0"/>
              <a:t>Gruppo: 114, traccia 1</a:t>
            </a:r>
          </a:p>
        </p:txBody>
      </p:sp>
      <p:sp>
        <p:nvSpPr>
          <p:cNvPr id="7" name="Titolo 6">
            <a:extLst>
              <a:ext uri="{FF2B5EF4-FFF2-40B4-BE49-F238E27FC236}">
                <a16:creationId xmlns:a16="http://schemas.microsoft.com/office/drawing/2014/main" id="{75761866-31C0-4D63-3F97-9DB1C3C6A264}"/>
              </a:ext>
            </a:extLst>
          </p:cNvPr>
          <p:cNvSpPr>
            <a:spLocks noGrp="1"/>
          </p:cNvSpPr>
          <p:nvPr>
            <p:ph type="title"/>
          </p:nvPr>
        </p:nvSpPr>
        <p:spPr/>
        <p:txBody>
          <a:bodyPr/>
          <a:lstStyle/>
          <a:p>
            <a:r>
              <a:rPr lang="it-IT" dirty="0"/>
              <a:t>Svolto da:</a:t>
            </a:r>
          </a:p>
        </p:txBody>
      </p:sp>
    </p:spTree>
    <p:extLst>
      <p:ext uri="{BB962C8B-B14F-4D97-AF65-F5344CB8AC3E}">
        <p14:creationId xmlns:p14="http://schemas.microsoft.com/office/powerpoint/2010/main" val="115776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2D184-CCC0-0EC3-79A0-77D8BDD96906}"/>
              </a:ext>
            </a:extLst>
          </p:cNvPr>
          <p:cNvSpPr>
            <a:spLocks noGrp="1"/>
          </p:cNvSpPr>
          <p:nvPr>
            <p:ph type="title"/>
          </p:nvPr>
        </p:nvSpPr>
        <p:spPr/>
        <p:txBody>
          <a:bodyPr/>
          <a:lstStyle/>
          <a:p>
            <a:r>
              <a:rPr lang="it-IT" dirty="0"/>
              <a:t>Consegna lato vendita (pt. 1)</a:t>
            </a:r>
          </a:p>
        </p:txBody>
      </p:sp>
      <p:sp>
        <p:nvSpPr>
          <p:cNvPr id="3" name="Segnaposto contenuto 2">
            <a:extLst>
              <a:ext uri="{FF2B5EF4-FFF2-40B4-BE49-F238E27FC236}">
                <a16:creationId xmlns:a16="http://schemas.microsoft.com/office/drawing/2014/main" id="{0F35B9DE-DCA8-8CC4-1177-9F5CDFDDB928}"/>
              </a:ext>
            </a:extLst>
          </p:cNvPr>
          <p:cNvSpPr>
            <a:spLocks noGrp="1"/>
          </p:cNvSpPr>
          <p:nvPr>
            <p:ph idx="1"/>
          </p:nvPr>
        </p:nvSpPr>
        <p:spPr>
          <a:xfrm>
            <a:off x="1371600" y="1538749"/>
            <a:ext cx="9601200" cy="4633451"/>
          </a:xfrm>
        </p:spPr>
        <p:txBody>
          <a:bodyPr>
            <a:normAutofit fontScale="92500" lnSpcReduction="10000"/>
          </a:bodyPr>
          <a:lstStyle/>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a:t>
            </a:r>
            <a:r>
              <a:rPr lang="it-IT"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pagina VENDO (Sell)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contiene: </a:t>
            </a:r>
          </a:p>
          <a:p>
            <a:pPr lvl="1" algn="just">
              <a:lnSpc>
                <a:spcPct val="50000"/>
              </a:lnSpc>
              <a:spcAft>
                <a:spcPts val="800"/>
              </a:spcAft>
            </a:pPr>
            <a:r>
              <a:rPr lang="it-IT"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Una lista di aste</a:t>
            </a:r>
            <a:r>
              <a:rPr lang="it-IT" sz="12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aperte, create dall’utente.</a:t>
            </a:r>
          </a:p>
          <a:p>
            <a:pPr lvl="1" algn="just">
              <a:lnSpc>
                <a:spcPct val="50000"/>
              </a:lnSpc>
              <a:spcAft>
                <a:spcPts val="800"/>
              </a:spcAft>
            </a:pPr>
            <a:r>
              <a:rPr lang="it-IT"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Una lista di aste chiuse, create dall’utente</a:t>
            </a:r>
          </a:p>
          <a:p>
            <a:pPr lvl="1" algn="just">
              <a:lnSpc>
                <a:spcPct val="50000"/>
              </a:lnSpc>
              <a:spcAft>
                <a:spcPts val="800"/>
              </a:spcAft>
            </a:pPr>
            <a:r>
              <a:rPr lang="it-IT"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 form per la creazione di articoli</a:t>
            </a:r>
          </a:p>
          <a:p>
            <a:pPr lvl="1" algn="just">
              <a:lnSpc>
                <a:spcPct val="50000"/>
              </a:lnSpc>
              <a:spcAft>
                <a:spcPts val="800"/>
              </a:spcAft>
            </a:pPr>
            <a:r>
              <a:rPr lang="it-IT"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 form per la creazione di aste</a:t>
            </a:r>
          </a:p>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ll primo form </a:t>
            </a:r>
            <a:r>
              <a:rPr lang="it-IT" sz="1800" dirty="0">
                <a:solidFill>
                  <a:srgbClr val="FF6600"/>
                </a:solidFill>
                <a:latin typeface="Calibri" panose="020F0502020204030204" pitchFamily="34" charset="0"/>
                <a:cs typeface="Calibri" panose="020F0502020204030204" pitchFamily="34" charset="0"/>
              </a:rPr>
              <a:t>inserisce nuovi articoli nel database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 il secondo mostra </a:t>
            </a:r>
            <a:r>
              <a:rPr lang="it-IT" sz="1800" dirty="0">
                <a:solidFill>
                  <a:srgbClr val="FF6600"/>
                </a:solidFill>
                <a:latin typeface="Calibri" panose="020F0502020204030204" pitchFamily="34" charset="0"/>
                <a:cs typeface="Calibri" panose="020F0502020204030204" pitchFamily="34" charset="0"/>
              </a:rPr>
              <a:t>l'elenco degli articoli dell’utente disponibili nel database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 dà la possibilità di selezionarne più di uno </a:t>
            </a:r>
            <a:r>
              <a:rPr lang="it-IT" sz="1800" dirty="0">
                <a:solidFill>
                  <a:srgbClr val="FF6600"/>
                </a:solidFill>
                <a:latin typeface="Calibri" panose="020F0502020204030204" pitchFamily="34" charset="0"/>
                <a:cs typeface="Calibri" panose="020F0502020204030204" pitchFamily="34" charset="0"/>
              </a:rPr>
              <a:t>da mettere all’asta</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p>
          <a:p>
            <a:pPr>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a:t>
            </a:r>
            <a:r>
              <a:rPr lang="it-IT" sz="1800" dirty="0">
                <a:solidFill>
                  <a:srgbClr val="FF6600"/>
                </a:solidFill>
                <a:latin typeface="Calibri" panose="020F0502020204030204" pitchFamily="34" charset="0"/>
                <a:cs typeface="Calibri" panose="020F0502020204030204" pitchFamily="34" charset="0"/>
              </a:rPr>
              <a:t>lista di aste aperte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mostra le aste ordinate per data + ora di scadenz</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a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crescente.</a:t>
            </a:r>
            <a:b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Per ogni asta si riportano, tutti gli articoli inclusi con il loro codice, l’offerta migliore, l’username dell’acquirente, la data di inizio, la data di chiusura ed il tempo rimanente. Quest’ultimo è ottenuto come differenza tra la data di login e la data di chiusura visibile anche prima che l’asta sia cominciata.</a:t>
            </a:r>
          </a:p>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a:t>
            </a:r>
            <a:r>
              <a:rPr lang="it-IT" sz="1800" dirty="0">
                <a:solidFill>
                  <a:srgbClr val="FF6600"/>
                </a:solidFill>
                <a:latin typeface="Calibri" panose="020F0502020204030204" pitchFamily="34" charset="0"/>
                <a:cs typeface="Calibri" panose="020F0502020204030204" pitchFamily="34" charset="0"/>
              </a:rPr>
              <a:t>lista di aste chiuse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ha </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gli stessi campi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della lista di aste aperte ma non mostra il tempo rimanente.</a:t>
            </a:r>
          </a:p>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Sia le aste aperte che le aste chiuse mostrano un pulsante «Details»</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che conduce ad una </a:t>
            </a:r>
            <a:r>
              <a:rPr lang="it-IT" sz="1800" dirty="0">
                <a:solidFill>
                  <a:srgbClr val="0070C0"/>
                </a:solidFill>
                <a:latin typeface="Calibri" panose="020F0502020204030204" pitchFamily="34" charset="0"/>
                <a:cs typeface="Calibri" panose="020F0502020204030204" pitchFamily="34" charset="0"/>
              </a:rPr>
              <a:t>pagina di dettaglio sull’asta cliccata.</a:t>
            </a:r>
            <a:endPar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endParaRPr lang="it-IT" dirty="0"/>
          </a:p>
        </p:txBody>
      </p:sp>
      <p:sp>
        <p:nvSpPr>
          <p:cNvPr id="5" name="CasellaDiTesto 4">
            <a:extLst>
              <a:ext uri="{FF2B5EF4-FFF2-40B4-BE49-F238E27FC236}">
                <a16:creationId xmlns:a16="http://schemas.microsoft.com/office/drawing/2014/main" id="{9505C480-30FF-8FDE-FE22-E4743B1939DF}"/>
              </a:ext>
            </a:extLst>
          </p:cNvPr>
          <p:cNvSpPr txBox="1"/>
          <p:nvPr/>
        </p:nvSpPr>
        <p:spPr>
          <a:xfrm>
            <a:off x="6312210" y="1547320"/>
            <a:ext cx="4431990" cy="1246495"/>
          </a:xfrm>
          <a:prstGeom prst="rect">
            <a:avLst/>
          </a:prstGeom>
          <a:noFill/>
          <a:ln>
            <a:solidFill>
              <a:schemeClr val="tx1"/>
            </a:solidFill>
          </a:ln>
        </p:spPr>
        <p:txBody>
          <a:bodyPr wrap="square" rtlCol="0">
            <a:spAutoFit/>
          </a:bodyPr>
          <a:lstStyle/>
          <a:p>
            <a:pPr algn="just"/>
            <a:r>
              <a:rPr lang="it-IT" sz="1500" b="1" u="sng" dirty="0">
                <a:latin typeface="Calibri" panose="020F0502020204030204" pitchFamily="34" charset="0"/>
                <a:ea typeface="Calibri" panose="020F0502020204030204" pitchFamily="34" charset="0"/>
                <a:cs typeface="Calibri" panose="020F0502020204030204" pitchFamily="34" charset="0"/>
              </a:rPr>
              <a:t>Nota</a:t>
            </a:r>
            <a:r>
              <a:rPr lang="it-IT" sz="1500" b="1" dirty="0">
                <a:latin typeface="Calibri" panose="020F0502020204030204" pitchFamily="34" charset="0"/>
                <a:ea typeface="Calibri" panose="020F0502020204030204" pitchFamily="34" charset="0"/>
                <a:cs typeface="Calibri" panose="020F0502020204030204" pitchFamily="34" charset="0"/>
              </a:rPr>
              <a:t>: </a:t>
            </a:r>
          </a:p>
          <a:p>
            <a:pPr algn="just"/>
            <a:r>
              <a:rPr lang="it-IT" sz="1500" dirty="0">
                <a:latin typeface="Calibri" panose="020F0502020204030204" pitchFamily="34" charset="0"/>
                <a:ea typeface="Calibri" panose="020F0502020204030204" pitchFamily="34" charset="0"/>
                <a:cs typeface="Calibri" panose="020F0502020204030204" pitchFamily="34" charset="0"/>
              </a:rPr>
              <a:t>Una asta è considerata chiusa solo se viene espressamente chiusa dall’utente che la ha creata.</a:t>
            </a:r>
          </a:p>
          <a:p>
            <a:pPr algn="just"/>
            <a:r>
              <a:rPr lang="it-IT" sz="1500" dirty="0">
                <a:latin typeface="Calibri" panose="020F0502020204030204" pitchFamily="34" charset="0"/>
                <a:ea typeface="Calibri" panose="020F0502020204030204" pitchFamily="34" charset="0"/>
                <a:cs typeface="Calibri" panose="020F0502020204030204" pitchFamily="34" charset="0"/>
              </a:rPr>
              <a:t>Quindi non ci sarà una chiusura automatica delle aste alla scadenza del loro tempo di chiusura.</a:t>
            </a:r>
          </a:p>
        </p:txBody>
      </p:sp>
      <p:sp>
        <p:nvSpPr>
          <p:cNvPr id="4" name="CasellaDiTesto 3">
            <a:extLst>
              <a:ext uri="{FF2B5EF4-FFF2-40B4-BE49-F238E27FC236}">
                <a16:creationId xmlns:a16="http://schemas.microsoft.com/office/drawing/2014/main" id="{6528B8AB-070A-D04D-8557-1E350F9A0644}"/>
              </a:ext>
            </a:extLst>
          </p:cNvPr>
          <p:cNvSpPr txBox="1"/>
          <p:nvPr/>
        </p:nvSpPr>
        <p:spPr>
          <a:xfrm>
            <a:off x="5919018" y="5732206"/>
            <a:ext cx="5053781" cy="646331"/>
          </a:xfrm>
          <a:prstGeom prst="rect">
            <a:avLst/>
          </a:prstGeom>
          <a:noFill/>
          <a:ln>
            <a:solidFill>
              <a:schemeClr val="tx1"/>
            </a:solidFill>
          </a:ln>
        </p:spPr>
        <p:txBody>
          <a:bodyPr wrap="square" rtlCol="0">
            <a:spAutoFit/>
          </a:bodyPr>
          <a:lstStyle/>
          <a:p>
            <a:r>
              <a:rPr lang="it-IT" dirty="0">
                <a:solidFill>
                  <a:sysClr val="windowText" lastClr="000000"/>
                </a:solidFill>
              </a:rPr>
              <a:t>In </a:t>
            </a:r>
            <a:r>
              <a:rPr lang="it-IT" dirty="0">
                <a:solidFill>
                  <a:srgbClr val="0070C0"/>
                </a:solidFill>
                <a:latin typeface="Calibri" panose="020F0502020204030204" pitchFamily="34" charset="0"/>
                <a:cs typeface="Calibri" panose="020F0502020204030204" pitchFamily="34" charset="0"/>
              </a:rPr>
              <a:t>blu</a:t>
            </a:r>
            <a:r>
              <a:rPr lang="it-IT" dirty="0">
                <a:solidFill>
                  <a:sysClr val="windowText" lastClr="000000"/>
                </a:solidFill>
              </a:rPr>
              <a:t> sono evidenziate le pagine, in </a:t>
            </a:r>
            <a:r>
              <a:rPr lang="it-IT" dirty="0">
                <a:solidFill>
                  <a:srgbClr val="FF6600"/>
                </a:solidFill>
                <a:latin typeface="Calibri" panose="020F0502020204030204" pitchFamily="34" charset="0"/>
                <a:cs typeface="Calibri" panose="020F0502020204030204" pitchFamily="34" charset="0"/>
              </a:rPr>
              <a:t>arancio</a:t>
            </a:r>
            <a:r>
              <a:rPr lang="it-IT" dirty="0">
                <a:solidFill>
                  <a:sysClr val="windowText" lastClr="000000"/>
                </a:solidFill>
              </a:rPr>
              <a:t> le servlet che erano intuibili dal testo</a:t>
            </a:r>
          </a:p>
        </p:txBody>
      </p:sp>
    </p:spTree>
    <p:extLst>
      <p:ext uri="{BB962C8B-B14F-4D97-AF65-F5344CB8AC3E}">
        <p14:creationId xmlns:p14="http://schemas.microsoft.com/office/powerpoint/2010/main" val="200944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2D184-CCC0-0EC3-79A0-77D8BDD96906}"/>
              </a:ext>
            </a:extLst>
          </p:cNvPr>
          <p:cNvSpPr>
            <a:spLocks noGrp="1"/>
          </p:cNvSpPr>
          <p:nvPr>
            <p:ph type="title"/>
          </p:nvPr>
        </p:nvSpPr>
        <p:spPr/>
        <p:txBody>
          <a:bodyPr/>
          <a:lstStyle/>
          <a:p>
            <a:r>
              <a:rPr lang="it-IT" dirty="0"/>
              <a:t>Consegna lato vendita (pt. 2)</a:t>
            </a:r>
          </a:p>
        </p:txBody>
      </p:sp>
      <p:sp>
        <p:nvSpPr>
          <p:cNvPr id="3" name="Segnaposto contenuto 2">
            <a:extLst>
              <a:ext uri="{FF2B5EF4-FFF2-40B4-BE49-F238E27FC236}">
                <a16:creationId xmlns:a16="http://schemas.microsoft.com/office/drawing/2014/main" id="{0F35B9DE-DCA8-8CC4-1177-9F5CDFDDB928}"/>
              </a:ext>
            </a:extLst>
          </p:cNvPr>
          <p:cNvSpPr>
            <a:spLocks noGrp="1"/>
          </p:cNvSpPr>
          <p:nvPr>
            <p:ph idx="1"/>
          </p:nvPr>
        </p:nvSpPr>
        <p:spPr>
          <a:xfrm>
            <a:off x="1371600" y="1538749"/>
            <a:ext cx="9601200" cy="3444731"/>
          </a:xfrm>
        </p:spPr>
        <p:txBody>
          <a:bodyPr>
            <a:normAutofit fontScale="85000" lnSpcReduction="10000"/>
          </a:bodyPr>
          <a:lstStyle/>
          <a:p>
            <a:pPr algn="just">
              <a:lnSpc>
                <a:spcPct val="107000"/>
              </a:lnSpc>
              <a:spcAft>
                <a:spcPts val="800"/>
              </a:spcAft>
            </a:pP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a:t>
            </a:r>
            <a:r>
              <a:rPr lang="it-IT" sz="18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pagina DETTAGLIO ASTA (Auction Details) </a:t>
            </a:r>
            <a:r>
              <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può essere richiamata sia per mostrare dettagli di una asta aperta che per una asta chiusa</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In generale viene mostrato:</a:t>
            </a:r>
          </a:p>
          <a:p>
            <a:pPr lvl="1" algn="just">
              <a:lnSpc>
                <a:spcPct val="107000"/>
              </a:lnSpc>
              <a:spcAft>
                <a:spcPts val="800"/>
              </a:spcAft>
            </a:pPr>
            <a:r>
              <a:rPr lang="it-IT" sz="1800" dirty="0">
                <a:solidFill>
                  <a:srgbClr val="FF6600"/>
                </a:solidFill>
                <a:latin typeface="Calibri" panose="020F0502020204030204" pitchFamily="34" charset="0"/>
                <a:cs typeface="Calibri" panose="020F0502020204030204" pitchFamily="34" charset="0"/>
              </a:rPr>
              <a:t>Tutti i dati dell’asta.</a:t>
            </a:r>
          </a:p>
          <a:p>
            <a:pPr lvl="1"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L’ </a:t>
            </a:r>
            <a:r>
              <a:rPr lang="it-IT" sz="1800" dirty="0">
                <a:solidFill>
                  <a:srgbClr val="FF6600"/>
                </a:solidFill>
                <a:latin typeface="Calibri" panose="020F0502020204030204" pitchFamily="34" charset="0"/>
                <a:cs typeface="Calibri" panose="020F0502020204030204" pitchFamily="34" charset="0"/>
              </a:rPr>
              <a:t>elenco delle offerte pervenute </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con i dettagli relativi, ordinate per data + ora decrescenti.</a:t>
            </a:r>
            <a:endParaRPr lang="it-IT"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Se l’asta è Aperta, viene mostrato:</a:t>
            </a:r>
          </a:p>
          <a:p>
            <a:pPr lvl="1"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Un bottone «chiudi» che permette all’utente di </a:t>
            </a:r>
            <a:r>
              <a:rPr lang="it-IT" sz="1800" dirty="0">
                <a:solidFill>
                  <a:srgbClr val="FF6600"/>
                </a:solidFill>
                <a:latin typeface="Calibri" panose="020F0502020204030204" pitchFamily="34" charset="0"/>
                <a:cs typeface="Calibri" panose="020F0502020204030204" pitchFamily="34" charset="0"/>
              </a:rPr>
              <a:t>chiudere l’asta</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se è giunta l’ora della sua scadenza.</a:t>
            </a:r>
          </a:p>
          <a:p>
            <a:pPr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Se l’asta è Chiusa, viene mostrato:</a:t>
            </a:r>
          </a:p>
          <a:p>
            <a:pPr lvl="1" algn="just">
              <a:lnSpc>
                <a:spcPct val="107000"/>
              </a:lnSpc>
              <a:spcAft>
                <a:spcPts val="800"/>
              </a:spcAft>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Il nome dell’aggiudicatario, il prezzo finale e l’indirizzo di spedizione dell’utente.</a:t>
            </a:r>
          </a:p>
        </p:txBody>
      </p:sp>
      <p:sp>
        <p:nvSpPr>
          <p:cNvPr id="4" name="Segnaposto contenuto 2">
            <a:extLst>
              <a:ext uri="{FF2B5EF4-FFF2-40B4-BE49-F238E27FC236}">
                <a16:creationId xmlns:a16="http://schemas.microsoft.com/office/drawing/2014/main" id="{C9650606-395E-1647-D9DA-992A770920B4}"/>
              </a:ext>
            </a:extLst>
          </p:cNvPr>
          <p:cNvSpPr txBox="1">
            <a:spLocks/>
          </p:cNvSpPr>
          <p:nvPr/>
        </p:nvSpPr>
        <p:spPr>
          <a:xfrm>
            <a:off x="1371600" y="5265759"/>
            <a:ext cx="10220325" cy="906442"/>
          </a:xfrm>
          <a:prstGeom prst="rect">
            <a:avLst/>
          </a:prstGeom>
          <a:ln>
            <a:solidFill>
              <a:schemeClr val="tx1"/>
            </a:solidFill>
          </a:ln>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07000"/>
              </a:lnSpc>
              <a:spcBef>
                <a:spcPts val="0"/>
              </a:spcBef>
              <a:spcAft>
                <a:spcPts val="0"/>
              </a:spcAft>
              <a:buNone/>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È possibile chiudere una asta solo se il suo tempo di scadenza è stato superato.</a:t>
            </a:r>
          </a:p>
          <a:p>
            <a:pPr marL="0" indent="0">
              <a:lnSpc>
                <a:spcPct val="107000"/>
              </a:lnSpc>
              <a:spcBef>
                <a:spcPts val="0"/>
              </a:spcBef>
              <a:spcAft>
                <a:spcPts val="0"/>
              </a:spcAft>
              <a:buNone/>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Per coerenza con la pagina VENDO, questo controllo si basa sul </a:t>
            </a:r>
            <a:r>
              <a:rPr lang="it-IT" sz="18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Timestamp</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di login del creatore. </a:t>
            </a:r>
          </a:p>
          <a:p>
            <a:pPr marL="0" indent="0">
              <a:lnSpc>
                <a:spcPct val="107000"/>
              </a:lnSpc>
              <a:spcBef>
                <a:spcPts val="0"/>
              </a:spcBef>
              <a:spcAft>
                <a:spcPts val="0"/>
              </a:spcAft>
              <a:buNone/>
            </a:pP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Perciò questo dovrà loggarsi nuovamente, aggiornando così il suo </a:t>
            </a:r>
            <a:r>
              <a:rPr lang="it-IT" sz="1800" dirty="0" err="1">
                <a:solidFill>
                  <a:schemeClr val="tx1"/>
                </a:solidFill>
                <a:latin typeface="Calibri" panose="020F0502020204030204" pitchFamily="34" charset="0"/>
                <a:ea typeface="Times New Roman" panose="02020603050405020304" pitchFamily="18" charset="0"/>
                <a:cs typeface="Calibri" panose="020F0502020204030204" pitchFamily="34" charset="0"/>
              </a:rPr>
              <a:t>Timestamp</a:t>
            </a:r>
            <a:r>
              <a:rPr lang="it-IT"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prima di poter chiudere la sua asta</a:t>
            </a:r>
          </a:p>
        </p:txBody>
      </p:sp>
    </p:spTree>
    <p:extLst>
      <p:ext uri="{BB962C8B-B14F-4D97-AF65-F5344CB8AC3E}">
        <p14:creationId xmlns:p14="http://schemas.microsoft.com/office/powerpoint/2010/main" val="187554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79EC24-D98D-31DA-4480-7A18D4758F0C}"/>
              </a:ext>
            </a:extLst>
          </p:cNvPr>
          <p:cNvSpPr>
            <a:spLocks noGrp="1"/>
          </p:cNvSpPr>
          <p:nvPr>
            <p:ph type="title"/>
          </p:nvPr>
        </p:nvSpPr>
        <p:spPr/>
        <p:txBody>
          <a:bodyPr/>
          <a:lstStyle/>
          <a:p>
            <a:r>
              <a:rPr lang="it-IT" dirty="0"/>
              <a:t>Analisi</a:t>
            </a:r>
          </a:p>
        </p:txBody>
      </p:sp>
      <p:sp>
        <p:nvSpPr>
          <p:cNvPr id="3" name="Segnaposto contenuto 2">
            <a:extLst>
              <a:ext uri="{FF2B5EF4-FFF2-40B4-BE49-F238E27FC236}">
                <a16:creationId xmlns:a16="http://schemas.microsoft.com/office/drawing/2014/main" id="{EE487BF1-17BF-EB69-45D0-D3671681BD2B}"/>
              </a:ext>
            </a:extLst>
          </p:cNvPr>
          <p:cNvSpPr>
            <a:spLocks noGrp="1"/>
          </p:cNvSpPr>
          <p:nvPr>
            <p:ph idx="1"/>
          </p:nvPr>
        </p:nvSpPr>
        <p:spPr>
          <a:xfrm>
            <a:off x="1371600" y="1511709"/>
            <a:ext cx="9601200" cy="4660491"/>
          </a:xfrm>
        </p:spPr>
        <p:txBody>
          <a:bodyPr>
            <a:normAutofit lnSpcReduction="10000"/>
          </a:bodyPr>
          <a:lstStyle/>
          <a:p>
            <a:r>
              <a:rPr lang="it-IT" dirty="0"/>
              <a:t>Sono state sviluppate le seguenti servlet:</a:t>
            </a:r>
          </a:p>
          <a:p>
            <a:pPr lvl="1"/>
            <a:r>
              <a:rPr lang="it-IT" b="1" dirty="0" err="1"/>
              <a:t>GoToSell</a:t>
            </a:r>
            <a:r>
              <a:rPr lang="it-IT" dirty="0"/>
              <a:t>: Questa </a:t>
            </a:r>
            <a:r>
              <a:rPr lang="it-IT" dirty="0" err="1"/>
              <a:t>servlet</a:t>
            </a:r>
            <a:r>
              <a:rPr lang="it-IT" dirty="0"/>
              <a:t> è utilizzata per reperire le informazioni da mostrare nella pagina Sell.html. Reperisce l’elenco delle aste aperte e chiuse appartenenti all’utente.</a:t>
            </a:r>
          </a:p>
          <a:p>
            <a:pPr lvl="1"/>
            <a:r>
              <a:rPr lang="it-IT" b="1" dirty="0" err="1"/>
              <a:t>CreateArticle</a:t>
            </a:r>
            <a:r>
              <a:rPr lang="it-IT" dirty="0"/>
              <a:t>: Questa </a:t>
            </a:r>
            <a:r>
              <a:rPr lang="it-IT" dirty="0" err="1"/>
              <a:t>servlet</a:t>
            </a:r>
            <a:r>
              <a:rPr lang="it-IT" dirty="0"/>
              <a:t> è utilizzata per eseguire la creazione di un nuovo articolo da parte di un utente, inserisce i dati dell’articolo nel DB.</a:t>
            </a:r>
          </a:p>
          <a:p>
            <a:pPr lvl="1"/>
            <a:r>
              <a:rPr lang="it-IT" b="1" dirty="0" err="1"/>
              <a:t>CreateAuction</a:t>
            </a:r>
            <a:r>
              <a:rPr lang="it-IT" dirty="0"/>
              <a:t>: Questa </a:t>
            </a:r>
            <a:r>
              <a:rPr lang="it-IT" dirty="0" err="1"/>
              <a:t>servlet</a:t>
            </a:r>
            <a:r>
              <a:rPr lang="it-IT" dirty="0"/>
              <a:t> è utilizzata per eseguire la creazione di una nuova asta comprendente degli articoli dell’utente, inserisce l’asta nel DB e ne include gli articoli.</a:t>
            </a:r>
          </a:p>
          <a:p>
            <a:pPr lvl="1"/>
            <a:r>
              <a:rPr lang="it-IT" b="1" dirty="0" err="1"/>
              <a:t>GoToAuctionDetails</a:t>
            </a:r>
            <a:r>
              <a:rPr lang="it-IT" dirty="0"/>
              <a:t>: Questa </a:t>
            </a:r>
            <a:r>
              <a:rPr lang="it-IT" dirty="0" err="1"/>
              <a:t>servlet</a:t>
            </a:r>
            <a:r>
              <a:rPr lang="it-IT" dirty="0"/>
              <a:t> è utilizzata per reperire le informazioni da mostrare nella pagina AuctionDetails.html. Reperisce tutti i dettagli dell’asta, le offerte, lo stato ed eventuali vincitori.</a:t>
            </a:r>
          </a:p>
          <a:p>
            <a:pPr lvl="1"/>
            <a:r>
              <a:rPr lang="it-IT" b="1" dirty="0" err="1"/>
              <a:t>CloseAuction</a:t>
            </a:r>
            <a:r>
              <a:rPr lang="it-IT" dirty="0"/>
              <a:t>: Questa </a:t>
            </a:r>
            <a:r>
              <a:rPr lang="it-IT" dirty="0" err="1"/>
              <a:t>servlet</a:t>
            </a:r>
            <a:r>
              <a:rPr lang="it-IT" dirty="0"/>
              <a:t> è utilizzata dalla pagina AuctionDetails.html per chiudere una asta aperta, e considerare vinti gli articoli che comprende, se sono arrivate offerte.</a:t>
            </a:r>
          </a:p>
          <a:p>
            <a:endParaRPr lang="it-IT" dirty="0"/>
          </a:p>
        </p:txBody>
      </p:sp>
    </p:spTree>
    <p:extLst>
      <p:ext uri="{BB962C8B-B14F-4D97-AF65-F5344CB8AC3E}">
        <p14:creationId xmlns:p14="http://schemas.microsoft.com/office/powerpoint/2010/main" val="170507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328AE859-34AC-F30C-C4B0-BE8EBEAB225C}"/>
              </a:ext>
            </a:extLst>
          </p:cNvPr>
          <p:cNvSpPr/>
          <p:nvPr/>
        </p:nvSpPr>
        <p:spPr>
          <a:xfrm>
            <a:off x="5159999" y="1273051"/>
            <a:ext cx="3297588" cy="4343816"/>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30" name="Rettangolo con angoli arrotondati 29">
            <a:extLst>
              <a:ext uri="{FF2B5EF4-FFF2-40B4-BE49-F238E27FC236}">
                <a16:creationId xmlns:a16="http://schemas.microsoft.com/office/drawing/2014/main" id="{633B49DA-6FDE-64F7-26E7-D00489946D26}"/>
              </a:ext>
            </a:extLst>
          </p:cNvPr>
          <p:cNvSpPr/>
          <p:nvPr/>
        </p:nvSpPr>
        <p:spPr>
          <a:xfrm>
            <a:off x="6270585" y="1963965"/>
            <a:ext cx="1882807" cy="65213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open </a:t>
            </a:r>
            <a:r>
              <a:rPr lang="it-IT" dirty="0" err="1"/>
              <a:t>auction</a:t>
            </a:r>
            <a:endParaRPr lang="it-IT" dirty="0"/>
          </a:p>
        </p:txBody>
      </p:sp>
      <p:sp>
        <p:nvSpPr>
          <p:cNvPr id="35" name="Rettangolo con angoli arrotondati 34">
            <a:extLst>
              <a:ext uri="{FF2B5EF4-FFF2-40B4-BE49-F238E27FC236}">
                <a16:creationId xmlns:a16="http://schemas.microsoft.com/office/drawing/2014/main" id="{63B07EE1-BE2A-7D39-0C02-582B353DAC48}"/>
              </a:ext>
            </a:extLst>
          </p:cNvPr>
          <p:cNvSpPr/>
          <p:nvPr/>
        </p:nvSpPr>
        <p:spPr>
          <a:xfrm>
            <a:off x="6253299" y="2783369"/>
            <a:ext cx="1882807" cy="65213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closed </a:t>
            </a:r>
            <a:r>
              <a:rPr lang="it-IT" dirty="0" err="1"/>
              <a:t>auction</a:t>
            </a:r>
            <a:endParaRPr lang="it-IT" dirty="0"/>
          </a:p>
        </p:txBody>
      </p:sp>
      <p:sp>
        <p:nvSpPr>
          <p:cNvPr id="36" name="Rettangolo con angoli arrotondati 35">
            <a:extLst>
              <a:ext uri="{FF2B5EF4-FFF2-40B4-BE49-F238E27FC236}">
                <a16:creationId xmlns:a16="http://schemas.microsoft.com/office/drawing/2014/main" id="{159952F7-143B-7643-9D7C-222D48268CBC}"/>
              </a:ext>
            </a:extLst>
          </p:cNvPr>
          <p:cNvSpPr/>
          <p:nvPr/>
        </p:nvSpPr>
        <p:spPr>
          <a:xfrm>
            <a:off x="5294845" y="3696345"/>
            <a:ext cx="1410149" cy="178593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sz="1050" dirty="0"/>
              <a:t>Form for articles</a:t>
            </a:r>
          </a:p>
          <a:p>
            <a:pPr algn="ctr"/>
            <a:endParaRPr lang="it-IT" sz="1050" dirty="0"/>
          </a:p>
          <a:p>
            <a:r>
              <a:rPr lang="it-IT" sz="1050" u="sng" dirty="0"/>
              <a:t>Field</a:t>
            </a:r>
            <a:r>
              <a:rPr lang="it-IT" sz="1050" dirty="0"/>
              <a:t>: Name</a:t>
            </a:r>
          </a:p>
          <a:p>
            <a:r>
              <a:rPr lang="it-IT" sz="1050" u="sng" dirty="0"/>
              <a:t>Field</a:t>
            </a:r>
            <a:r>
              <a:rPr lang="it-IT" sz="1050" dirty="0"/>
              <a:t>: Description</a:t>
            </a:r>
          </a:p>
          <a:p>
            <a:r>
              <a:rPr lang="it-IT" sz="1050" u="sng" dirty="0"/>
              <a:t>Field</a:t>
            </a:r>
            <a:r>
              <a:rPr lang="it-IT" sz="1050" dirty="0"/>
              <a:t>: KeyWord</a:t>
            </a:r>
          </a:p>
          <a:p>
            <a:r>
              <a:rPr lang="it-IT" sz="1050" u="sng" dirty="0"/>
              <a:t>Field</a:t>
            </a:r>
            <a:r>
              <a:rPr lang="it-IT" sz="1050" dirty="0"/>
              <a:t>: Min. price</a:t>
            </a:r>
          </a:p>
          <a:p>
            <a:r>
              <a:rPr lang="it-IT" sz="1050" u="sng" dirty="0"/>
              <a:t>Field</a:t>
            </a:r>
            <a:r>
              <a:rPr lang="it-IT" sz="1050" dirty="0"/>
              <a:t>: Image</a:t>
            </a:r>
          </a:p>
          <a:p>
            <a:pPr algn="ctr"/>
            <a:endParaRPr lang="it-IT" sz="1050" dirty="0"/>
          </a:p>
        </p:txBody>
      </p:sp>
      <p:sp>
        <p:nvSpPr>
          <p:cNvPr id="41" name="Rettangolo con angoli arrotondati 40">
            <a:extLst>
              <a:ext uri="{FF2B5EF4-FFF2-40B4-BE49-F238E27FC236}">
                <a16:creationId xmlns:a16="http://schemas.microsoft.com/office/drawing/2014/main" id="{DA53999E-BE44-DA7D-68F1-5EA335D18324}"/>
              </a:ext>
            </a:extLst>
          </p:cNvPr>
          <p:cNvSpPr/>
          <p:nvPr/>
        </p:nvSpPr>
        <p:spPr>
          <a:xfrm>
            <a:off x="6876215" y="3710742"/>
            <a:ext cx="1505191" cy="178593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sz="1050" dirty="0"/>
              <a:t>Form for </a:t>
            </a:r>
            <a:r>
              <a:rPr lang="it-IT" sz="1050" dirty="0" err="1"/>
              <a:t>auction</a:t>
            </a:r>
            <a:endParaRPr lang="it-IT" sz="1050" dirty="0"/>
          </a:p>
          <a:p>
            <a:pPr algn="ctr"/>
            <a:endParaRPr lang="it-IT" sz="1050" dirty="0"/>
          </a:p>
          <a:p>
            <a:r>
              <a:rPr lang="it-IT" sz="1050" u="sng" dirty="0"/>
              <a:t>Field</a:t>
            </a:r>
            <a:r>
              <a:rPr lang="it-IT" sz="1050" dirty="0"/>
              <a:t>: Start date</a:t>
            </a:r>
          </a:p>
          <a:p>
            <a:r>
              <a:rPr lang="it-IT" sz="1050" u="sng" dirty="0"/>
              <a:t>Field</a:t>
            </a:r>
            <a:r>
              <a:rPr lang="it-IT" sz="1050" dirty="0"/>
              <a:t>: Start time</a:t>
            </a:r>
          </a:p>
          <a:p>
            <a:r>
              <a:rPr lang="it-IT" sz="1050" u="sng" dirty="0"/>
              <a:t>Field</a:t>
            </a:r>
            <a:r>
              <a:rPr lang="it-IT" sz="1050" dirty="0"/>
              <a:t>: End date</a:t>
            </a:r>
          </a:p>
          <a:p>
            <a:r>
              <a:rPr lang="it-IT" sz="1050" u="sng" dirty="0"/>
              <a:t>Field</a:t>
            </a:r>
            <a:r>
              <a:rPr lang="it-IT" sz="1050" dirty="0"/>
              <a:t>: End time</a:t>
            </a:r>
          </a:p>
          <a:p>
            <a:endParaRPr lang="it-IT" sz="1050" dirty="0"/>
          </a:p>
          <a:p>
            <a:pPr algn="ctr"/>
            <a:endParaRPr lang="it-IT" sz="1050" dirty="0"/>
          </a:p>
        </p:txBody>
      </p:sp>
      <p:sp>
        <p:nvSpPr>
          <p:cNvPr id="42" name="Rettangolo con angoli arrotondati 41">
            <a:extLst>
              <a:ext uri="{FF2B5EF4-FFF2-40B4-BE49-F238E27FC236}">
                <a16:creationId xmlns:a16="http://schemas.microsoft.com/office/drawing/2014/main" id="{CC30C082-187C-0BD3-8290-2204AF79CDFB}"/>
              </a:ext>
            </a:extLst>
          </p:cNvPr>
          <p:cNvSpPr/>
          <p:nvPr/>
        </p:nvSpPr>
        <p:spPr>
          <a:xfrm>
            <a:off x="7021560" y="5029731"/>
            <a:ext cx="1214501" cy="27729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sz="900" u="sng" dirty="0"/>
              <a:t>Field</a:t>
            </a:r>
            <a:r>
              <a:rPr lang="it-IT" sz="900" dirty="0"/>
              <a:t>: list of articles</a:t>
            </a:r>
          </a:p>
        </p:txBody>
      </p:sp>
      <p:cxnSp>
        <p:nvCxnSpPr>
          <p:cNvPr id="43" name="Connettore a gomito 42">
            <a:extLst>
              <a:ext uri="{FF2B5EF4-FFF2-40B4-BE49-F238E27FC236}">
                <a16:creationId xmlns:a16="http://schemas.microsoft.com/office/drawing/2014/main" id="{B3210EDA-7B21-7128-1FFB-50682486095E}"/>
              </a:ext>
            </a:extLst>
          </p:cNvPr>
          <p:cNvCxnSpPr>
            <a:cxnSpLocks/>
          </p:cNvCxnSpPr>
          <p:nvPr/>
        </p:nvCxnSpPr>
        <p:spPr>
          <a:xfrm rot="10800000" flipV="1">
            <a:off x="4735470" y="5450180"/>
            <a:ext cx="1371293" cy="492513"/>
          </a:xfrm>
          <a:prstGeom prst="bentConnector3">
            <a:avLst>
              <a:gd name="adj1" fmla="val 832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Ovale 43">
            <a:extLst>
              <a:ext uri="{FF2B5EF4-FFF2-40B4-BE49-F238E27FC236}">
                <a16:creationId xmlns:a16="http://schemas.microsoft.com/office/drawing/2014/main" id="{625ED86C-3D04-BF11-8090-536173F266ED}"/>
              </a:ext>
            </a:extLst>
          </p:cNvPr>
          <p:cNvSpPr/>
          <p:nvPr/>
        </p:nvSpPr>
        <p:spPr>
          <a:xfrm>
            <a:off x="5931680" y="5344124"/>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DF15A1E4-43DD-7661-A60C-AD5996D71E3E}"/>
              </a:ext>
            </a:extLst>
          </p:cNvPr>
          <p:cNvSpPr txBox="1"/>
          <p:nvPr/>
        </p:nvSpPr>
        <p:spPr>
          <a:xfrm>
            <a:off x="6116919" y="5283511"/>
            <a:ext cx="659982" cy="230832"/>
          </a:xfrm>
          <a:prstGeom prst="rect">
            <a:avLst/>
          </a:prstGeom>
          <a:noFill/>
        </p:spPr>
        <p:txBody>
          <a:bodyPr wrap="square" rtlCol="0">
            <a:spAutoFit/>
          </a:bodyPr>
          <a:lstStyle>
            <a:defPPr>
              <a:defRPr lang="en-US"/>
            </a:defPPr>
            <a:lvl1pPr>
              <a:defRPr sz="1050"/>
            </a:lvl1pPr>
          </a:lstStyle>
          <a:p>
            <a:r>
              <a:rPr lang="it-IT" sz="900" dirty="0"/>
              <a:t>Submit</a:t>
            </a:r>
          </a:p>
        </p:txBody>
      </p:sp>
      <p:sp>
        <p:nvSpPr>
          <p:cNvPr id="57" name="Parallelogramma 56">
            <a:extLst>
              <a:ext uri="{FF2B5EF4-FFF2-40B4-BE49-F238E27FC236}">
                <a16:creationId xmlns:a16="http://schemas.microsoft.com/office/drawing/2014/main" id="{D61D036F-F632-A7D9-FBC3-7929EDAB4815}"/>
              </a:ext>
            </a:extLst>
          </p:cNvPr>
          <p:cNvSpPr/>
          <p:nvPr/>
        </p:nvSpPr>
        <p:spPr>
          <a:xfrm>
            <a:off x="3172751" y="5774435"/>
            <a:ext cx="1557688"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CreateArticle</a:t>
            </a:r>
          </a:p>
        </p:txBody>
      </p:sp>
      <p:cxnSp>
        <p:nvCxnSpPr>
          <p:cNvPr id="58" name="Connettore a gomito 57">
            <a:extLst>
              <a:ext uri="{FF2B5EF4-FFF2-40B4-BE49-F238E27FC236}">
                <a16:creationId xmlns:a16="http://schemas.microsoft.com/office/drawing/2014/main" id="{C32CC633-7685-D035-5A2E-D98FEDE3F2F4}"/>
              </a:ext>
            </a:extLst>
          </p:cNvPr>
          <p:cNvCxnSpPr>
            <a:cxnSpLocks/>
            <a:stCxn id="57" idx="0"/>
          </p:cNvCxnSpPr>
          <p:nvPr/>
        </p:nvCxnSpPr>
        <p:spPr>
          <a:xfrm rot="16200000" flipV="1">
            <a:off x="3194627" y="5017466"/>
            <a:ext cx="851588" cy="66234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Connettore a gomito 64">
            <a:extLst>
              <a:ext uri="{FF2B5EF4-FFF2-40B4-BE49-F238E27FC236}">
                <a16:creationId xmlns:a16="http://schemas.microsoft.com/office/drawing/2014/main" id="{6C858B3F-686B-D154-76F2-FF63543F0953}"/>
              </a:ext>
            </a:extLst>
          </p:cNvPr>
          <p:cNvCxnSpPr>
            <a:cxnSpLocks/>
          </p:cNvCxnSpPr>
          <p:nvPr/>
        </p:nvCxnSpPr>
        <p:spPr>
          <a:xfrm rot="16200000" flipH="1">
            <a:off x="7802108" y="5413670"/>
            <a:ext cx="491393" cy="76061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DD5F94C8-AFD5-7BF9-C4AB-A3146DCC7F54}"/>
              </a:ext>
            </a:extLst>
          </p:cNvPr>
          <p:cNvSpPr txBox="1"/>
          <p:nvPr/>
        </p:nvSpPr>
        <p:spPr>
          <a:xfrm>
            <a:off x="7724181" y="5298916"/>
            <a:ext cx="666788" cy="230832"/>
          </a:xfrm>
          <a:prstGeom prst="rect">
            <a:avLst/>
          </a:prstGeom>
          <a:noFill/>
        </p:spPr>
        <p:txBody>
          <a:bodyPr wrap="square" rtlCol="0">
            <a:spAutoFit/>
          </a:bodyPr>
          <a:lstStyle>
            <a:defPPr>
              <a:defRPr lang="en-US"/>
            </a:defPPr>
            <a:lvl1pPr>
              <a:defRPr sz="1050"/>
            </a:lvl1pPr>
          </a:lstStyle>
          <a:p>
            <a:r>
              <a:rPr lang="it-IT" sz="900" dirty="0"/>
              <a:t>Submit</a:t>
            </a:r>
          </a:p>
        </p:txBody>
      </p:sp>
      <p:sp>
        <p:nvSpPr>
          <p:cNvPr id="67" name="Parallelogramma 66">
            <a:extLst>
              <a:ext uri="{FF2B5EF4-FFF2-40B4-BE49-F238E27FC236}">
                <a16:creationId xmlns:a16="http://schemas.microsoft.com/office/drawing/2014/main" id="{F446BD99-C688-A1AC-17B4-C0EF3C93EE6A}"/>
              </a:ext>
            </a:extLst>
          </p:cNvPr>
          <p:cNvSpPr/>
          <p:nvPr/>
        </p:nvSpPr>
        <p:spPr>
          <a:xfrm>
            <a:off x="8390969" y="5853002"/>
            <a:ext cx="1772206"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CreateAuction</a:t>
            </a:r>
          </a:p>
        </p:txBody>
      </p:sp>
      <p:cxnSp>
        <p:nvCxnSpPr>
          <p:cNvPr id="68" name="Connettore a gomito 67">
            <a:extLst>
              <a:ext uri="{FF2B5EF4-FFF2-40B4-BE49-F238E27FC236}">
                <a16:creationId xmlns:a16="http://schemas.microsoft.com/office/drawing/2014/main" id="{49C3FECE-2300-356C-9115-C2B01E3F3026}"/>
              </a:ext>
            </a:extLst>
          </p:cNvPr>
          <p:cNvCxnSpPr>
            <a:cxnSpLocks/>
            <a:stCxn id="105" idx="4"/>
          </p:cNvCxnSpPr>
          <p:nvPr/>
        </p:nvCxnSpPr>
        <p:spPr>
          <a:xfrm rot="5400000" flipH="1">
            <a:off x="5027926" y="2053732"/>
            <a:ext cx="1388275" cy="7126509"/>
          </a:xfrm>
          <a:prstGeom prst="bentConnector4">
            <a:avLst>
              <a:gd name="adj1" fmla="val -16466"/>
              <a:gd name="adj2" fmla="val 10005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Ovale 68">
            <a:extLst>
              <a:ext uri="{FF2B5EF4-FFF2-40B4-BE49-F238E27FC236}">
                <a16:creationId xmlns:a16="http://schemas.microsoft.com/office/drawing/2014/main" id="{AB419812-EE52-B747-6212-FE3859A4A1D7}"/>
              </a:ext>
            </a:extLst>
          </p:cNvPr>
          <p:cNvSpPr/>
          <p:nvPr/>
        </p:nvSpPr>
        <p:spPr>
          <a:xfrm>
            <a:off x="7591096" y="5378063"/>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Rettangolo con angoli arrotondati 78">
            <a:extLst>
              <a:ext uri="{FF2B5EF4-FFF2-40B4-BE49-F238E27FC236}">
                <a16:creationId xmlns:a16="http://schemas.microsoft.com/office/drawing/2014/main" id="{4A77A0D6-7604-CEEC-018F-8F2B3D1FA6B0}"/>
              </a:ext>
            </a:extLst>
          </p:cNvPr>
          <p:cNvSpPr/>
          <p:nvPr/>
        </p:nvSpPr>
        <p:spPr>
          <a:xfrm>
            <a:off x="5245504" y="1701559"/>
            <a:ext cx="873832" cy="5442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Return to home</a:t>
            </a:r>
          </a:p>
        </p:txBody>
      </p:sp>
      <p:cxnSp>
        <p:nvCxnSpPr>
          <p:cNvPr id="80" name="Connettore a gomito 79">
            <a:extLst>
              <a:ext uri="{FF2B5EF4-FFF2-40B4-BE49-F238E27FC236}">
                <a16:creationId xmlns:a16="http://schemas.microsoft.com/office/drawing/2014/main" id="{5E447FC0-8DDE-84C9-D1A8-514959F5F27F}"/>
              </a:ext>
            </a:extLst>
          </p:cNvPr>
          <p:cNvCxnSpPr>
            <a:cxnSpLocks/>
            <a:endCxn id="103" idx="4"/>
          </p:cNvCxnSpPr>
          <p:nvPr/>
        </p:nvCxnSpPr>
        <p:spPr>
          <a:xfrm rot="5400000" flipH="1" flipV="1">
            <a:off x="5307362" y="970483"/>
            <a:ext cx="815036" cy="7685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D577F30-E82A-F25E-CF59-3583946641EF}"/>
              </a:ext>
            </a:extLst>
          </p:cNvPr>
          <p:cNvSpPr/>
          <p:nvPr/>
        </p:nvSpPr>
        <p:spPr>
          <a:xfrm>
            <a:off x="3772235" y="570351"/>
            <a:ext cx="1300076"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GoToHome</a:t>
            </a:r>
          </a:p>
        </p:txBody>
      </p:sp>
      <p:cxnSp>
        <p:nvCxnSpPr>
          <p:cNvPr id="83" name="Connettore a gomito 82">
            <a:extLst>
              <a:ext uri="{FF2B5EF4-FFF2-40B4-BE49-F238E27FC236}">
                <a16:creationId xmlns:a16="http://schemas.microsoft.com/office/drawing/2014/main" id="{C9C20F0A-EF09-370E-3B2E-0245718CA6D3}"/>
              </a:ext>
            </a:extLst>
          </p:cNvPr>
          <p:cNvCxnSpPr>
            <a:cxnSpLocks/>
            <a:stCxn id="79" idx="1"/>
            <a:endCxn id="82" idx="4"/>
          </p:cNvCxnSpPr>
          <p:nvPr/>
        </p:nvCxnSpPr>
        <p:spPr>
          <a:xfrm rot="10800000">
            <a:off x="4422274" y="943696"/>
            <a:ext cx="823231" cy="10299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Ovale 83">
            <a:extLst>
              <a:ext uri="{FF2B5EF4-FFF2-40B4-BE49-F238E27FC236}">
                <a16:creationId xmlns:a16="http://schemas.microsoft.com/office/drawing/2014/main" id="{6802286A-5375-76A4-F45F-7F01D078303A}"/>
              </a:ext>
            </a:extLst>
          </p:cNvPr>
          <p:cNvSpPr/>
          <p:nvPr/>
        </p:nvSpPr>
        <p:spPr>
          <a:xfrm>
            <a:off x="5167437" y="1848052"/>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a:extLst>
              <a:ext uri="{FF2B5EF4-FFF2-40B4-BE49-F238E27FC236}">
                <a16:creationId xmlns:a16="http://schemas.microsoft.com/office/drawing/2014/main" id="{EF5918FC-CC19-1F71-2DFC-3274217A8B4C}"/>
              </a:ext>
            </a:extLst>
          </p:cNvPr>
          <p:cNvSpPr/>
          <p:nvPr/>
        </p:nvSpPr>
        <p:spPr>
          <a:xfrm>
            <a:off x="5294845" y="1608074"/>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Parallelogramma 102">
            <a:extLst>
              <a:ext uri="{FF2B5EF4-FFF2-40B4-BE49-F238E27FC236}">
                <a16:creationId xmlns:a16="http://schemas.microsoft.com/office/drawing/2014/main" id="{6A36F581-6FCC-E618-CD7E-538670394162}"/>
              </a:ext>
            </a:extLst>
          </p:cNvPr>
          <p:cNvSpPr/>
          <p:nvPr/>
        </p:nvSpPr>
        <p:spPr>
          <a:xfrm>
            <a:off x="5341367" y="584800"/>
            <a:ext cx="1515543" cy="362424"/>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DoLogout</a:t>
            </a:r>
          </a:p>
        </p:txBody>
      </p:sp>
      <p:sp>
        <p:nvSpPr>
          <p:cNvPr id="104" name="Ovale 103">
            <a:extLst>
              <a:ext uri="{FF2B5EF4-FFF2-40B4-BE49-F238E27FC236}">
                <a16:creationId xmlns:a16="http://schemas.microsoft.com/office/drawing/2014/main" id="{396AF2B1-42F9-65C7-CDA8-8B911B9DC32E}"/>
              </a:ext>
            </a:extLst>
          </p:cNvPr>
          <p:cNvSpPr/>
          <p:nvPr/>
        </p:nvSpPr>
        <p:spPr>
          <a:xfrm>
            <a:off x="3830622" y="5698722"/>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5" name="Ovale 104">
            <a:extLst>
              <a:ext uri="{FF2B5EF4-FFF2-40B4-BE49-F238E27FC236}">
                <a16:creationId xmlns:a16="http://schemas.microsoft.com/office/drawing/2014/main" id="{8FCFCE3E-E824-32CC-BAB3-B3CFA69C6E9F}"/>
              </a:ext>
            </a:extLst>
          </p:cNvPr>
          <p:cNvSpPr/>
          <p:nvPr/>
        </p:nvSpPr>
        <p:spPr>
          <a:xfrm>
            <a:off x="9199393" y="6140904"/>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5" name="Connettore a gomito 114">
            <a:extLst>
              <a:ext uri="{FF2B5EF4-FFF2-40B4-BE49-F238E27FC236}">
                <a16:creationId xmlns:a16="http://schemas.microsoft.com/office/drawing/2014/main" id="{9813643C-3700-016A-9D2C-B8E30DB5DD90}"/>
              </a:ext>
            </a:extLst>
          </p:cNvPr>
          <p:cNvCxnSpPr>
            <a:cxnSpLocks/>
          </p:cNvCxnSpPr>
          <p:nvPr/>
        </p:nvCxnSpPr>
        <p:spPr>
          <a:xfrm rot="16200000" flipV="1">
            <a:off x="4121387" y="123146"/>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a gomito 115">
            <a:extLst>
              <a:ext uri="{FF2B5EF4-FFF2-40B4-BE49-F238E27FC236}">
                <a16:creationId xmlns:a16="http://schemas.microsoft.com/office/drawing/2014/main" id="{DE9C9F8A-FADE-97F9-4C6A-58199849DC7D}"/>
              </a:ext>
            </a:extLst>
          </p:cNvPr>
          <p:cNvCxnSpPr>
            <a:cxnSpLocks/>
          </p:cNvCxnSpPr>
          <p:nvPr/>
        </p:nvCxnSpPr>
        <p:spPr>
          <a:xfrm rot="16200000" flipV="1">
            <a:off x="5713160" y="111922"/>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7" name="Ovale 116">
            <a:extLst>
              <a:ext uri="{FF2B5EF4-FFF2-40B4-BE49-F238E27FC236}">
                <a16:creationId xmlns:a16="http://schemas.microsoft.com/office/drawing/2014/main" id="{C15ED7F6-4B2D-5091-DED7-C434E94A9671}"/>
              </a:ext>
            </a:extLst>
          </p:cNvPr>
          <p:cNvSpPr/>
          <p:nvPr/>
        </p:nvSpPr>
        <p:spPr>
          <a:xfrm>
            <a:off x="4473984" y="477414"/>
            <a:ext cx="123817" cy="138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8" name="Ovale 117">
            <a:extLst>
              <a:ext uri="{FF2B5EF4-FFF2-40B4-BE49-F238E27FC236}">
                <a16:creationId xmlns:a16="http://schemas.microsoft.com/office/drawing/2014/main" id="{684A9D6D-9793-20DD-F798-E12464F2F2D6}"/>
              </a:ext>
            </a:extLst>
          </p:cNvPr>
          <p:cNvSpPr/>
          <p:nvPr/>
        </p:nvSpPr>
        <p:spPr>
          <a:xfrm>
            <a:off x="6055010" y="521726"/>
            <a:ext cx="123817" cy="12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EB8886FC-E8E5-DB37-BCAC-A94B075DA6BD}"/>
              </a:ext>
            </a:extLst>
          </p:cNvPr>
          <p:cNvCxnSpPr>
            <a:cxnSpLocks/>
            <a:endCxn id="127" idx="0"/>
          </p:cNvCxnSpPr>
          <p:nvPr/>
        </p:nvCxnSpPr>
        <p:spPr>
          <a:xfrm>
            <a:off x="8163185" y="2301664"/>
            <a:ext cx="2314315" cy="149282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Connettore a gomito 124">
            <a:extLst>
              <a:ext uri="{FF2B5EF4-FFF2-40B4-BE49-F238E27FC236}">
                <a16:creationId xmlns:a16="http://schemas.microsoft.com/office/drawing/2014/main" id="{3B817D5D-27F5-256D-C652-76F270A72EFC}"/>
              </a:ext>
            </a:extLst>
          </p:cNvPr>
          <p:cNvCxnSpPr>
            <a:cxnSpLocks/>
            <a:stCxn id="35" idx="3"/>
            <a:endCxn id="127" idx="5"/>
          </p:cNvCxnSpPr>
          <p:nvPr/>
        </p:nvCxnSpPr>
        <p:spPr>
          <a:xfrm>
            <a:off x="8136106" y="3109435"/>
            <a:ext cx="1311058" cy="87172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7" name="Parallelogramma 126">
            <a:extLst>
              <a:ext uri="{FF2B5EF4-FFF2-40B4-BE49-F238E27FC236}">
                <a16:creationId xmlns:a16="http://schemas.microsoft.com/office/drawing/2014/main" id="{E7D2FA56-D51A-025A-47CF-C661D815A2F3}"/>
              </a:ext>
            </a:extLst>
          </p:cNvPr>
          <p:cNvSpPr/>
          <p:nvPr/>
        </p:nvSpPr>
        <p:spPr>
          <a:xfrm>
            <a:off x="9400496" y="3794491"/>
            <a:ext cx="2154008"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GoToAuctionDetails</a:t>
            </a:r>
          </a:p>
        </p:txBody>
      </p:sp>
      <p:sp>
        <p:nvSpPr>
          <p:cNvPr id="128" name="Ovale 127">
            <a:extLst>
              <a:ext uri="{FF2B5EF4-FFF2-40B4-BE49-F238E27FC236}">
                <a16:creationId xmlns:a16="http://schemas.microsoft.com/office/drawing/2014/main" id="{6E00E7A7-50AB-2583-AB89-FE5C105CC7B8}"/>
              </a:ext>
            </a:extLst>
          </p:cNvPr>
          <p:cNvSpPr/>
          <p:nvPr/>
        </p:nvSpPr>
        <p:spPr>
          <a:xfrm>
            <a:off x="8057329" y="2206985"/>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0" name="Ovale 129">
            <a:extLst>
              <a:ext uri="{FF2B5EF4-FFF2-40B4-BE49-F238E27FC236}">
                <a16:creationId xmlns:a16="http://schemas.microsoft.com/office/drawing/2014/main" id="{27A8C9FB-2C9D-9A91-E69A-00FCB989A7B1}"/>
              </a:ext>
            </a:extLst>
          </p:cNvPr>
          <p:cNvSpPr/>
          <p:nvPr/>
        </p:nvSpPr>
        <p:spPr>
          <a:xfrm>
            <a:off x="8049443" y="3035768"/>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CasellaDiTesto 131">
            <a:extLst>
              <a:ext uri="{FF2B5EF4-FFF2-40B4-BE49-F238E27FC236}">
                <a16:creationId xmlns:a16="http://schemas.microsoft.com/office/drawing/2014/main" id="{B0AEB24F-F544-84F2-633A-0240023585DE}"/>
              </a:ext>
            </a:extLst>
          </p:cNvPr>
          <p:cNvSpPr txBox="1"/>
          <p:nvPr/>
        </p:nvSpPr>
        <p:spPr>
          <a:xfrm>
            <a:off x="8094719" y="2775705"/>
            <a:ext cx="666788" cy="230832"/>
          </a:xfrm>
          <a:prstGeom prst="rect">
            <a:avLst/>
          </a:prstGeom>
          <a:noFill/>
        </p:spPr>
        <p:txBody>
          <a:bodyPr wrap="square" rtlCol="0">
            <a:spAutoFit/>
          </a:bodyPr>
          <a:lstStyle>
            <a:defPPr>
              <a:defRPr lang="en-US"/>
            </a:defPPr>
            <a:lvl1pPr>
              <a:defRPr sz="1050"/>
            </a:lvl1pPr>
          </a:lstStyle>
          <a:p>
            <a:r>
              <a:rPr lang="it-IT" sz="900" dirty="0"/>
              <a:t>Href</a:t>
            </a:r>
          </a:p>
        </p:txBody>
      </p:sp>
      <p:sp>
        <p:nvSpPr>
          <p:cNvPr id="133" name="CasellaDiTesto 132">
            <a:extLst>
              <a:ext uri="{FF2B5EF4-FFF2-40B4-BE49-F238E27FC236}">
                <a16:creationId xmlns:a16="http://schemas.microsoft.com/office/drawing/2014/main" id="{ACD767E9-20D3-53AB-BB15-1D711FA0B1DF}"/>
              </a:ext>
            </a:extLst>
          </p:cNvPr>
          <p:cNvSpPr txBox="1"/>
          <p:nvPr/>
        </p:nvSpPr>
        <p:spPr>
          <a:xfrm>
            <a:off x="8084423" y="1965658"/>
            <a:ext cx="666788" cy="230832"/>
          </a:xfrm>
          <a:prstGeom prst="rect">
            <a:avLst/>
          </a:prstGeom>
          <a:noFill/>
        </p:spPr>
        <p:txBody>
          <a:bodyPr wrap="square" rtlCol="0">
            <a:spAutoFit/>
          </a:bodyPr>
          <a:lstStyle>
            <a:defPPr>
              <a:defRPr lang="en-US"/>
            </a:defPPr>
            <a:lvl1pPr>
              <a:defRPr sz="1050"/>
            </a:lvl1pPr>
          </a:lstStyle>
          <a:p>
            <a:r>
              <a:rPr lang="it-IT" sz="900" dirty="0"/>
              <a:t>Href</a:t>
            </a:r>
          </a:p>
        </p:txBody>
      </p:sp>
      <p:cxnSp>
        <p:nvCxnSpPr>
          <p:cNvPr id="134" name="Connettore a gomito 133">
            <a:extLst>
              <a:ext uri="{FF2B5EF4-FFF2-40B4-BE49-F238E27FC236}">
                <a16:creationId xmlns:a16="http://schemas.microsoft.com/office/drawing/2014/main" id="{C7DC4873-0CA4-239B-48A2-6F03B834AF21}"/>
              </a:ext>
            </a:extLst>
          </p:cNvPr>
          <p:cNvCxnSpPr>
            <a:cxnSpLocks/>
            <a:stCxn id="127" idx="2"/>
            <a:endCxn id="137" idx="2"/>
          </p:cNvCxnSpPr>
          <p:nvPr/>
        </p:nvCxnSpPr>
        <p:spPr>
          <a:xfrm flipH="1" flipV="1">
            <a:off x="10776667" y="1064181"/>
            <a:ext cx="731169" cy="2916983"/>
          </a:xfrm>
          <a:prstGeom prst="bentConnector4">
            <a:avLst>
              <a:gd name="adj1" fmla="val -31265"/>
              <a:gd name="adj2" fmla="val 532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5" name="Ovale 134">
            <a:extLst>
              <a:ext uri="{FF2B5EF4-FFF2-40B4-BE49-F238E27FC236}">
                <a16:creationId xmlns:a16="http://schemas.microsoft.com/office/drawing/2014/main" id="{9263A1C0-7071-F009-E6FF-D137DDF4831F}"/>
              </a:ext>
            </a:extLst>
          </p:cNvPr>
          <p:cNvSpPr/>
          <p:nvPr/>
        </p:nvSpPr>
        <p:spPr>
          <a:xfrm>
            <a:off x="11436674" y="3933538"/>
            <a:ext cx="150893" cy="1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7" name="Rettangolo 136">
            <a:extLst>
              <a:ext uri="{FF2B5EF4-FFF2-40B4-BE49-F238E27FC236}">
                <a16:creationId xmlns:a16="http://schemas.microsoft.com/office/drawing/2014/main" id="{3F937FD5-C165-57E8-547F-764E9FBEF678}"/>
              </a:ext>
            </a:extLst>
          </p:cNvPr>
          <p:cNvSpPr/>
          <p:nvPr/>
        </p:nvSpPr>
        <p:spPr>
          <a:xfrm>
            <a:off x="9666134" y="329949"/>
            <a:ext cx="2221065" cy="734232"/>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auctionDetails.html</a:t>
            </a:r>
          </a:p>
          <a:p>
            <a:pPr algn="ctr"/>
            <a:r>
              <a:rPr lang="it-IT" dirty="0"/>
              <a:t>(Next Slide)</a:t>
            </a:r>
          </a:p>
        </p:txBody>
      </p:sp>
      <p:sp>
        <p:nvSpPr>
          <p:cNvPr id="140" name="CasellaDiTesto 139">
            <a:extLst>
              <a:ext uri="{FF2B5EF4-FFF2-40B4-BE49-F238E27FC236}">
                <a16:creationId xmlns:a16="http://schemas.microsoft.com/office/drawing/2014/main" id="{E2772231-034F-FBD0-D7EC-EA3A1592F482}"/>
              </a:ext>
            </a:extLst>
          </p:cNvPr>
          <p:cNvSpPr txBox="1"/>
          <p:nvPr/>
        </p:nvSpPr>
        <p:spPr>
          <a:xfrm>
            <a:off x="8911568" y="2071350"/>
            <a:ext cx="817547" cy="230832"/>
          </a:xfrm>
          <a:prstGeom prst="rect">
            <a:avLst/>
          </a:prstGeom>
          <a:noFill/>
        </p:spPr>
        <p:txBody>
          <a:bodyPr wrap="square" rtlCol="0">
            <a:spAutoFit/>
          </a:bodyPr>
          <a:lstStyle>
            <a:defPPr>
              <a:defRPr lang="en-US"/>
            </a:defPPr>
            <a:lvl1pPr>
              <a:defRPr sz="1050"/>
            </a:lvl1pPr>
          </a:lstStyle>
          <a:p>
            <a:r>
              <a:rPr lang="it-IT" sz="900" dirty="0"/>
              <a:t>Auction ID</a:t>
            </a:r>
          </a:p>
        </p:txBody>
      </p:sp>
      <p:sp>
        <p:nvSpPr>
          <p:cNvPr id="141" name="CasellaDiTesto 140">
            <a:extLst>
              <a:ext uri="{FF2B5EF4-FFF2-40B4-BE49-F238E27FC236}">
                <a16:creationId xmlns:a16="http://schemas.microsoft.com/office/drawing/2014/main" id="{CB36FAED-1219-9217-46B8-B2B39AA12050}"/>
              </a:ext>
            </a:extLst>
          </p:cNvPr>
          <p:cNvSpPr txBox="1"/>
          <p:nvPr/>
        </p:nvSpPr>
        <p:spPr>
          <a:xfrm>
            <a:off x="8605336" y="2871145"/>
            <a:ext cx="819485" cy="230832"/>
          </a:xfrm>
          <a:prstGeom prst="rect">
            <a:avLst/>
          </a:prstGeom>
          <a:noFill/>
        </p:spPr>
        <p:txBody>
          <a:bodyPr wrap="square" rtlCol="0">
            <a:spAutoFit/>
          </a:bodyPr>
          <a:lstStyle>
            <a:defPPr>
              <a:defRPr lang="en-US"/>
            </a:defPPr>
            <a:lvl1pPr>
              <a:defRPr sz="1050"/>
            </a:lvl1pPr>
          </a:lstStyle>
          <a:p>
            <a:r>
              <a:rPr lang="it-IT" sz="900" dirty="0"/>
              <a:t>Auction ID</a:t>
            </a:r>
          </a:p>
        </p:txBody>
      </p:sp>
      <p:sp>
        <p:nvSpPr>
          <p:cNvPr id="148" name="CasellaDiTesto 147">
            <a:extLst>
              <a:ext uri="{FF2B5EF4-FFF2-40B4-BE49-F238E27FC236}">
                <a16:creationId xmlns:a16="http://schemas.microsoft.com/office/drawing/2014/main" id="{0324D243-5F98-0690-3979-3B5BBF2541A8}"/>
              </a:ext>
            </a:extLst>
          </p:cNvPr>
          <p:cNvSpPr txBox="1"/>
          <p:nvPr/>
        </p:nvSpPr>
        <p:spPr>
          <a:xfrm>
            <a:off x="6834582" y="1325272"/>
            <a:ext cx="1966452" cy="369332"/>
          </a:xfrm>
          <a:prstGeom prst="rect">
            <a:avLst/>
          </a:prstGeom>
          <a:noFill/>
        </p:spPr>
        <p:txBody>
          <a:bodyPr wrap="square" rtlCol="0">
            <a:spAutoFit/>
          </a:bodyPr>
          <a:lstStyle/>
          <a:p>
            <a:r>
              <a:rPr lang="it-IT" dirty="0"/>
              <a:t>Sell.html</a:t>
            </a:r>
          </a:p>
        </p:txBody>
      </p:sp>
      <p:sp>
        <p:nvSpPr>
          <p:cNvPr id="157" name="Parallelogramma 156">
            <a:extLst>
              <a:ext uri="{FF2B5EF4-FFF2-40B4-BE49-F238E27FC236}">
                <a16:creationId xmlns:a16="http://schemas.microsoft.com/office/drawing/2014/main" id="{C4CB8EAD-2E7C-E6E5-B4E7-1E60B2EB5F51}"/>
              </a:ext>
            </a:extLst>
          </p:cNvPr>
          <p:cNvSpPr/>
          <p:nvPr/>
        </p:nvSpPr>
        <p:spPr>
          <a:xfrm>
            <a:off x="1984564" y="4511644"/>
            <a:ext cx="1557688"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GoToSell</a:t>
            </a:r>
            <a:endParaRPr lang="it-IT" sz="1400" dirty="0"/>
          </a:p>
        </p:txBody>
      </p:sp>
      <p:cxnSp>
        <p:nvCxnSpPr>
          <p:cNvPr id="158" name="Connettore a gomito 157">
            <a:extLst>
              <a:ext uri="{FF2B5EF4-FFF2-40B4-BE49-F238E27FC236}">
                <a16:creationId xmlns:a16="http://schemas.microsoft.com/office/drawing/2014/main" id="{F9123C30-A3E3-C9D7-6AC4-AA930556ABCF}"/>
              </a:ext>
            </a:extLst>
          </p:cNvPr>
          <p:cNvCxnSpPr>
            <a:cxnSpLocks/>
            <a:endCxn id="5" idx="1"/>
          </p:cNvCxnSpPr>
          <p:nvPr/>
        </p:nvCxnSpPr>
        <p:spPr>
          <a:xfrm flipV="1">
            <a:off x="2821159" y="3444959"/>
            <a:ext cx="2338840" cy="1102973"/>
          </a:xfrm>
          <a:prstGeom prst="bentConnector3">
            <a:avLst>
              <a:gd name="adj1" fmla="val 194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1" name="Ovale 160">
            <a:extLst>
              <a:ext uri="{FF2B5EF4-FFF2-40B4-BE49-F238E27FC236}">
                <a16:creationId xmlns:a16="http://schemas.microsoft.com/office/drawing/2014/main" id="{D7523622-2E1B-D00B-354C-C1FD41F3D5FF}"/>
              </a:ext>
            </a:extLst>
          </p:cNvPr>
          <p:cNvSpPr/>
          <p:nvPr/>
        </p:nvSpPr>
        <p:spPr>
          <a:xfrm>
            <a:off x="2764028" y="4406306"/>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3" name="CasellaDiTesto 162">
            <a:extLst>
              <a:ext uri="{FF2B5EF4-FFF2-40B4-BE49-F238E27FC236}">
                <a16:creationId xmlns:a16="http://schemas.microsoft.com/office/drawing/2014/main" id="{70DE1730-8557-6A5D-3DFC-78EC082B23CF}"/>
              </a:ext>
            </a:extLst>
          </p:cNvPr>
          <p:cNvSpPr txBox="1"/>
          <p:nvPr/>
        </p:nvSpPr>
        <p:spPr>
          <a:xfrm>
            <a:off x="3012969" y="2921636"/>
            <a:ext cx="1557245" cy="507831"/>
          </a:xfrm>
          <a:prstGeom prst="rect">
            <a:avLst/>
          </a:prstGeom>
          <a:noFill/>
        </p:spPr>
        <p:txBody>
          <a:bodyPr wrap="square" rtlCol="0">
            <a:spAutoFit/>
          </a:bodyPr>
          <a:lstStyle>
            <a:defPPr>
              <a:defRPr lang="en-US"/>
            </a:defPPr>
            <a:lvl1pPr>
              <a:defRPr sz="1050"/>
            </a:lvl1pPr>
          </a:lstStyle>
          <a:p>
            <a:r>
              <a:rPr lang="it-IT" sz="900" dirty="0"/>
              <a:t>List of open </a:t>
            </a:r>
            <a:r>
              <a:rPr lang="it-IT" sz="900" dirty="0" err="1"/>
              <a:t>auction</a:t>
            </a:r>
            <a:endParaRPr lang="it-IT" sz="900" dirty="0"/>
          </a:p>
          <a:p>
            <a:r>
              <a:rPr lang="it-IT" sz="900" dirty="0"/>
              <a:t>List of closed </a:t>
            </a:r>
            <a:r>
              <a:rPr lang="it-IT" sz="900" dirty="0" err="1"/>
              <a:t>auction</a:t>
            </a:r>
            <a:endParaRPr lang="it-IT" sz="900" dirty="0"/>
          </a:p>
          <a:p>
            <a:r>
              <a:rPr lang="it-IT" sz="900" dirty="0"/>
              <a:t>User’s available articles list</a:t>
            </a:r>
          </a:p>
        </p:txBody>
      </p:sp>
      <p:sp>
        <p:nvSpPr>
          <p:cNvPr id="164" name="CasellaDiTesto 163">
            <a:extLst>
              <a:ext uri="{FF2B5EF4-FFF2-40B4-BE49-F238E27FC236}">
                <a16:creationId xmlns:a16="http://schemas.microsoft.com/office/drawing/2014/main" id="{5F4A6D6D-4E48-17AC-C6CB-689AC08719CD}"/>
              </a:ext>
            </a:extLst>
          </p:cNvPr>
          <p:cNvSpPr txBox="1"/>
          <p:nvPr/>
        </p:nvSpPr>
        <p:spPr>
          <a:xfrm>
            <a:off x="3211956" y="6151533"/>
            <a:ext cx="1557245" cy="230832"/>
          </a:xfrm>
          <a:prstGeom prst="rect">
            <a:avLst/>
          </a:prstGeom>
          <a:noFill/>
        </p:spPr>
        <p:txBody>
          <a:bodyPr wrap="square" rtlCol="0">
            <a:spAutoFit/>
          </a:bodyPr>
          <a:lstStyle>
            <a:defPPr>
              <a:defRPr lang="en-US"/>
            </a:defPPr>
            <a:lvl1pPr>
              <a:defRPr sz="1050"/>
            </a:lvl1pPr>
          </a:lstStyle>
          <a:p>
            <a:r>
              <a:rPr lang="it-IT" sz="900" dirty="0" err="1"/>
              <a:t>Adds</a:t>
            </a:r>
            <a:r>
              <a:rPr lang="it-IT" sz="900" dirty="0"/>
              <a:t> the article to the DB</a:t>
            </a:r>
          </a:p>
        </p:txBody>
      </p:sp>
      <p:sp>
        <p:nvSpPr>
          <p:cNvPr id="165" name="CasellaDiTesto 164">
            <a:extLst>
              <a:ext uri="{FF2B5EF4-FFF2-40B4-BE49-F238E27FC236}">
                <a16:creationId xmlns:a16="http://schemas.microsoft.com/office/drawing/2014/main" id="{9EDDE465-94E3-40B5-60C7-400782A136BE}"/>
              </a:ext>
            </a:extLst>
          </p:cNvPr>
          <p:cNvSpPr txBox="1"/>
          <p:nvPr/>
        </p:nvSpPr>
        <p:spPr>
          <a:xfrm>
            <a:off x="8622177" y="5501451"/>
            <a:ext cx="1649974" cy="369332"/>
          </a:xfrm>
          <a:prstGeom prst="rect">
            <a:avLst/>
          </a:prstGeom>
          <a:noFill/>
        </p:spPr>
        <p:txBody>
          <a:bodyPr wrap="square" rtlCol="0">
            <a:spAutoFit/>
          </a:bodyPr>
          <a:lstStyle>
            <a:defPPr>
              <a:defRPr lang="en-US"/>
            </a:defPPr>
            <a:lvl1pPr>
              <a:defRPr sz="1050"/>
            </a:lvl1pPr>
          </a:lstStyle>
          <a:p>
            <a:r>
              <a:rPr lang="it-IT" sz="900" dirty="0"/>
              <a:t>Creates an </a:t>
            </a:r>
            <a:r>
              <a:rPr lang="it-IT" sz="900" dirty="0" err="1"/>
              <a:t>auction</a:t>
            </a:r>
            <a:r>
              <a:rPr lang="it-IT" sz="900" dirty="0"/>
              <a:t> in the DB</a:t>
            </a:r>
          </a:p>
          <a:p>
            <a:r>
              <a:rPr lang="it-IT" sz="900" dirty="0"/>
              <a:t>With the </a:t>
            </a:r>
            <a:r>
              <a:rPr lang="it-IT" sz="900" dirty="0" err="1"/>
              <a:t>included</a:t>
            </a:r>
            <a:r>
              <a:rPr lang="it-IT" sz="900" dirty="0"/>
              <a:t> articles</a:t>
            </a:r>
          </a:p>
        </p:txBody>
      </p:sp>
      <p:sp>
        <p:nvSpPr>
          <p:cNvPr id="166" name="Titolo 1">
            <a:extLst>
              <a:ext uri="{FF2B5EF4-FFF2-40B4-BE49-F238E27FC236}">
                <a16:creationId xmlns:a16="http://schemas.microsoft.com/office/drawing/2014/main" id="{05C8DD0C-AD04-4AC1-ABC5-61023DEAAEE2}"/>
              </a:ext>
            </a:extLst>
          </p:cNvPr>
          <p:cNvSpPr>
            <a:spLocks noGrp="1"/>
          </p:cNvSpPr>
          <p:nvPr>
            <p:ph type="title"/>
          </p:nvPr>
        </p:nvSpPr>
        <p:spPr>
          <a:xfrm>
            <a:off x="921463" y="971722"/>
            <a:ext cx="9601200" cy="1485900"/>
          </a:xfrm>
        </p:spPr>
        <p:txBody>
          <a:bodyPr/>
          <a:lstStyle/>
          <a:p>
            <a:r>
              <a:rPr lang="it-IT" dirty="0"/>
              <a:t>Sell page</a:t>
            </a:r>
          </a:p>
        </p:txBody>
      </p:sp>
      <p:sp>
        <p:nvSpPr>
          <p:cNvPr id="177" name="CasellaDiTesto 176">
            <a:extLst>
              <a:ext uri="{FF2B5EF4-FFF2-40B4-BE49-F238E27FC236}">
                <a16:creationId xmlns:a16="http://schemas.microsoft.com/office/drawing/2014/main" id="{2B8CD666-12E9-0EAB-E0D8-65582536862C}"/>
              </a:ext>
            </a:extLst>
          </p:cNvPr>
          <p:cNvSpPr txBox="1"/>
          <p:nvPr/>
        </p:nvSpPr>
        <p:spPr>
          <a:xfrm>
            <a:off x="10783340" y="1617801"/>
            <a:ext cx="1374666" cy="507831"/>
          </a:xfrm>
          <a:prstGeom prst="rect">
            <a:avLst/>
          </a:prstGeom>
          <a:noFill/>
        </p:spPr>
        <p:txBody>
          <a:bodyPr wrap="square" rtlCol="0">
            <a:spAutoFit/>
          </a:bodyPr>
          <a:lstStyle>
            <a:defPPr>
              <a:defRPr lang="en-US"/>
            </a:defPPr>
            <a:lvl1pPr>
              <a:defRPr sz="1050"/>
            </a:lvl1pPr>
          </a:lstStyle>
          <a:p>
            <a:r>
              <a:rPr lang="it-IT" sz="900" dirty="0"/>
              <a:t>List of </a:t>
            </a:r>
            <a:r>
              <a:rPr lang="it-IT" sz="900" dirty="0" err="1"/>
              <a:t>included</a:t>
            </a:r>
            <a:r>
              <a:rPr lang="it-IT" sz="900" dirty="0"/>
              <a:t> articles</a:t>
            </a:r>
          </a:p>
          <a:p>
            <a:r>
              <a:rPr lang="it-IT" sz="900" dirty="0"/>
              <a:t>List of offers</a:t>
            </a:r>
          </a:p>
          <a:p>
            <a:r>
              <a:rPr lang="it-IT" sz="900" dirty="0"/>
              <a:t>Auction details</a:t>
            </a:r>
          </a:p>
        </p:txBody>
      </p:sp>
      <p:cxnSp>
        <p:nvCxnSpPr>
          <p:cNvPr id="2" name="Connettore a gomito 1">
            <a:extLst>
              <a:ext uri="{FF2B5EF4-FFF2-40B4-BE49-F238E27FC236}">
                <a16:creationId xmlns:a16="http://schemas.microsoft.com/office/drawing/2014/main" id="{CA4410BE-544F-A648-4FDE-1C3EED89987C}"/>
              </a:ext>
            </a:extLst>
          </p:cNvPr>
          <p:cNvCxnSpPr>
            <a:cxnSpLocks/>
          </p:cNvCxnSpPr>
          <p:nvPr/>
        </p:nvCxnSpPr>
        <p:spPr>
          <a:xfrm rot="16200000" flipH="1">
            <a:off x="392825" y="2640736"/>
            <a:ext cx="2896126" cy="726416"/>
          </a:xfrm>
          <a:prstGeom prst="bent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66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A205729-8173-1F18-2582-CBA8EBD34F17}"/>
              </a:ext>
            </a:extLst>
          </p:cNvPr>
          <p:cNvSpPr/>
          <p:nvPr/>
        </p:nvSpPr>
        <p:spPr>
          <a:xfrm>
            <a:off x="3924068" y="1452458"/>
            <a:ext cx="4352584" cy="484843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1C7841A4-AEA4-C3FC-C72F-510415306765}"/>
              </a:ext>
            </a:extLst>
          </p:cNvPr>
          <p:cNvSpPr txBox="1"/>
          <p:nvPr/>
        </p:nvSpPr>
        <p:spPr>
          <a:xfrm>
            <a:off x="4469882" y="1499508"/>
            <a:ext cx="2176002" cy="369332"/>
          </a:xfrm>
          <a:prstGeom prst="rect">
            <a:avLst/>
          </a:prstGeom>
          <a:noFill/>
        </p:spPr>
        <p:txBody>
          <a:bodyPr wrap="square" rtlCol="0">
            <a:spAutoFit/>
          </a:bodyPr>
          <a:lstStyle/>
          <a:p>
            <a:r>
              <a:rPr lang="it-IT" dirty="0"/>
              <a:t>AuctionDetails.html</a:t>
            </a:r>
          </a:p>
        </p:txBody>
      </p:sp>
      <p:sp>
        <p:nvSpPr>
          <p:cNvPr id="6" name="Rettangolo con angoli arrotondati 5">
            <a:extLst>
              <a:ext uri="{FF2B5EF4-FFF2-40B4-BE49-F238E27FC236}">
                <a16:creationId xmlns:a16="http://schemas.microsoft.com/office/drawing/2014/main" id="{CCB07B70-42DC-D36F-AC0F-5F0951439999}"/>
              </a:ext>
            </a:extLst>
          </p:cNvPr>
          <p:cNvSpPr/>
          <p:nvPr/>
        </p:nvSpPr>
        <p:spPr>
          <a:xfrm>
            <a:off x="4371805" y="2537938"/>
            <a:ext cx="2362211" cy="55051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Auction details table</a:t>
            </a:r>
          </a:p>
        </p:txBody>
      </p:sp>
      <p:sp>
        <p:nvSpPr>
          <p:cNvPr id="8" name="Rettangolo con angoli arrotondati 7">
            <a:extLst>
              <a:ext uri="{FF2B5EF4-FFF2-40B4-BE49-F238E27FC236}">
                <a16:creationId xmlns:a16="http://schemas.microsoft.com/office/drawing/2014/main" id="{B09C54DC-A59C-B4CD-77E1-7FF82E1D1131}"/>
              </a:ext>
            </a:extLst>
          </p:cNvPr>
          <p:cNvSpPr/>
          <p:nvPr/>
        </p:nvSpPr>
        <p:spPr>
          <a:xfrm>
            <a:off x="4543182" y="3601418"/>
            <a:ext cx="2029405" cy="55051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 of offers</a:t>
            </a:r>
          </a:p>
        </p:txBody>
      </p:sp>
      <p:sp>
        <p:nvSpPr>
          <p:cNvPr id="9" name="Rettangolo con angoli arrotondati 8">
            <a:extLst>
              <a:ext uri="{FF2B5EF4-FFF2-40B4-BE49-F238E27FC236}">
                <a16:creationId xmlns:a16="http://schemas.microsoft.com/office/drawing/2014/main" id="{FAE0DCF4-C812-E336-3466-22A76CDA3397}"/>
              </a:ext>
            </a:extLst>
          </p:cNvPr>
          <p:cNvSpPr/>
          <p:nvPr/>
        </p:nvSpPr>
        <p:spPr>
          <a:xfrm>
            <a:off x="4555581" y="4423609"/>
            <a:ext cx="2029405" cy="550515"/>
          </a:xfrm>
          <a:prstGeom prst="round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Winner details</a:t>
            </a:r>
          </a:p>
        </p:txBody>
      </p:sp>
      <p:sp>
        <p:nvSpPr>
          <p:cNvPr id="10" name="Rettangolo con angoli arrotondati 9">
            <a:extLst>
              <a:ext uri="{FF2B5EF4-FFF2-40B4-BE49-F238E27FC236}">
                <a16:creationId xmlns:a16="http://schemas.microsoft.com/office/drawing/2014/main" id="{77147B29-58B5-EFF1-582D-99411F6FAD63}"/>
              </a:ext>
            </a:extLst>
          </p:cNvPr>
          <p:cNvSpPr/>
          <p:nvPr/>
        </p:nvSpPr>
        <p:spPr>
          <a:xfrm>
            <a:off x="4483156" y="5200129"/>
            <a:ext cx="2149455" cy="806702"/>
          </a:xfrm>
          <a:prstGeom prst="round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Close </a:t>
            </a:r>
            <a:r>
              <a:rPr lang="it-IT" dirty="0" err="1"/>
              <a:t>auction</a:t>
            </a:r>
            <a:r>
              <a:rPr lang="it-IT" dirty="0"/>
              <a:t> form</a:t>
            </a:r>
          </a:p>
          <a:p>
            <a:pPr algn="ctr"/>
            <a:endParaRPr lang="it-IT" sz="1400" dirty="0"/>
          </a:p>
          <a:p>
            <a:pPr algn="ctr"/>
            <a:r>
              <a:rPr lang="it-IT" sz="1400" u="sng" dirty="0"/>
              <a:t>Field</a:t>
            </a:r>
            <a:r>
              <a:rPr lang="it-IT" sz="1400" dirty="0"/>
              <a:t>: hidden auctionID</a:t>
            </a:r>
          </a:p>
        </p:txBody>
      </p:sp>
      <p:cxnSp>
        <p:nvCxnSpPr>
          <p:cNvPr id="11" name="Connettore a gomito 10">
            <a:extLst>
              <a:ext uri="{FF2B5EF4-FFF2-40B4-BE49-F238E27FC236}">
                <a16:creationId xmlns:a16="http://schemas.microsoft.com/office/drawing/2014/main" id="{B93298BE-8CD5-3211-62BD-2A05E818A576}"/>
              </a:ext>
            </a:extLst>
          </p:cNvPr>
          <p:cNvCxnSpPr>
            <a:cxnSpLocks/>
            <a:stCxn id="14" idx="5"/>
            <a:endCxn id="13" idx="5"/>
          </p:cNvCxnSpPr>
          <p:nvPr/>
        </p:nvCxnSpPr>
        <p:spPr>
          <a:xfrm rot="5400000" flipH="1" flipV="1">
            <a:off x="7920653" y="4126028"/>
            <a:ext cx="365260" cy="2768028"/>
          </a:xfrm>
          <a:prstGeom prst="bentConnector4">
            <a:avLst>
              <a:gd name="adj1" fmla="val 13038"/>
              <a:gd name="adj2" fmla="val 4961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3B2D6733-3257-0195-68A3-629E3CCC0176}"/>
              </a:ext>
            </a:extLst>
          </p:cNvPr>
          <p:cNvSpPr txBox="1"/>
          <p:nvPr/>
        </p:nvSpPr>
        <p:spPr>
          <a:xfrm>
            <a:off x="6694232" y="5381499"/>
            <a:ext cx="666788" cy="230832"/>
          </a:xfrm>
          <a:prstGeom prst="rect">
            <a:avLst/>
          </a:prstGeom>
          <a:noFill/>
        </p:spPr>
        <p:txBody>
          <a:bodyPr wrap="square" rtlCol="0">
            <a:spAutoFit/>
          </a:bodyPr>
          <a:lstStyle>
            <a:defPPr>
              <a:defRPr lang="en-US"/>
            </a:defPPr>
            <a:lvl1pPr>
              <a:defRPr sz="1050"/>
            </a:lvl1pPr>
          </a:lstStyle>
          <a:p>
            <a:r>
              <a:rPr lang="it-IT" sz="900" dirty="0"/>
              <a:t>Submit</a:t>
            </a:r>
          </a:p>
        </p:txBody>
      </p:sp>
      <p:sp>
        <p:nvSpPr>
          <p:cNvPr id="13" name="Parallelogramma 12">
            <a:extLst>
              <a:ext uri="{FF2B5EF4-FFF2-40B4-BE49-F238E27FC236}">
                <a16:creationId xmlns:a16="http://schemas.microsoft.com/office/drawing/2014/main" id="{53CFF941-C505-CF87-7E7D-7B342BB2B2FB}"/>
              </a:ext>
            </a:extLst>
          </p:cNvPr>
          <p:cNvSpPr/>
          <p:nvPr/>
        </p:nvSpPr>
        <p:spPr>
          <a:xfrm>
            <a:off x="9440629" y="5140739"/>
            <a:ext cx="1772206"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CloseAuction</a:t>
            </a:r>
          </a:p>
        </p:txBody>
      </p:sp>
      <p:sp>
        <p:nvSpPr>
          <p:cNvPr id="14" name="Ovale 13">
            <a:extLst>
              <a:ext uri="{FF2B5EF4-FFF2-40B4-BE49-F238E27FC236}">
                <a16:creationId xmlns:a16="http://schemas.microsoft.com/office/drawing/2014/main" id="{BC031B16-CCCD-618A-68A0-4C34A13D7791}"/>
              </a:ext>
            </a:extLst>
          </p:cNvPr>
          <p:cNvSpPr/>
          <p:nvPr/>
        </p:nvSpPr>
        <p:spPr>
          <a:xfrm>
            <a:off x="6572587" y="5547381"/>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DB2CF9F5-6446-59A7-1E45-0345B46A9691}"/>
              </a:ext>
            </a:extLst>
          </p:cNvPr>
          <p:cNvSpPr txBox="1"/>
          <p:nvPr/>
        </p:nvSpPr>
        <p:spPr>
          <a:xfrm>
            <a:off x="9440629" y="5551295"/>
            <a:ext cx="1649974" cy="369332"/>
          </a:xfrm>
          <a:prstGeom prst="rect">
            <a:avLst/>
          </a:prstGeom>
          <a:noFill/>
        </p:spPr>
        <p:txBody>
          <a:bodyPr wrap="square" rtlCol="0">
            <a:spAutoFit/>
          </a:bodyPr>
          <a:lstStyle>
            <a:defPPr>
              <a:defRPr lang="en-US"/>
            </a:defPPr>
            <a:lvl1pPr>
              <a:defRPr sz="1050"/>
            </a:lvl1pPr>
          </a:lstStyle>
          <a:p>
            <a:r>
              <a:rPr lang="it-IT" sz="900" dirty="0"/>
              <a:t>Checks if the </a:t>
            </a:r>
            <a:r>
              <a:rPr lang="it-IT" sz="900" dirty="0" err="1"/>
              <a:t>auction</a:t>
            </a:r>
            <a:r>
              <a:rPr lang="it-IT" sz="900" dirty="0"/>
              <a:t> can be closed and close </a:t>
            </a:r>
            <a:r>
              <a:rPr lang="it-IT" sz="900" dirty="0" err="1"/>
              <a:t>it</a:t>
            </a:r>
            <a:endParaRPr lang="it-IT" sz="900" dirty="0"/>
          </a:p>
        </p:txBody>
      </p:sp>
      <p:sp>
        <p:nvSpPr>
          <p:cNvPr id="18" name="CasellaDiTesto 17">
            <a:extLst>
              <a:ext uri="{FF2B5EF4-FFF2-40B4-BE49-F238E27FC236}">
                <a16:creationId xmlns:a16="http://schemas.microsoft.com/office/drawing/2014/main" id="{A615AE4F-2FF1-3B95-07FC-D8DEDC5E727F}"/>
              </a:ext>
            </a:extLst>
          </p:cNvPr>
          <p:cNvSpPr txBox="1"/>
          <p:nvPr/>
        </p:nvSpPr>
        <p:spPr>
          <a:xfrm>
            <a:off x="8362575" y="5045591"/>
            <a:ext cx="790949" cy="230832"/>
          </a:xfrm>
          <a:prstGeom prst="rect">
            <a:avLst/>
          </a:prstGeom>
          <a:noFill/>
        </p:spPr>
        <p:txBody>
          <a:bodyPr wrap="square" rtlCol="0">
            <a:spAutoFit/>
          </a:bodyPr>
          <a:lstStyle>
            <a:defPPr>
              <a:defRPr lang="en-US"/>
            </a:defPPr>
            <a:lvl1pPr>
              <a:defRPr sz="1050"/>
            </a:lvl1pPr>
          </a:lstStyle>
          <a:p>
            <a:r>
              <a:rPr lang="it-IT" sz="900" dirty="0"/>
              <a:t>Auction ID</a:t>
            </a:r>
          </a:p>
        </p:txBody>
      </p:sp>
      <p:sp>
        <p:nvSpPr>
          <p:cNvPr id="19" name="Parallelogramma 18">
            <a:extLst>
              <a:ext uri="{FF2B5EF4-FFF2-40B4-BE49-F238E27FC236}">
                <a16:creationId xmlns:a16="http://schemas.microsoft.com/office/drawing/2014/main" id="{A7BAA2DC-59D9-0641-D785-261522A765C3}"/>
              </a:ext>
            </a:extLst>
          </p:cNvPr>
          <p:cNvSpPr/>
          <p:nvPr/>
        </p:nvSpPr>
        <p:spPr>
          <a:xfrm>
            <a:off x="9821629" y="3082084"/>
            <a:ext cx="1772206"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GoToSell</a:t>
            </a:r>
            <a:endParaRPr lang="it-IT" sz="1400" dirty="0"/>
          </a:p>
        </p:txBody>
      </p:sp>
      <p:cxnSp>
        <p:nvCxnSpPr>
          <p:cNvPr id="20" name="Connettore a gomito 19">
            <a:extLst>
              <a:ext uri="{FF2B5EF4-FFF2-40B4-BE49-F238E27FC236}">
                <a16:creationId xmlns:a16="http://schemas.microsoft.com/office/drawing/2014/main" id="{BA0F8920-6AF4-9608-1C81-DEB4A642B4B1}"/>
              </a:ext>
            </a:extLst>
          </p:cNvPr>
          <p:cNvCxnSpPr>
            <a:cxnSpLocks/>
            <a:stCxn id="13" idx="0"/>
            <a:endCxn id="19" idx="4"/>
          </p:cNvCxnSpPr>
          <p:nvPr/>
        </p:nvCxnSpPr>
        <p:spPr>
          <a:xfrm rot="5400000" flipH="1" flipV="1">
            <a:off x="9674577" y="4107584"/>
            <a:ext cx="1685310" cy="3810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e 23">
            <a:extLst>
              <a:ext uri="{FF2B5EF4-FFF2-40B4-BE49-F238E27FC236}">
                <a16:creationId xmlns:a16="http://schemas.microsoft.com/office/drawing/2014/main" id="{5C608549-72B3-4E80-EA8B-4E3AEC750D0B}"/>
              </a:ext>
            </a:extLst>
          </p:cNvPr>
          <p:cNvSpPr/>
          <p:nvPr/>
        </p:nvSpPr>
        <p:spPr>
          <a:xfrm>
            <a:off x="10254486" y="5036183"/>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5" name="Connettore a gomito 24">
            <a:extLst>
              <a:ext uri="{FF2B5EF4-FFF2-40B4-BE49-F238E27FC236}">
                <a16:creationId xmlns:a16="http://schemas.microsoft.com/office/drawing/2014/main" id="{AB5A3627-61A8-2EC9-EDD1-189E6F25ADF0}"/>
              </a:ext>
            </a:extLst>
          </p:cNvPr>
          <p:cNvCxnSpPr>
            <a:cxnSpLocks/>
            <a:stCxn id="26" idx="0"/>
            <a:endCxn id="28" idx="2"/>
          </p:cNvCxnSpPr>
          <p:nvPr/>
        </p:nvCxnSpPr>
        <p:spPr>
          <a:xfrm rot="16200000" flipV="1">
            <a:off x="9844292" y="2120463"/>
            <a:ext cx="1157915" cy="5789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e 25">
            <a:extLst>
              <a:ext uri="{FF2B5EF4-FFF2-40B4-BE49-F238E27FC236}">
                <a16:creationId xmlns:a16="http://schemas.microsoft.com/office/drawing/2014/main" id="{B9EBD7F9-12A0-01DD-D45C-7804B826ED97}"/>
              </a:ext>
            </a:extLst>
          </p:cNvPr>
          <p:cNvSpPr/>
          <p:nvPr/>
        </p:nvSpPr>
        <p:spPr>
          <a:xfrm>
            <a:off x="10626817" y="2988914"/>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515992A1-FCB3-1198-BC2D-287B593990F0}"/>
              </a:ext>
            </a:extLst>
          </p:cNvPr>
          <p:cNvSpPr/>
          <p:nvPr/>
        </p:nvSpPr>
        <p:spPr>
          <a:xfrm>
            <a:off x="9247651" y="1014139"/>
            <a:ext cx="1772207" cy="816860"/>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ADE1BC31-84B7-6CC0-B4A0-6F77AAA3E2AA}"/>
              </a:ext>
            </a:extLst>
          </p:cNvPr>
          <p:cNvSpPr txBox="1"/>
          <p:nvPr/>
        </p:nvSpPr>
        <p:spPr>
          <a:xfrm>
            <a:off x="9660729" y="1237903"/>
            <a:ext cx="1088002" cy="369332"/>
          </a:xfrm>
          <a:prstGeom prst="rect">
            <a:avLst/>
          </a:prstGeom>
          <a:noFill/>
        </p:spPr>
        <p:txBody>
          <a:bodyPr wrap="square" rtlCol="0">
            <a:spAutoFit/>
          </a:bodyPr>
          <a:lstStyle/>
          <a:p>
            <a:r>
              <a:rPr lang="it-IT" dirty="0"/>
              <a:t>Sell.html</a:t>
            </a:r>
          </a:p>
        </p:txBody>
      </p:sp>
      <p:sp>
        <p:nvSpPr>
          <p:cNvPr id="35" name="CasellaDiTesto 34">
            <a:extLst>
              <a:ext uri="{FF2B5EF4-FFF2-40B4-BE49-F238E27FC236}">
                <a16:creationId xmlns:a16="http://schemas.microsoft.com/office/drawing/2014/main" id="{75D2A549-4CA7-730B-675A-4BC5F1EC531A}"/>
              </a:ext>
            </a:extLst>
          </p:cNvPr>
          <p:cNvSpPr txBox="1"/>
          <p:nvPr/>
        </p:nvSpPr>
        <p:spPr>
          <a:xfrm>
            <a:off x="10707732" y="2301732"/>
            <a:ext cx="1557245" cy="507831"/>
          </a:xfrm>
          <a:prstGeom prst="rect">
            <a:avLst/>
          </a:prstGeom>
          <a:noFill/>
        </p:spPr>
        <p:txBody>
          <a:bodyPr wrap="square" rtlCol="0">
            <a:spAutoFit/>
          </a:bodyPr>
          <a:lstStyle>
            <a:defPPr>
              <a:defRPr lang="en-US"/>
            </a:defPPr>
            <a:lvl1pPr>
              <a:defRPr sz="1050"/>
            </a:lvl1pPr>
          </a:lstStyle>
          <a:p>
            <a:r>
              <a:rPr lang="it-IT" sz="900" dirty="0"/>
              <a:t>List of open </a:t>
            </a:r>
            <a:r>
              <a:rPr lang="it-IT" sz="900" dirty="0" err="1"/>
              <a:t>auction</a:t>
            </a:r>
            <a:endParaRPr lang="it-IT" sz="900" dirty="0"/>
          </a:p>
          <a:p>
            <a:r>
              <a:rPr lang="it-IT" sz="900" dirty="0"/>
              <a:t>List of closed </a:t>
            </a:r>
            <a:r>
              <a:rPr lang="it-IT" sz="900" dirty="0" err="1"/>
              <a:t>auction</a:t>
            </a:r>
            <a:endParaRPr lang="it-IT" sz="900" dirty="0"/>
          </a:p>
          <a:p>
            <a:r>
              <a:rPr lang="it-IT" sz="900" dirty="0"/>
              <a:t>User’s available articles list</a:t>
            </a:r>
          </a:p>
        </p:txBody>
      </p:sp>
      <p:sp>
        <p:nvSpPr>
          <p:cNvPr id="38" name="Rettangolo con angoli arrotondati 37">
            <a:extLst>
              <a:ext uri="{FF2B5EF4-FFF2-40B4-BE49-F238E27FC236}">
                <a16:creationId xmlns:a16="http://schemas.microsoft.com/office/drawing/2014/main" id="{93932F8E-AA9C-E9DC-12CC-74BEA8A70003}"/>
              </a:ext>
            </a:extLst>
          </p:cNvPr>
          <p:cNvSpPr/>
          <p:nvPr/>
        </p:nvSpPr>
        <p:spPr>
          <a:xfrm>
            <a:off x="7274534" y="1777698"/>
            <a:ext cx="873832" cy="5442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Return to home</a:t>
            </a:r>
          </a:p>
        </p:txBody>
      </p:sp>
      <p:cxnSp>
        <p:nvCxnSpPr>
          <p:cNvPr id="39" name="Connettore a gomito 38">
            <a:extLst>
              <a:ext uri="{FF2B5EF4-FFF2-40B4-BE49-F238E27FC236}">
                <a16:creationId xmlns:a16="http://schemas.microsoft.com/office/drawing/2014/main" id="{503A8456-BB32-431A-C598-2F0DFA113E3B}"/>
              </a:ext>
            </a:extLst>
          </p:cNvPr>
          <p:cNvCxnSpPr>
            <a:cxnSpLocks/>
            <a:endCxn id="44" idx="4"/>
          </p:cNvCxnSpPr>
          <p:nvPr/>
        </p:nvCxnSpPr>
        <p:spPr>
          <a:xfrm rot="5400000" flipH="1" flipV="1">
            <a:off x="7565647" y="1222495"/>
            <a:ext cx="761654" cy="36339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Parallelogramma 39">
            <a:extLst>
              <a:ext uri="{FF2B5EF4-FFF2-40B4-BE49-F238E27FC236}">
                <a16:creationId xmlns:a16="http://schemas.microsoft.com/office/drawing/2014/main" id="{0E02631C-A5A3-C6E3-8A6A-A265120C2A95}"/>
              </a:ext>
            </a:extLst>
          </p:cNvPr>
          <p:cNvSpPr/>
          <p:nvPr/>
        </p:nvSpPr>
        <p:spPr>
          <a:xfrm>
            <a:off x="5801265" y="646490"/>
            <a:ext cx="1300076"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GoToHome</a:t>
            </a:r>
          </a:p>
        </p:txBody>
      </p:sp>
      <p:cxnSp>
        <p:nvCxnSpPr>
          <p:cNvPr id="41" name="Connettore a gomito 40">
            <a:extLst>
              <a:ext uri="{FF2B5EF4-FFF2-40B4-BE49-F238E27FC236}">
                <a16:creationId xmlns:a16="http://schemas.microsoft.com/office/drawing/2014/main" id="{F169C3E9-9299-2B1E-5A50-E59AE5947240}"/>
              </a:ext>
            </a:extLst>
          </p:cNvPr>
          <p:cNvCxnSpPr>
            <a:cxnSpLocks/>
          </p:cNvCxnSpPr>
          <p:nvPr/>
        </p:nvCxnSpPr>
        <p:spPr>
          <a:xfrm rot="16200000" flipV="1">
            <a:off x="6668061" y="1055916"/>
            <a:ext cx="796737" cy="67581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AFD74752-8E6A-1BF4-BD47-1632BF4C048D}"/>
              </a:ext>
            </a:extLst>
          </p:cNvPr>
          <p:cNvSpPr/>
          <p:nvPr/>
        </p:nvSpPr>
        <p:spPr>
          <a:xfrm>
            <a:off x="7284472" y="1707081"/>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A6FC11C1-F54B-79B2-F706-8EF0782176FE}"/>
              </a:ext>
            </a:extLst>
          </p:cNvPr>
          <p:cNvSpPr/>
          <p:nvPr/>
        </p:nvSpPr>
        <p:spPr>
          <a:xfrm>
            <a:off x="7711450" y="1667660"/>
            <a:ext cx="171849" cy="170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Parallelogramma 43">
            <a:extLst>
              <a:ext uri="{FF2B5EF4-FFF2-40B4-BE49-F238E27FC236}">
                <a16:creationId xmlns:a16="http://schemas.microsoft.com/office/drawing/2014/main" id="{FD906DE8-47DB-0D5C-F0B1-DD604AD46745}"/>
              </a:ext>
            </a:extLst>
          </p:cNvPr>
          <p:cNvSpPr/>
          <p:nvPr/>
        </p:nvSpPr>
        <p:spPr>
          <a:xfrm>
            <a:off x="7370397" y="660939"/>
            <a:ext cx="1515543" cy="362424"/>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DoLogout</a:t>
            </a:r>
          </a:p>
        </p:txBody>
      </p:sp>
      <p:sp>
        <p:nvSpPr>
          <p:cNvPr id="50" name="Ovale 49">
            <a:extLst>
              <a:ext uri="{FF2B5EF4-FFF2-40B4-BE49-F238E27FC236}">
                <a16:creationId xmlns:a16="http://schemas.microsoft.com/office/drawing/2014/main" id="{1FC0A9B5-9103-E7D0-2944-04EF539B0492}"/>
              </a:ext>
            </a:extLst>
          </p:cNvPr>
          <p:cNvSpPr/>
          <p:nvPr/>
        </p:nvSpPr>
        <p:spPr>
          <a:xfrm>
            <a:off x="6565936" y="553812"/>
            <a:ext cx="123817" cy="138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41280DF9-0334-E625-3B5C-2E09C51A2F18}"/>
              </a:ext>
            </a:extLst>
          </p:cNvPr>
          <p:cNvSpPr/>
          <p:nvPr/>
        </p:nvSpPr>
        <p:spPr>
          <a:xfrm>
            <a:off x="8146962" y="560024"/>
            <a:ext cx="123817" cy="12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a gomito 51">
            <a:extLst>
              <a:ext uri="{FF2B5EF4-FFF2-40B4-BE49-F238E27FC236}">
                <a16:creationId xmlns:a16="http://schemas.microsoft.com/office/drawing/2014/main" id="{3CC9EB07-5AC8-2653-9FB4-0DA634391B70}"/>
              </a:ext>
            </a:extLst>
          </p:cNvPr>
          <p:cNvCxnSpPr>
            <a:cxnSpLocks/>
          </p:cNvCxnSpPr>
          <p:nvPr/>
        </p:nvCxnSpPr>
        <p:spPr>
          <a:xfrm rot="16200000" flipV="1">
            <a:off x="6228459" y="159856"/>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onnettore a gomito 52">
            <a:extLst>
              <a:ext uri="{FF2B5EF4-FFF2-40B4-BE49-F238E27FC236}">
                <a16:creationId xmlns:a16="http://schemas.microsoft.com/office/drawing/2014/main" id="{13E9B963-B485-96C0-114C-BF198F230261}"/>
              </a:ext>
            </a:extLst>
          </p:cNvPr>
          <p:cNvCxnSpPr>
            <a:cxnSpLocks/>
          </p:cNvCxnSpPr>
          <p:nvPr/>
        </p:nvCxnSpPr>
        <p:spPr>
          <a:xfrm rot="16200000" flipV="1">
            <a:off x="7820232" y="148632"/>
            <a:ext cx="486530" cy="36039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itolo 1">
            <a:extLst>
              <a:ext uri="{FF2B5EF4-FFF2-40B4-BE49-F238E27FC236}">
                <a16:creationId xmlns:a16="http://schemas.microsoft.com/office/drawing/2014/main" id="{E1AB8C9E-B864-9945-CDEB-907658E4AFD0}"/>
              </a:ext>
            </a:extLst>
          </p:cNvPr>
          <p:cNvSpPr>
            <a:spLocks noGrp="1"/>
          </p:cNvSpPr>
          <p:nvPr>
            <p:ph type="title"/>
          </p:nvPr>
        </p:nvSpPr>
        <p:spPr>
          <a:xfrm>
            <a:off x="822049" y="426529"/>
            <a:ext cx="9601200" cy="1485900"/>
          </a:xfrm>
        </p:spPr>
        <p:txBody>
          <a:bodyPr>
            <a:normAutofit/>
          </a:bodyPr>
          <a:lstStyle/>
          <a:p>
            <a:r>
              <a:rPr lang="it-IT" dirty="0"/>
              <a:t>Auction Details</a:t>
            </a:r>
            <a:br>
              <a:rPr lang="it-IT" dirty="0"/>
            </a:br>
            <a:r>
              <a:rPr lang="it-IT" dirty="0"/>
              <a:t>page</a:t>
            </a:r>
          </a:p>
        </p:txBody>
      </p:sp>
      <p:sp>
        <p:nvSpPr>
          <p:cNvPr id="55" name="CasellaDiTesto 54">
            <a:extLst>
              <a:ext uri="{FF2B5EF4-FFF2-40B4-BE49-F238E27FC236}">
                <a16:creationId xmlns:a16="http://schemas.microsoft.com/office/drawing/2014/main" id="{69F97232-20CD-796C-B05A-D953630B7BBF}"/>
              </a:ext>
            </a:extLst>
          </p:cNvPr>
          <p:cNvSpPr txBox="1"/>
          <p:nvPr/>
        </p:nvSpPr>
        <p:spPr>
          <a:xfrm>
            <a:off x="1202846" y="4306677"/>
            <a:ext cx="1934722" cy="584775"/>
          </a:xfrm>
          <a:prstGeom prst="rect">
            <a:avLst/>
          </a:prstGeom>
          <a:noFill/>
          <a:ln>
            <a:solidFill>
              <a:srgbClr val="00B050"/>
            </a:solidFill>
          </a:ln>
        </p:spPr>
        <p:txBody>
          <a:bodyPr wrap="square" rtlCol="0">
            <a:spAutoFit/>
          </a:bodyPr>
          <a:lstStyle>
            <a:defPPr>
              <a:defRPr lang="en-US"/>
            </a:defPPr>
            <a:lvl1pPr>
              <a:defRPr sz="1050"/>
            </a:lvl1pPr>
          </a:lstStyle>
          <a:p>
            <a:r>
              <a:rPr lang="it-IT" sz="1600" dirty="0" err="1">
                <a:solidFill>
                  <a:srgbClr val="00B050"/>
                </a:solidFill>
              </a:rPr>
              <a:t>Only</a:t>
            </a:r>
            <a:r>
              <a:rPr lang="it-IT" sz="1600" dirty="0">
                <a:solidFill>
                  <a:srgbClr val="00B050"/>
                </a:solidFill>
              </a:rPr>
              <a:t> </a:t>
            </a:r>
            <a:r>
              <a:rPr lang="it-IT" sz="1600" dirty="0" err="1">
                <a:solidFill>
                  <a:srgbClr val="00B050"/>
                </a:solidFill>
              </a:rPr>
              <a:t>shown</a:t>
            </a:r>
            <a:r>
              <a:rPr lang="it-IT" sz="1600" dirty="0">
                <a:solidFill>
                  <a:srgbClr val="00B050"/>
                </a:solidFill>
              </a:rPr>
              <a:t> if the </a:t>
            </a:r>
            <a:r>
              <a:rPr lang="it-IT" sz="1600" dirty="0" err="1">
                <a:solidFill>
                  <a:srgbClr val="00B050"/>
                </a:solidFill>
              </a:rPr>
              <a:t>auction</a:t>
            </a:r>
            <a:r>
              <a:rPr lang="it-IT" sz="1600" dirty="0">
                <a:solidFill>
                  <a:srgbClr val="00B050"/>
                </a:solidFill>
              </a:rPr>
              <a:t> </a:t>
            </a:r>
            <a:r>
              <a:rPr lang="it-IT" sz="1600" dirty="0" err="1">
                <a:solidFill>
                  <a:srgbClr val="00B050"/>
                </a:solidFill>
              </a:rPr>
              <a:t>is</a:t>
            </a:r>
            <a:r>
              <a:rPr lang="it-IT" sz="1600" dirty="0">
                <a:solidFill>
                  <a:srgbClr val="00B050"/>
                </a:solidFill>
              </a:rPr>
              <a:t> closed</a:t>
            </a:r>
          </a:p>
        </p:txBody>
      </p:sp>
      <p:sp>
        <p:nvSpPr>
          <p:cNvPr id="56" name="CasellaDiTesto 55">
            <a:extLst>
              <a:ext uri="{FF2B5EF4-FFF2-40B4-BE49-F238E27FC236}">
                <a16:creationId xmlns:a16="http://schemas.microsoft.com/office/drawing/2014/main" id="{48A34EA3-69D4-92C9-946E-13D1593B097E}"/>
              </a:ext>
            </a:extLst>
          </p:cNvPr>
          <p:cNvSpPr txBox="1"/>
          <p:nvPr/>
        </p:nvSpPr>
        <p:spPr>
          <a:xfrm>
            <a:off x="1202847" y="5140739"/>
            <a:ext cx="1934722" cy="584775"/>
          </a:xfrm>
          <a:prstGeom prst="rect">
            <a:avLst/>
          </a:prstGeom>
          <a:noFill/>
          <a:ln>
            <a:solidFill>
              <a:srgbClr val="0070C0"/>
            </a:solidFill>
          </a:ln>
        </p:spPr>
        <p:txBody>
          <a:bodyPr wrap="square" rtlCol="0">
            <a:spAutoFit/>
          </a:bodyPr>
          <a:lstStyle>
            <a:defPPr>
              <a:defRPr lang="en-US"/>
            </a:defPPr>
            <a:lvl1pPr>
              <a:defRPr sz="1050"/>
            </a:lvl1pPr>
          </a:lstStyle>
          <a:p>
            <a:r>
              <a:rPr lang="it-IT" sz="1600" dirty="0" err="1">
                <a:solidFill>
                  <a:srgbClr val="0070C0"/>
                </a:solidFill>
              </a:rPr>
              <a:t>Only</a:t>
            </a:r>
            <a:r>
              <a:rPr lang="it-IT" sz="1600" dirty="0">
                <a:solidFill>
                  <a:srgbClr val="0070C0"/>
                </a:solidFill>
              </a:rPr>
              <a:t> </a:t>
            </a:r>
            <a:r>
              <a:rPr lang="it-IT" sz="1600" dirty="0" err="1">
                <a:solidFill>
                  <a:srgbClr val="0070C0"/>
                </a:solidFill>
              </a:rPr>
              <a:t>shown</a:t>
            </a:r>
            <a:r>
              <a:rPr lang="it-IT" sz="1600" dirty="0">
                <a:solidFill>
                  <a:srgbClr val="0070C0"/>
                </a:solidFill>
              </a:rPr>
              <a:t> if the </a:t>
            </a:r>
            <a:r>
              <a:rPr lang="it-IT" sz="1600" dirty="0" err="1">
                <a:solidFill>
                  <a:srgbClr val="0070C0"/>
                </a:solidFill>
              </a:rPr>
              <a:t>auction</a:t>
            </a:r>
            <a:r>
              <a:rPr lang="it-IT" sz="1600" dirty="0">
                <a:solidFill>
                  <a:srgbClr val="0070C0"/>
                </a:solidFill>
              </a:rPr>
              <a:t> </a:t>
            </a:r>
            <a:r>
              <a:rPr lang="it-IT" sz="1600" dirty="0" err="1">
                <a:solidFill>
                  <a:srgbClr val="0070C0"/>
                </a:solidFill>
              </a:rPr>
              <a:t>is</a:t>
            </a:r>
            <a:r>
              <a:rPr lang="it-IT" sz="1600" dirty="0">
                <a:solidFill>
                  <a:srgbClr val="0070C0"/>
                </a:solidFill>
              </a:rPr>
              <a:t> open</a:t>
            </a:r>
          </a:p>
        </p:txBody>
      </p:sp>
      <p:cxnSp>
        <p:nvCxnSpPr>
          <p:cNvPr id="58" name="Connettore 2 57">
            <a:extLst>
              <a:ext uri="{FF2B5EF4-FFF2-40B4-BE49-F238E27FC236}">
                <a16:creationId xmlns:a16="http://schemas.microsoft.com/office/drawing/2014/main" id="{8D168EA9-7576-546D-7AAE-B1CEFA7220CA}"/>
              </a:ext>
            </a:extLst>
          </p:cNvPr>
          <p:cNvCxnSpPr>
            <a:stCxn id="55" idx="3"/>
            <a:endCxn id="9" idx="1"/>
          </p:cNvCxnSpPr>
          <p:nvPr/>
        </p:nvCxnSpPr>
        <p:spPr>
          <a:xfrm>
            <a:off x="3137568" y="4599065"/>
            <a:ext cx="1418013" cy="998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9A6913F2-3A87-8512-4EFF-5C29C0A8618F}"/>
              </a:ext>
            </a:extLst>
          </p:cNvPr>
          <p:cNvCxnSpPr>
            <a:cxnSpLocks/>
            <a:stCxn id="56" idx="3"/>
            <a:endCxn id="10" idx="1"/>
          </p:cNvCxnSpPr>
          <p:nvPr/>
        </p:nvCxnSpPr>
        <p:spPr>
          <a:xfrm>
            <a:off x="3137569" y="5433127"/>
            <a:ext cx="1345587" cy="17035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Parallelogramma 1">
            <a:extLst>
              <a:ext uri="{FF2B5EF4-FFF2-40B4-BE49-F238E27FC236}">
                <a16:creationId xmlns:a16="http://schemas.microsoft.com/office/drawing/2014/main" id="{98D8DD45-0119-C3A5-E6F9-A825D1185FE9}"/>
              </a:ext>
            </a:extLst>
          </p:cNvPr>
          <p:cNvSpPr/>
          <p:nvPr/>
        </p:nvSpPr>
        <p:spPr>
          <a:xfrm>
            <a:off x="1025182" y="2857436"/>
            <a:ext cx="2154008" cy="373345"/>
          </a:xfrm>
          <a:prstGeom prst="parallelogram">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GoToAuctionDetails</a:t>
            </a:r>
          </a:p>
        </p:txBody>
      </p:sp>
      <p:cxnSp>
        <p:nvCxnSpPr>
          <p:cNvPr id="3" name="Connettore a gomito 2">
            <a:extLst>
              <a:ext uri="{FF2B5EF4-FFF2-40B4-BE49-F238E27FC236}">
                <a16:creationId xmlns:a16="http://schemas.microsoft.com/office/drawing/2014/main" id="{5914A406-EF2A-2FBC-5823-D69374CCD342}"/>
              </a:ext>
            </a:extLst>
          </p:cNvPr>
          <p:cNvCxnSpPr>
            <a:cxnSpLocks/>
            <a:stCxn id="2" idx="2"/>
            <a:endCxn id="4" idx="1"/>
          </p:cNvCxnSpPr>
          <p:nvPr/>
        </p:nvCxnSpPr>
        <p:spPr>
          <a:xfrm>
            <a:off x="3132522" y="3044109"/>
            <a:ext cx="791546" cy="83256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BE13F30-666A-DF9F-F3EC-6F3E8180DB98}"/>
              </a:ext>
            </a:extLst>
          </p:cNvPr>
          <p:cNvSpPr/>
          <p:nvPr/>
        </p:nvSpPr>
        <p:spPr>
          <a:xfrm>
            <a:off x="3076133" y="2985590"/>
            <a:ext cx="150893" cy="148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83ECFCFD-0E15-9709-AF68-F0145B37AE53}"/>
              </a:ext>
            </a:extLst>
          </p:cNvPr>
          <p:cNvSpPr txBox="1"/>
          <p:nvPr/>
        </p:nvSpPr>
        <p:spPr>
          <a:xfrm>
            <a:off x="2101665" y="3393823"/>
            <a:ext cx="1374666" cy="507831"/>
          </a:xfrm>
          <a:prstGeom prst="rect">
            <a:avLst/>
          </a:prstGeom>
          <a:noFill/>
        </p:spPr>
        <p:txBody>
          <a:bodyPr wrap="square" rtlCol="0">
            <a:spAutoFit/>
          </a:bodyPr>
          <a:lstStyle>
            <a:defPPr>
              <a:defRPr lang="en-US"/>
            </a:defPPr>
            <a:lvl1pPr>
              <a:defRPr sz="1050"/>
            </a:lvl1pPr>
          </a:lstStyle>
          <a:p>
            <a:r>
              <a:rPr lang="it-IT" sz="900" dirty="0"/>
              <a:t>List of </a:t>
            </a:r>
            <a:r>
              <a:rPr lang="it-IT" sz="900" dirty="0" err="1"/>
              <a:t>included</a:t>
            </a:r>
            <a:r>
              <a:rPr lang="it-IT" sz="900" dirty="0"/>
              <a:t> articles</a:t>
            </a:r>
          </a:p>
          <a:p>
            <a:r>
              <a:rPr lang="it-IT" sz="900" dirty="0"/>
              <a:t>List of offers</a:t>
            </a:r>
          </a:p>
          <a:p>
            <a:r>
              <a:rPr lang="it-IT" sz="900" dirty="0"/>
              <a:t>Auction details</a:t>
            </a:r>
          </a:p>
        </p:txBody>
      </p:sp>
      <p:cxnSp>
        <p:nvCxnSpPr>
          <p:cNvPr id="29" name="Connettore a gomito 28">
            <a:extLst>
              <a:ext uri="{FF2B5EF4-FFF2-40B4-BE49-F238E27FC236}">
                <a16:creationId xmlns:a16="http://schemas.microsoft.com/office/drawing/2014/main" id="{2D9D7DE2-DDBF-7004-B348-0F7DBE618384}"/>
              </a:ext>
            </a:extLst>
          </p:cNvPr>
          <p:cNvCxnSpPr>
            <a:cxnSpLocks/>
          </p:cNvCxnSpPr>
          <p:nvPr/>
        </p:nvCxnSpPr>
        <p:spPr>
          <a:xfrm rot="16200000" flipH="1">
            <a:off x="1204009" y="1824393"/>
            <a:ext cx="1221226" cy="810762"/>
          </a:xfrm>
          <a:prstGeom prst="bentConnector3">
            <a:avLst>
              <a:gd name="adj1" fmla="val 5000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53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3C16B1D5-6368-4D3E-DEE1-3C9EC1EEE2D6}"/>
              </a:ext>
            </a:extLst>
          </p:cNvPr>
          <p:cNvPicPr>
            <a:picLocks noChangeAspect="1"/>
          </p:cNvPicPr>
          <p:nvPr/>
        </p:nvPicPr>
        <p:blipFill>
          <a:blip r:embed="rId2"/>
          <a:stretch>
            <a:fillRect/>
          </a:stretch>
        </p:blipFill>
        <p:spPr>
          <a:xfrm>
            <a:off x="777368" y="666808"/>
            <a:ext cx="5130637" cy="2762192"/>
          </a:xfrm>
          <a:prstGeom prst="rect">
            <a:avLst/>
          </a:prstGeom>
        </p:spPr>
      </p:pic>
      <p:sp>
        <p:nvSpPr>
          <p:cNvPr id="12" name="CasellaDiTesto 11">
            <a:extLst>
              <a:ext uri="{FF2B5EF4-FFF2-40B4-BE49-F238E27FC236}">
                <a16:creationId xmlns:a16="http://schemas.microsoft.com/office/drawing/2014/main" id="{3E703E37-663B-3187-50EA-11835A49E10C}"/>
              </a:ext>
            </a:extLst>
          </p:cNvPr>
          <p:cNvSpPr txBox="1"/>
          <p:nvPr/>
        </p:nvSpPr>
        <p:spPr>
          <a:xfrm>
            <a:off x="7004115" y="4348268"/>
            <a:ext cx="4067745" cy="923330"/>
          </a:xfrm>
          <a:prstGeom prst="rect">
            <a:avLst/>
          </a:prstGeom>
          <a:noFill/>
          <a:ln>
            <a:solidFill>
              <a:srgbClr val="002060"/>
            </a:solidFill>
          </a:ln>
        </p:spPr>
        <p:txBody>
          <a:bodyPr wrap="square" rtlCol="0">
            <a:spAutoFit/>
          </a:bodyPr>
          <a:lstStyle/>
          <a:p>
            <a:pPr algn="just"/>
            <a:r>
              <a:rPr lang="it-IT" b="1" u="sng" dirty="0"/>
              <a:t>Nota</a:t>
            </a:r>
            <a:r>
              <a:rPr lang="it-IT" dirty="0"/>
              <a:t>: Nei diagrammi sono stati omessi dettagli sui controlli dei dati forniti dagli utenti ed eventuali messaggi di errore.</a:t>
            </a:r>
          </a:p>
        </p:txBody>
      </p:sp>
      <p:sp>
        <p:nvSpPr>
          <p:cNvPr id="15" name="CasellaDiTesto 14">
            <a:extLst>
              <a:ext uri="{FF2B5EF4-FFF2-40B4-BE49-F238E27FC236}">
                <a16:creationId xmlns:a16="http://schemas.microsoft.com/office/drawing/2014/main" id="{C034F119-E74D-7AAA-30F5-AD9F9D9E42D3}"/>
              </a:ext>
            </a:extLst>
          </p:cNvPr>
          <p:cNvSpPr txBox="1"/>
          <p:nvPr/>
        </p:nvSpPr>
        <p:spPr>
          <a:xfrm>
            <a:off x="8301277" y="297476"/>
            <a:ext cx="1630575" cy="369332"/>
          </a:xfrm>
          <a:prstGeom prst="rect">
            <a:avLst/>
          </a:prstGeom>
          <a:noFill/>
        </p:spPr>
        <p:txBody>
          <a:bodyPr wrap="none" rtlCol="0">
            <a:spAutoFit/>
          </a:bodyPr>
          <a:lstStyle/>
          <a:p>
            <a:r>
              <a:rPr lang="it-IT" dirty="0"/>
              <a:t>Creazione asta</a:t>
            </a:r>
          </a:p>
        </p:txBody>
      </p:sp>
      <p:pic>
        <p:nvPicPr>
          <p:cNvPr id="17" name="Immagine 16">
            <a:extLst>
              <a:ext uri="{FF2B5EF4-FFF2-40B4-BE49-F238E27FC236}">
                <a16:creationId xmlns:a16="http://schemas.microsoft.com/office/drawing/2014/main" id="{CEFDB8D6-8C18-3E6E-80D3-EE8FB10AECA3}"/>
              </a:ext>
            </a:extLst>
          </p:cNvPr>
          <p:cNvPicPr>
            <a:picLocks noChangeAspect="1"/>
          </p:cNvPicPr>
          <p:nvPr/>
        </p:nvPicPr>
        <p:blipFill>
          <a:blip r:embed="rId3"/>
          <a:stretch>
            <a:fillRect/>
          </a:stretch>
        </p:blipFill>
        <p:spPr>
          <a:xfrm>
            <a:off x="872842" y="3910868"/>
            <a:ext cx="4939688" cy="2741779"/>
          </a:xfrm>
          <a:prstGeom prst="rect">
            <a:avLst/>
          </a:prstGeom>
        </p:spPr>
      </p:pic>
      <p:sp>
        <p:nvSpPr>
          <p:cNvPr id="18" name="CasellaDiTesto 17">
            <a:extLst>
              <a:ext uri="{FF2B5EF4-FFF2-40B4-BE49-F238E27FC236}">
                <a16:creationId xmlns:a16="http://schemas.microsoft.com/office/drawing/2014/main" id="{B2E7EAA4-DA1F-580A-4DB9-7553A72BC289}"/>
              </a:ext>
            </a:extLst>
          </p:cNvPr>
          <p:cNvSpPr txBox="1"/>
          <p:nvPr/>
        </p:nvSpPr>
        <p:spPr>
          <a:xfrm>
            <a:off x="2153391" y="3541536"/>
            <a:ext cx="2228174" cy="369332"/>
          </a:xfrm>
          <a:prstGeom prst="rect">
            <a:avLst/>
          </a:prstGeom>
          <a:noFill/>
        </p:spPr>
        <p:txBody>
          <a:bodyPr wrap="none" rtlCol="0">
            <a:spAutoFit/>
          </a:bodyPr>
          <a:lstStyle/>
          <a:p>
            <a:r>
              <a:rPr lang="it-IT" dirty="0"/>
              <a:t>Chiusura asta aperta</a:t>
            </a:r>
          </a:p>
        </p:txBody>
      </p:sp>
      <p:sp>
        <p:nvSpPr>
          <p:cNvPr id="19" name="CasellaDiTesto 18">
            <a:extLst>
              <a:ext uri="{FF2B5EF4-FFF2-40B4-BE49-F238E27FC236}">
                <a16:creationId xmlns:a16="http://schemas.microsoft.com/office/drawing/2014/main" id="{12281D3F-21FC-627E-3065-35DE3DFEE631}"/>
              </a:ext>
            </a:extLst>
          </p:cNvPr>
          <p:cNvSpPr txBox="1"/>
          <p:nvPr/>
        </p:nvSpPr>
        <p:spPr>
          <a:xfrm>
            <a:off x="2332126" y="302344"/>
            <a:ext cx="1870705" cy="369332"/>
          </a:xfrm>
          <a:prstGeom prst="rect">
            <a:avLst/>
          </a:prstGeom>
          <a:noFill/>
        </p:spPr>
        <p:txBody>
          <a:bodyPr wrap="none" rtlCol="0">
            <a:spAutoFit/>
          </a:bodyPr>
          <a:lstStyle/>
          <a:p>
            <a:r>
              <a:rPr lang="it-IT" dirty="0"/>
              <a:t>Creazione articoli</a:t>
            </a:r>
          </a:p>
        </p:txBody>
      </p:sp>
      <p:pic>
        <p:nvPicPr>
          <p:cNvPr id="21" name="Immagine 20">
            <a:extLst>
              <a:ext uri="{FF2B5EF4-FFF2-40B4-BE49-F238E27FC236}">
                <a16:creationId xmlns:a16="http://schemas.microsoft.com/office/drawing/2014/main" id="{368D08F6-E8E6-389A-BAF2-A35162801D0C}"/>
              </a:ext>
            </a:extLst>
          </p:cNvPr>
          <p:cNvPicPr>
            <a:picLocks noChangeAspect="1"/>
          </p:cNvPicPr>
          <p:nvPr/>
        </p:nvPicPr>
        <p:blipFill>
          <a:blip r:embed="rId4"/>
          <a:stretch>
            <a:fillRect/>
          </a:stretch>
        </p:blipFill>
        <p:spPr>
          <a:xfrm>
            <a:off x="6566828" y="674567"/>
            <a:ext cx="5130637" cy="2769951"/>
          </a:xfrm>
          <a:prstGeom prst="rect">
            <a:avLst/>
          </a:prstGeom>
        </p:spPr>
      </p:pic>
    </p:spTree>
    <p:extLst>
      <p:ext uri="{BB962C8B-B14F-4D97-AF65-F5344CB8AC3E}">
        <p14:creationId xmlns:p14="http://schemas.microsoft.com/office/powerpoint/2010/main" val="3759202312"/>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1027</TotalTime>
  <Words>2441</Words>
  <Application>Microsoft Office PowerPoint</Application>
  <PresentationFormat>Widescreen</PresentationFormat>
  <Paragraphs>304</Paragraphs>
  <Slides>32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32</vt:i4>
      </vt:variant>
    </vt:vector>
  </HeadingPairs>
  <TitlesOfParts>
    <vt:vector size="35" baseType="lpstr">
      <vt:lpstr>Calibri</vt:lpstr>
      <vt:lpstr>Franklin Gothic Book</vt:lpstr>
      <vt:lpstr>Ritaglio</vt:lpstr>
      <vt:lpstr>Presentazione standard di PowerPoint</vt:lpstr>
      <vt:lpstr>Presentazione standard di PowerPoint</vt:lpstr>
      <vt:lpstr>Note per il database:</vt:lpstr>
      <vt:lpstr>Consegna lato vendita (pt. 1)</vt:lpstr>
      <vt:lpstr>Consegna lato vendita (pt. 2)</vt:lpstr>
      <vt:lpstr>Analisi</vt:lpstr>
      <vt:lpstr>Sell page</vt:lpstr>
      <vt:lpstr>Auction Details page</vt:lpstr>
      <vt:lpstr>Presentazione standard di PowerPoint</vt:lpstr>
      <vt:lpstr>Consegna lato acquisto</vt:lpstr>
      <vt:lpstr>Analisi</vt:lpstr>
      <vt:lpstr>Buy page</vt:lpstr>
      <vt:lpstr>AuctionOffer page</vt:lpstr>
      <vt:lpstr>Ricerca di aste tramite parola chiave</vt:lpstr>
      <vt:lpstr>Apertura della pagina auctionOffer.html cliccando sull’ultima offerta</vt:lpstr>
      <vt:lpstr>Javascript</vt:lpstr>
      <vt:lpstr>Analisi</vt:lpstr>
      <vt:lpstr>Analisi</vt:lpstr>
      <vt:lpstr>Presentazione standard di PowerPoint</vt:lpstr>
      <vt:lpstr>Presentazione standard di PowerPoint</vt:lpstr>
      <vt:lpstr>Presentazione standard di PowerPoint</vt:lpstr>
      <vt:lpstr>Sequence diagrams lato JS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Svolto 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AMEMEMME </dc:title>
  <dc:creator>Riccardo Figini</dc:creator>
  <cp:lastModifiedBy>Riccardo Figini</cp:lastModifiedBy>
  <cp:revision>22</cp:revision>
  <dcterms:created xsi:type="dcterms:W3CDTF">2023-05-18T17:52:00Z</dcterms:created>
  <dcterms:modified xsi:type="dcterms:W3CDTF">2023-06-27T19:52:28Z</dcterms:modified>
</cp:coreProperties>
</file>