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62" r:id="rId5"/>
    <p:sldId id="264" r:id="rId6"/>
    <p:sldId id="266" r:id="rId7"/>
    <p:sldId id="273" r:id="rId8"/>
    <p:sldId id="269" r:id="rId9"/>
    <p:sldId id="276" r:id="rId10"/>
    <p:sldId id="277" r:id="rId11"/>
    <p:sldId id="278" r:id="rId12"/>
    <p:sldId id="279" r:id="rId13"/>
    <p:sldId id="280" r:id="rId14"/>
    <p:sldId id="282" r:id="rId15"/>
    <p:sldId id="270" r:id="rId16"/>
    <p:sldId id="272" r:id="rId17"/>
    <p:sldId id="274" r:id="rId18"/>
    <p:sldId id="281" r:id="rId19"/>
    <p:sldId id="268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4"/>
    <a:srgbClr val="E8E8E9"/>
    <a:srgbClr val="F9BFDF"/>
    <a:srgbClr val="F27FBE"/>
    <a:srgbClr val="EC409E"/>
    <a:srgbClr val="E6007E"/>
    <a:srgbClr val="03234B"/>
    <a:srgbClr val="A2A2A7"/>
    <a:srgbClr val="464650"/>
    <a:srgbClr val="ADC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1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176" y="18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AD7D1F-CDC0-4CEB-B144-875E3D49D0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430F5-9F40-4362-85F4-085C0215E4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B6A1-BE2E-4772-BBD3-EC3F7BC839DE}" type="datetimeFigureOut">
              <a:rPr lang="fr-FR" smtClean="0">
                <a:latin typeface="Arial" panose="020B0604020202020204" pitchFamily="34" charset="0"/>
              </a:rPr>
              <a:t>01/04/2021</a:t>
            </a:fld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8CAE9-B4B7-44A3-A953-AFAD433421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84FA0-E5C8-40AE-97D6-0626FF9E52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D576F-E49F-4C4F-A4D0-9A8A130B9A0D}" type="slidenum">
              <a:rPr lang="fr-FR" smtClean="0">
                <a:latin typeface="Arial" panose="020B0604020202020204" pitchFamily="34" charset="0"/>
              </a:rPr>
              <a:t>‹N›</a:t>
            </a:fld>
            <a:endParaRPr 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1C683A4-DA5F-4AC0-B623-C481774958C7}" type="datetimeFigureOut">
              <a:rPr lang="fr-FR" smtClean="0"/>
              <a:pPr/>
              <a:t>01/04/2021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C58E59B-3326-4FD4-8806-9EAC0DB7D607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39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4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4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9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3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 userDrawn="1"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57178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 userDrawn="1">
          <p15:clr>
            <a:srgbClr val="FBAE40"/>
          </p15:clr>
        </p15:guide>
        <p15:guide id="2" pos="7387" userDrawn="1">
          <p15:clr>
            <a:srgbClr val="FBAE40"/>
          </p15:clr>
        </p15:guide>
        <p15:guide id="3" orient="horz" pos="3067" userDrawn="1">
          <p15:clr>
            <a:srgbClr val="FBAE40"/>
          </p15:clr>
        </p15:guide>
        <p15:guide id="4" orient="horz" pos="3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 userDrawn="1"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2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 userDrawn="1">
          <p15:clr>
            <a:srgbClr val="FBAE40"/>
          </p15:clr>
        </p15:guide>
        <p15:guide id="2" orient="horz" pos="2615" userDrawn="1">
          <p15:clr>
            <a:srgbClr val="FBAE40"/>
          </p15:clr>
        </p15:guide>
        <p15:guide id="3" pos="5196" userDrawn="1">
          <p15:clr>
            <a:srgbClr val="FBAE40"/>
          </p15:clr>
        </p15:guide>
        <p15:guide id="4" pos="61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EA7E-51B5-4CB2-80D5-15820A17CAE3}" type="datetime5">
              <a:rPr lang="en-US" smtClean="0"/>
              <a:t>1-Apr-21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803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 userDrawn="1">
          <p15:clr>
            <a:srgbClr val="FBAE40"/>
          </p15:clr>
        </p15:guide>
        <p15:guide id="2" pos="726" userDrawn="1">
          <p15:clr>
            <a:srgbClr val="FBAE40"/>
          </p15:clr>
        </p15:guide>
        <p15:guide id="3" orient="horz" pos="137" userDrawn="1">
          <p15:clr>
            <a:srgbClr val="FBAE40"/>
          </p15:clr>
        </p15:guide>
        <p15:guide id="4" orient="horz" pos="6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36785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EE57-6C7A-4485-90B9-68FD3C018D4D}" type="datetime5">
              <a:rPr lang="en-US" smtClean="0"/>
              <a:t>1-Apr-21</a:t>
            </a:fld>
            <a:endParaRPr lang="fr-F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465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 userDrawn="1">
          <p15:clr>
            <a:srgbClr val="FBAE40"/>
          </p15:clr>
        </p15:guide>
        <p15:guide id="2" orient="horz" pos="137" userDrawn="1">
          <p15:clr>
            <a:srgbClr val="FBAE40"/>
          </p15:clr>
        </p15:guide>
        <p15:guide id="3" pos="726" userDrawn="1">
          <p15:clr>
            <a:srgbClr val="FBAE40"/>
          </p15:clr>
        </p15:guide>
        <p15:guide id="4" pos="565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663-F7A4-4D1C-A9ED-CB0F8B6C7043}" type="datetime5">
              <a:rPr lang="en-US" smtClean="0"/>
              <a:t>1-Apr-21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221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674" userDrawn="1">
          <p15:clr>
            <a:srgbClr val="FBAE40"/>
          </p15:clr>
        </p15:guide>
        <p15:guide id="4" orient="horz" pos="137" userDrawn="1">
          <p15:clr>
            <a:srgbClr val="FBAE40"/>
          </p15:clr>
        </p15:guide>
        <p15:guide id="5" pos="72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6AAF-A50C-4368-8908-D3A4D71BEB6A}" type="datetime5">
              <a:rPr lang="en-US" smtClean="0"/>
              <a:t>1-Apr-21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18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674" userDrawn="1">
          <p15:clr>
            <a:srgbClr val="FBAE40"/>
          </p15:clr>
        </p15:guide>
        <p15:guide id="3" orient="horz" pos="137" userDrawn="1">
          <p15:clr>
            <a:srgbClr val="FBAE40"/>
          </p15:clr>
        </p15:guide>
        <p15:guide id="4" pos="72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1FD0E-B8FA-4370-8190-CB141A1A792B}"/>
              </a:ext>
            </a:extLst>
          </p:cNvPr>
          <p:cNvSpPr/>
          <p:nvPr userDrawn="1"/>
        </p:nvSpPr>
        <p:spPr>
          <a:xfrm>
            <a:off x="3686654" y="2228671"/>
            <a:ext cx="48186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7200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033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49D6B855-A76D-4459-A823-EF680B29CDD3}" type="datetime5">
              <a:rPr lang="en-US" smtClean="0"/>
              <a:t>1-Apr-21</a:t>
            </a:fld>
            <a:endParaRPr lang="fr-FR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E2817A-3634-41C4-BE77-0740C5A7811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 userDrawn="1"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0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67" r:id="rId3"/>
    <p:sldLayoutId id="2147483664" r:id="rId4"/>
    <p:sldLayoutId id="2147483668" r:id="rId5"/>
    <p:sldLayoutId id="2147483669" r:id="rId6"/>
    <p:sldLayoutId id="2147483670" r:id="rId7"/>
    <p:sldLayoutId id="2147483675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-ne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arq/zo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B49D3ED-12A5-44AC-B654-9458A5FBE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ZOO</a:t>
            </a:r>
            <a:br>
              <a:rPr lang="en-US" b="0" dirty="0"/>
            </a:br>
            <a:r>
              <a:rPr lang="en-US" b="0" dirty="0"/>
              <a:t>QKERAS VS LARQ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2613E07-DCF2-4461-AFF5-7A705127F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Loro Francesco</a:t>
            </a:r>
          </a:p>
        </p:txBody>
      </p:sp>
      <p:pic>
        <p:nvPicPr>
          <p:cNvPr id="3" name="Segnaposto immagine 2">
            <a:extLst>
              <a:ext uri="{FF2B5EF4-FFF2-40B4-BE49-F238E27FC236}">
                <a16:creationId xmlns:a16="http://schemas.microsoft.com/office/drawing/2014/main" id="{A9F3A4E9-6495-AC4D-A2EC-3036D155C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" r="4823"/>
          <a:stretch>
            <a:fillRect/>
          </a:stretch>
        </p:blipFill>
        <p:spPr>
          <a:xfrm>
            <a:off x="438828" y="0"/>
            <a:ext cx="6280432" cy="6858000"/>
          </a:xfrm>
        </p:spPr>
      </p:pic>
    </p:spTree>
    <p:extLst>
      <p:ext uri="{BB962C8B-B14F-4D97-AF65-F5344CB8AC3E}">
        <p14:creationId xmlns:p14="http://schemas.microsoft.com/office/powerpoint/2010/main" val="19398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D5054BD-1795-C145-A8DA-CDAE67545B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QuickNet</a:t>
            </a:r>
            <a:r>
              <a:rPr lang="en-GB" dirty="0"/>
              <a:t> Large		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3FC87DB-6BA8-2647-917A-4912C4F6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Summary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16DDB-4CCC-E04F-8CE4-AC561CE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BC414B8A-16F3-7A4B-94F6-818D550F4E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6" y="2097802"/>
            <a:ext cx="5719763" cy="2662396"/>
          </a:xfrm>
        </p:spPr>
      </p:pic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CB8A66BB-B7E4-124F-AB66-FDEFF315A2B3}"/>
              </a:ext>
            </a:extLst>
          </p:cNvPr>
          <p:cNvSpPr txBox="1">
            <a:spLocks/>
          </p:cNvSpPr>
          <p:nvPr/>
        </p:nvSpPr>
        <p:spPr>
          <a:xfrm>
            <a:off x="6400391" y="1482712"/>
            <a:ext cx="5719763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>
            <a:lvl1pPr marL="261938" indent="-2619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XNORNet</a:t>
            </a:r>
            <a:r>
              <a:rPr lang="en-GB" dirty="0"/>
              <a:t>		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02711A-59C8-0A4E-BBC6-61676F6CB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82" y="2097802"/>
            <a:ext cx="5932683" cy="26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7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D5054BD-1795-C145-A8DA-CDAE67545B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Real to Binary Net		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3FC87DB-6BA8-2647-917A-4912C4F6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Summary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16DDB-4CCC-E04F-8CE4-AC561CE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CB8A66BB-B7E4-124F-AB66-FDEFF315A2B3}"/>
              </a:ext>
            </a:extLst>
          </p:cNvPr>
          <p:cNvSpPr txBox="1">
            <a:spLocks/>
          </p:cNvSpPr>
          <p:nvPr/>
        </p:nvSpPr>
        <p:spPr>
          <a:xfrm>
            <a:off x="6400391" y="1482712"/>
            <a:ext cx="5719763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>
            <a:lvl1pPr marL="261938" indent="-2619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0" name="Segnaposto contenuto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272654-9A12-2540-AD7B-C3DBE259C4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6" y="2145577"/>
            <a:ext cx="5719763" cy="2566845"/>
          </a:xfrm>
        </p:spPr>
      </p:pic>
    </p:spTree>
    <p:extLst>
      <p:ext uri="{BB962C8B-B14F-4D97-AF65-F5344CB8AC3E}">
        <p14:creationId xmlns:p14="http://schemas.microsoft.com/office/powerpoint/2010/main" val="260527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29C22E96-D705-6B45-8FBA-F0EB5EB89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Here the steps to compare ”how well” </a:t>
                </a:r>
                <a:r>
                  <a:rPr lang="en-GB" dirty="0" err="1"/>
                  <a:t>qkeras</a:t>
                </a:r>
                <a:r>
                  <a:rPr lang="en-GB" dirty="0"/>
                  <a:t> network replicates the </a:t>
                </a:r>
                <a:r>
                  <a:rPr lang="en-GB" dirty="0" err="1"/>
                  <a:t>larq</a:t>
                </a:r>
                <a:r>
                  <a:rPr lang="en-GB" dirty="0"/>
                  <a:t> ones: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Generate a dataset with the same shape of the </a:t>
                </a:r>
                <a:r>
                  <a:rPr lang="en-GB" dirty="0" err="1"/>
                  <a:t>ImageNET</a:t>
                </a:r>
                <a:r>
                  <a:rPr lang="en-GB" dirty="0"/>
                  <a:t> (None, 1, 224, 224, 3) composed of random integer value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/>
                  <a:t> {0, 254} to simulate images</a:t>
                </a:r>
              </a:p>
              <a:p>
                <a:pPr marL="269875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Run the inference of both version of the network (</a:t>
                </a:r>
                <a:r>
                  <a:rPr lang="en-GB" dirty="0" err="1"/>
                  <a:t>larq</a:t>
                </a:r>
                <a:r>
                  <a:rPr lang="en-GB" dirty="0"/>
                  <a:t> and </a:t>
                </a:r>
                <a:r>
                  <a:rPr lang="en-GB" dirty="0" err="1"/>
                  <a:t>qkeras</a:t>
                </a:r>
                <a:r>
                  <a:rPr lang="en-GB" dirty="0"/>
                  <a:t>)</a:t>
                </a:r>
              </a:p>
              <a:p>
                <a:pPr marL="269875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For each sample compute mean of the MSE element by element of the two results 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Count how many times the two network gives different class prediction</a:t>
                </a:r>
              </a:p>
            </p:txBody>
          </p:sp>
        </mc:Choice>
        <mc:Fallback xmlns="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29C22E96-D705-6B45-8FBA-F0EB5EB89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>
            <a:extLst>
              <a:ext uri="{FF2B5EF4-FFF2-40B4-BE49-F238E27FC236}">
                <a16:creationId xmlns:a16="http://schemas.microsoft.com/office/drawing/2014/main" id="{04F219E6-026F-404C-87C9-597D5E87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Generated Test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6B02A9-5EAF-C24B-AC58-5F2F03F0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88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9C22E96-D705-6B45-8FBA-F0EB5EB8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the steps to compare ”how well” </a:t>
            </a:r>
            <a:r>
              <a:rPr lang="en-GB" dirty="0" err="1"/>
              <a:t>qkeras</a:t>
            </a:r>
            <a:r>
              <a:rPr lang="en-GB" dirty="0"/>
              <a:t> network replicates the </a:t>
            </a:r>
            <a:r>
              <a:rPr lang="en-GB" dirty="0" err="1"/>
              <a:t>larq</a:t>
            </a:r>
            <a:r>
              <a:rPr lang="en-GB" dirty="0"/>
              <a:t> ones: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Load 2000 sample from the </a:t>
            </a:r>
            <a:r>
              <a:rPr lang="en-GB" dirty="0" err="1"/>
              <a:t>imageNET</a:t>
            </a:r>
            <a:r>
              <a:rPr lang="en-GB" dirty="0"/>
              <a:t> dataset</a:t>
            </a:r>
          </a:p>
          <a:p>
            <a:pPr marL="269875" lvl="1" indent="0">
              <a:buNone/>
            </a:pPr>
            <a:endParaRPr lang="en-GB" dirty="0"/>
          </a:p>
          <a:p>
            <a:pPr lvl="1"/>
            <a:r>
              <a:rPr lang="en-GB" dirty="0"/>
              <a:t>Resize the images to (224,224,3)</a:t>
            </a:r>
          </a:p>
          <a:p>
            <a:pPr marL="269875" lvl="1" indent="0">
              <a:buNone/>
            </a:pPr>
            <a:endParaRPr lang="en-GB" dirty="0"/>
          </a:p>
          <a:p>
            <a:pPr lvl="1"/>
            <a:r>
              <a:rPr lang="en-GB" dirty="0"/>
              <a:t>Count how many times the two network gives different class prediction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4F219E6-026F-404C-87C9-597D5E87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ImageNET</a:t>
            </a:r>
            <a:r>
              <a:rPr lang="en-GB" dirty="0"/>
              <a:t> Test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6B02A9-5EAF-C24B-AC58-5F2F03F0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21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455835F-A8B7-C54F-A49E-2C7D0D2D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D4C0BF-7672-384D-8CDF-0BE247B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14</a:t>
            </a:fld>
            <a:endParaRPr lang="fr-FR" dirty="0"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F2241675-A3BF-324F-B8A2-F68ABE393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89766"/>
              </p:ext>
            </p:extLst>
          </p:nvPr>
        </p:nvGraphicFramePr>
        <p:xfrm>
          <a:off x="434795" y="1060414"/>
          <a:ext cx="11322410" cy="4737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1796">
                  <a:extLst>
                    <a:ext uri="{9D8B030D-6E8A-4147-A177-3AD203B41FA5}">
                      <a16:colId xmlns:a16="http://schemas.microsoft.com/office/drawing/2014/main" val="126020673"/>
                    </a:ext>
                  </a:extLst>
                </a:gridCol>
                <a:gridCol w="1837592">
                  <a:extLst>
                    <a:ext uri="{9D8B030D-6E8A-4147-A177-3AD203B41FA5}">
                      <a16:colId xmlns:a16="http://schemas.microsoft.com/office/drawing/2014/main" val="926368508"/>
                    </a:ext>
                  </a:extLst>
                </a:gridCol>
                <a:gridCol w="2142070">
                  <a:extLst>
                    <a:ext uri="{9D8B030D-6E8A-4147-A177-3AD203B41FA5}">
                      <a16:colId xmlns:a16="http://schemas.microsoft.com/office/drawing/2014/main" val="2013218858"/>
                    </a:ext>
                  </a:extLst>
                </a:gridCol>
                <a:gridCol w="2531253">
                  <a:extLst>
                    <a:ext uri="{9D8B030D-6E8A-4147-A177-3AD203B41FA5}">
                      <a16:colId xmlns:a16="http://schemas.microsoft.com/office/drawing/2014/main" val="1485657250"/>
                    </a:ext>
                  </a:extLst>
                </a:gridCol>
                <a:gridCol w="2579699">
                  <a:extLst>
                    <a:ext uri="{9D8B030D-6E8A-4147-A177-3AD203B41FA5}">
                      <a16:colId xmlns:a16="http://schemas.microsoft.com/office/drawing/2014/main" val="1822043009"/>
                    </a:ext>
                  </a:extLst>
                </a:gridCol>
              </a:tblGrid>
              <a:tr h="49749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NETWORK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RANDOM DATASET – 100 samples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IMAGENET DATASET – 2000 samples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65644"/>
                  </a:ext>
                </a:extLst>
              </a:tr>
              <a:tr h="28428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Misclassification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Misclassification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402151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QuickNet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5.6e-05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0,00014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519913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QuickNet</a:t>
                      </a:r>
                      <a:r>
                        <a:rPr lang="en-GB" sz="1400" dirty="0"/>
                        <a:t> 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0,00003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08580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QuickNet</a:t>
                      </a:r>
                      <a:r>
                        <a:rPr lang="en-GB" sz="1400" dirty="0"/>
                        <a:t> 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6.9e-18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0,00023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629246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AlexNet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723341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BiRealNet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8.4e-05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46905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Binary </a:t>
                      </a:r>
                      <a:r>
                        <a:rPr lang="en-GB" sz="1400" dirty="0" err="1"/>
                        <a:t>DenseNet</a:t>
                      </a:r>
                      <a:r>
                        <a:rPr lang="en-GB" sz="1400" dirty="0"/>
                        <a:t> E28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584050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Binary </a:t>
                      </a:r>
                      <a:r>
                        <a:rPr lang="en-GB" sz="1400" dirty="0" err="1"/>
                        <a:t>DenseNet</a:t>
                      </a:r>
                      <a:r>
                        <a:rPr lang="en-GB" sz="1400" dirty="0"/>
                        <a:t> E37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320832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Binary </a:t>
                      </a:r>
                      <a:r>
                        <a:rPr lang="en-GB" sz="1400" dirty="0" err="1"/>
                        <a:t>DenseNet</a:t>
                      </a:r>
                      <a:r>
                        <a:rPr lang="en-GB" sz="1400" dirty="0"/>
                        <a:t> E45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303969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Binary </a:t>
                      </a:r>
                      <a:r>
                        <a:rPr lang="en-GB" sz="1400" dirty="0" err="1"/>
                        <a:t>DenseNet</a:t>
                      </a:r>
                      <a:r>
                        <a:rPr lang="en-GB" sz="1400" dirty="0"/>
                        <a:t> E37 Dilated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683788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XNORNet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064945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Real to 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12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08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6AED852-63BF-CA47-A8A8-1BA0AF4F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 the status of the pull request at: https://</a:t>
            </a:r>
            <a:r>
              <a:rPr lang="en-GB" dirty="0" err="1"/>
              <a:t>github.com</a:t>
            </a:r>
            <a:r>
              <a:rPr lang="en-GB" dirty="0"/>
              <a:t>/google/</a:t>
            </a:r>
            <a:r>
              <a:rPr lang="en-GB" dirty="0" err="1"/>
              <a:t>qkeras</a:t>
            </a:r>
            <a:r>
              <a:rPr lang="en-GB" dirty="0"/>
              <a:t>/pull/66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6CD2EFD-2DC9-634A-A38A-AD485956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on </a:t>
            </a:r>
            <a:r>
              <a:rPr lang="en-GB" dirty="0" err="1"/>
              <a:t>Qkeras</a:t>
            </a:r>
            <a:r>
              <a:rPr lang="en-GB" dirty="0"/>
              <a:t> repository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2C079A-F93C-1E4C-883F-B69A9A64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139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01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0F60-3CDE-4DFE-8B81-196E5AB4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4B10C2B-BD90-4E68-BE0D-33A8BB709407}"/>
              </a:ext>
            </a:extLst>
          </p:cNvPr>
          <p:cNvSpPr txBox="1">
            <a:spLocks/>
          </p:cNvSpPr>
          <p:nvPr/>
        </p:nvSpPr>
        <p:spPr>
          <a:xfrm>
            <a:off x="434975" y="1727122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0B1C4EC-C1AE-45C4-9805-9470169BAE59}"/>
              </a:ext>
            </a:extLst>
          </p:cNvPr>
          <p:cNvSpPr txBox="1">
            <a:spLocks/>
          </p:cNvSpPr>
          <p:nvPr/>
        </p:nvSpPr>
        <p:spPr>
          <a:xfrm>
            <a:off x="1243012" y="1727122"/>
            <a:ext cx="4741695" cy="720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Network Description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36D5CA-8370-40E6-9320-DC4AA9735403}"/>
              </a:ext>
            </a:extLst>
          </p:cNvPr>
          <p:cNvSpPr txBox="1">
            <a:spLocks/>
          </p:cNvSpPr>
          <p:nvPr/>
        </p:nvSpPr>
        <p:spPr>
          <a:xfrm>
            <a:off x="434975" y="2814817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DE921C9-74DA-4BBF-87C2-76A93C5F41B6}"/>
              </a:ext>
            </a:extLst>
          </p:cNvPr>
          <p:cNvSpPr txBox="1">
            <a:spLocks/>
          </p:cNvSpPr>
          <p:nvPr/>
        </p:nvSpPr>
        <p:spPr>
          <a:xfrm>
            <a:off x="1243012" y="2814817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Weights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F411BF-22DB-4BA8-8755-92618DB39162}"/>
              </a:ext>
            </a:extLst>
          </p:cNvPr>
          <p:cNvSpPr txBox="1">
            <a:spLocks/>
          </p:cNvSpPr>
          <p:nvPr/>
        </p:nvSpPr>
        <p:spPr>
          <a:xfrm>
            <a:off x="434975" y="3929763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8F038D1-E42A-459B-95E3-3EE53CE9A226}"/>
              </a:ext>
            </a:extLst>
          </p:cNvPr>
          <p:cNvSpPr txBox="1">
            <a:spLocks/>
          </p:cNvSpPr>
          <p:nvPr/>
        </p:nvSpPr>
        <p:spPr>
          <a:xfrm>
            <a:off x="1243012" y="3929763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Network Summary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617922-C5CF-43AC-8DE0-262E675A67E0}"/>
              </a:ext>
            </a:extLst>
          </p:cNvPr>
          <p:cNvSpPr txBox="1">
            <a:spLocks/>
          </p:cNvSpPr>
          <p:nvPr/>
        </p:nvSpPr>
        <p:spPr>
          <a:xfrm>
            <a:off x="434975" y="5044709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DD35855-2D04-4B4D-AAB0-973645DF755D}"/>
              </a:ext>
            </a:extLst>
          </p:cNvPr>
          <p:cNvSpPr txBox="1">
            <a:spLocks/>
          </p:cNvSpPr>
          <p:nvPr/>
        </p:nvSpPr>
        <p:spPr>
          <a:xfrm>
            <a:off x="1243012" y="5044709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Test and Results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E869768-8697-4573-9AD5-89043CF6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A99-7044-46AB-819C-A2F7A31B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9" y="1484313"/>
            <a:ext cx="4227999" cy="4529625"/>
          </a:xfrm>
        </p:spPr>
        <p:txBody>
          <a:bodyPr/>
          <a:lstStyle/>
          <a:p>
            <a:pPr lvl="1"/>
            <a:r>
              <a:rPr lang="en-US" sz="2400" dirty="0"/>
              <a:t>From </a:t>
            </a:r>
            <a:r>
              <a:rPr lang="en-US" sz="2400" dirty="0" err="1"/>
              <a:t>larq.zoo</a:t>
            </a:r>
            <a:endParaRPr lang="en-US" sz="2400" dirty="0"/>
          </a:p>
          <a:p>
            <a:pPr marL="269875" lvl="1" indent="0">
              <a:buNone/>
            </a:pPr>
            <a:endParaRPr lang="en-US" sz="2400" dirty="0"/>
          </a:p>
          <a:p>
            <a:pPr lvl="2">
              <a:lnSpc>
                <a:spcPct val="150000"/>
              </a:lnSpc>
            </a:pPr>
            <a:r>
              <a:rPr lang="en-US" dirty="0" err="1"/>
              <a:t>QuickNetSmall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err="1"/>
              <a:t>QuickNet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err="1"/>
              <a:t>QuickNetLarge</a:t>
            </a:r>
            <a:endParaRPr lang="en-US" dirty="0"/>
          </a:p>
          <a:p>
            <a:pPr marL="53975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Network Description 1/2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E3C648-18E9-BE45-8942-6E8D55C33B76}"/>
              </a:ext>
            </a:extLst>
          </p:cNvPr>
          <p:cNvSpPr txBox="1"/>
          <p:nvPr/>
        </p:nvSpPr>
        <p:spPr>
          <a:xfrm>
            <a:off x="6104616" y="1554651"/>
            <a:ext cx="412359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From </a:t>
            </a:r>
            <a:r>
              <a:rPr lang="en-US" sz="2400" dirty="0" err="1"/>
              <a:t>larq.literature</a:t>
            </a:r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AlexNet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DenseNet</a:t>
            </a:r>
            <a:r>
              <a:rPr lang="en-US" dirty="0"/>
              <a:t> 28/37/45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DenseNet</a:t>
            </a:r>
            <a:r>
              <a:rPr lang="en-US" dirty="0"/>
              <a:t> 37 dilated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ResNet</a:t>
            </a:r>
            <a:r>
              <a:rPr lang="en-US" dirty="0"/>
              <a:t> 18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BirealNet</a:t>
            </a:r>
            <a:endParaRPr lang="en-US" dirty="0"/>
          </a:p>
          <a:p>
            <a:pPr algn="l"/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62367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A99-7044-46AB-819C-A2F7A31B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them are trained on the </a:t>
            </a:r>
            <a:r>
              <a:rPr lang="en-US" dirty="0">
                <a:hlinkClick r:id="rId3"/>
              </a:rPr>
              <a:t>ImageNET</a:t>
            </a:r>
            <a:r>
              <a:rPr lang="en-US" dirty="0"/>
              <a:t> dataset</a:t>
            </a:r>
          </a:p>
          <a:p>
            <a:r>
              <a:rPr lang="en-US" dirty="0"/>
              <a:t>Details about the hyperparameters used can be found in the </a:t>
            </a:r>
            <a:r>
              <a:rPr lang="en-US" dirty="0">
                <a:hlinkClick r:id="rId4"/>
              </a:rPr>
              <a:t>larq zoo github repository</a:t>
            </a:r>
            <a:endParaRPr lang="en-US" dirty="0"/>
          </a:p>
          <a:p>
            <a:r>
              <a:rPr lang="en-US" dirty="0"/>
              <a:t>We performed a 1 to 1 translation of the networks from </a:t>
            </a:r>
            <a:r>
              <a:rPr lang="en-US" dirty="0" err="1"/>
              <a:t>larq</a:t>
            </a:r>
            <a:r>
              <a:rPr lang="en-US" dirty="0"/>
              <a:t> framework to </a:t>
            </a:r>
            <a:r>
              <a:rPr lang="en-US" dirty="0" err="1"/>
              <a:t>qkeras</a:t>
            </a:r>
            <a:r>
              <a:rPr lang="en-US" dirty="0"/>
              <a:t> framework and reuse the weights trained in </a:t>
            </a:r>
            <a:r>
              <a:rPr lang="en-US" dirty="0" err="1"/>
              <a:t>larq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Network Description 2/2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0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5C9634E-AE4D-934D-99E6-28299D0E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weights used to run the test can be downloaded here:</a:t>
            </a:r>
          </a:p>
          <a:p>
            <a:pPr lvl="1"/>
            <a:r>
              <a:rPr lang="en-GB" sz="1100" b="1" dirty="0" err="1"/>
              <a:t>QuickNet</a:t>
            </a:r>
            <a:r>
              <a:rPr lang="en-GB" sz="1100" dirty="0"/>
              <a:t>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/file/d/1-JieqQOWmQ4sA8_A4akfS84O8xFT9_x8/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endParaRPr lang="it-IT" sz="1100" dirty="0"/>
          </a:p>
          <a:p>
            <a:pPr lvl="1"/>
            <a:r>
              <a:rPr lang="en-GB" sz="1100" b="1" dirty="0" err="1"/>
              <a:t>QuickNetSmall</a:t>
            </a:r>
            <a:r>
              <a:rPr lang="en-GB" sz="1100" dirty="0"/>
              <a:t>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/file/d/1-N7GTBYI1dkibbxG-lKtvnRtEpveFGj_/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endParaRPr lang="en-GB" sz="1100" dirty="0"/>
          </a:p>
          <a:p>
            <a:pPr lvl="1"/>
            <a:r>
              <a:rPr lang="en-GB" sz="1100" b="1" dirty="0" err="1"/>
              <a:t>QuickNetLarge</a:t>
            </a:r>
            <a:r>
              <a:rPr lang="en-GB" sz="1100" dirty="0"/>
              <a:t>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/file/d/1-Nm-kAYagGche_31eKDuvH2l9i9ANygN/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endParaRPr lang="it-IT" sz="1100" dirty="0"/>
          </a:p>
          <a:p>
            <a:pPr lvl="1"/>
            <a:r>
              <a:rPr lang="it-IT" sz="1100" b="1" dirty="0" err="1"/>
              <a:t>AlexNet</a:t>
            </a:r>
            <a:r>
              <a:rPr lang="it-IT" sz="1100" dirty="0"/>
              <a:t>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/file/d/1-65sB1xnJuOoPhL00TYY0s3Fov0zxBHJ/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sharingBiRealNet</a:t>
            </a:r>
            <a:endParaRPr lang="it-IT" sz="1100" dirty="0"/>
          </a:p>
          <a:p>
            <a:pPr lvl="1"/>
            <a:r>
              <a:rPr lang="it-IT" sz="1100" b="1" dirty="0" err="1"/>
              <a:t>BiRealNet</a:t>
            </a:r>
            <a:r>
              <a:rPr lang="it-IT" sz="1100" dirty="0"/>
              <a:t>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/file/d/1BuDYhydNAy-sFdvoh24gJbpA0zRDvGVq/</a:t>
            </a:r>
            <a:r>
              <a:rPr lang="it-IT" sz="1100" dirty="0" err="1"/>
              <a:t>view?usp</a:t>
            </a:r>
            <a:r>
              <a:rPr lang="it-IT" sz="1100" dirty="0"/>
              <a:t>=sharingBinary_resnet_e18</a:t>
            </a:r>
          </a:p>
          <a:p>
            <a:pPr lvl="1"/>
            <a:r>
              <a:rPr lang="it-IT" sz="1100" b="1" dirty="0"/>
              <a:t>Binary_resnet_e18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/file/d/1-eRhwVTzIKm3D0WoOls3eyeXmJE7Q6Cn/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endParaRPr lang="it-IT" sz="1100" dirty="0"/>
          </a:p>
          <a:p>
            <a:pPr lvl="1"/>
            <a:r>
              <a:rPr lang="it-IT" sz="1100" b="1" dirty="0"/>
              <a:t>Binary_dense_e28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/file/d/1-Plw5XKKCeTP17nUpnzRM3JnUdlwv_MJ/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endParaRPr lang="it-IT" sz="1100" dirty="0"/>
          </a:p>
          <a:p>
            <a:pPr lvl="1"/>
            <a:r>
              <a:rPr lang="it-IT" sz="1100" b="1" dirty="0"/>
              <a:t>Binary_densenet_e37</a:t>
            </a:r>
            <a:r>
              <a:rPr lang="it-IT" sz="1100" dirty="0"/>
              <a:t>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/file/d/1PldbeERqq9-Xz8HQtaRAHtbtqItRznLp/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endParaRPr lang="it-IT" sz="1100" dirty="0"/>
          </a:p>
          <a:p>
            <a:pPr lvl="1"/>
            <a:r>
              <a:rPr lang="it-IT" sz="1100" b="1" dirty="0" err="1"/>
              <a:t>Binary_densenet</a:t>
            </a:r>
            <a:r>
              <a:rPr lang="it-IT" sz="1100" b="1" dirty="0"/>
              <a:t> e45</a:t>
            </a:r>
            <a:r>
              <a:rPr lang="it-IT" sz="1100" dirty="0"/>
              <a:t> 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/file/d/1Lpc-rRAleNJSF-Y4SlDab9bW2L8cUkn0/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endParaRPr lang="it-IT" sz="1100" dirty="0"/>
          </a:p>
          <a:p>
            <a:pPr lvl="1"/>
            <a:r>
              <a:rPr lang="it-IT" sz="1100" b="1" dirty="0" err="1"/>
              <a:t>XNORNet</a:t>
            </a:r>
            <a:r>
              <a:rPr lang="it-IT" sz="1100" b="1" dirty="0"/>
              <a:t>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/file/d/1-rDz7bFE0d9LmF1A0RfOfGIguuuuErPp/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endParaRPr lang="it-IT" sz="1100" dirty="0"/>
          </a:p>
          <a:p>
            <a:pPr lvl="1"/>
            <a:r>
              <a:rPr lang="it-IT" sz="1100" b="1" dirty="0"/>
              <a:t>Real to </a:t>
            </a:r>
            <a:r>
              <a:rPr lang="it-IT" sz="1100" b="1" dirty="0" err="1"/>
              <a:t>Binary</a:t>
            </a:r>
            <a:r>
              <a:rPr lang="it-IT" sz="1100" b="1" dirty="0"/>
              <a:t> Net </a:t>
            </a:r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/file/d/1-rDz7bFE0d9LmF1A0RfOfGIguuuuErPp/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br>
              <a:rPr lang="it-IT" sz="1100" b="1" dirty="0"/>
            </a:br>
            <a:endParaRPr lang="en-GB" sz="1100" b="1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E93262-6C16-F540-94B5-91980E13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3B030B-E434-214C-9607-7DADB1C6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5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D5054BD-1795-C145-A8DA-CDAE67545B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AlexNet</a:t>
            </a:r>
            <a:r>
              <a:rPr lang="en-GB" dirty="0"/>
              <a:t>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59CB8-E2F3-A045-87C9-82C98385D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BiRealNet</a:t>
            </a:r>
            <a:endParaRPr lang="en-GB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3FC87DB-6BA8-2647-917A-4912C4F6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Summary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16DDB-4CCC-E04F-8CE4-AC561CE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A86AEE-CE69-4048-B853-922D27EC1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2049555"/>
            <a:ext cx="5696648" cy="2593304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8C497E8-7117-8342-8D85-02B1D57B3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61" y="2049555"/>
            <a:ext cx="5490924" cy="2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9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D5054BD-1795-C145-A8DA-CDAE67545B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Binary </a:t>
            </a:r>
            <a:r>
              <a:rPr lang="en-GB" dirty="0" err="1"/>
              <a:t>DenseNet</a:t>
            </a:r>
            <a:r>
              <a:rPr lang="en-GB" dirty="0"/>
              <a:t> E28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59CB8-E2F3-A045-87C9-82C98385D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Binary </a:t>
            </a:r>
            <a:r>
              <a:rPr lang="en-GB" dirty="0" err="1"/>
              <a:t>DenseNet</a:t>
            </a:r>
            <a:r>
              <a:rPr lang="en-GB" dirty="0"/>
              <a:t> E37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3FC87DB-6BA8-2647-917A-4912C4F6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Summary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16DDB-4CCC-E04F-8CE4-AC561CE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747D385-E391-A145-91E0-2B4CC0F28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2247010"/>
            <a:ext cx="5677940" cy="2711852"/>
          </a:xfrm>
          <a:prstGeom prst="rect">
            <a:avLst/>
          </a:prstGeom>
        </p:spPr>
      </p:pic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85B0EED-676E-F043-BDD2-32F202996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81" y="2247010"/>
            <a:ext cx="5634919" cy="269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8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D5054BD-1795-C145-A8DA-CDAE67545B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Binary </a:t>
            </a:r>
            <a:r>
              <a:rPr lang="en-GB" dirty="0" err="1"/>
              <a:t>DenseNet</a:t>
            </a:r>
            <a:r>
              <a:rPr lang="en-GB" dirty="0"/>
              <a:t> E45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59CB8-E2F3-A045-87C9-82C98385D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Binary </a:t>
            </a:r>
            <a:r>
              <a:rPr lang="en-GB" dirty="0" err="1"/>
              <a:t>DenseNet</a:t>
            </a:r>
            <a:r>
              <a:rPr lang="en-GB" dirty="0"/>
              <a:t> E37 Dilated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3FC87DB-6BA8-2647-917A-4912C4F6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Summary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16DDB-4CCC-E04F-8CE4-AC561CE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1D79FE-01B4-354C-97DD-BFF4FF180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2010769"/>
            <a:ext cx="5658217" cy="2702432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6073593-199F-8C46-9290-16A192076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70" y="2055960"/>
            <a:ext cx="5600126" cy="26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1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D5054BD-1795-C145-A8DA-CDAE67545B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QuickNet</a:t>
            </a:r>
            <a:r>
              <a:rPr lang="en-GB" dirty="0"/>
              <a:t>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59CB8-E2F3-A045-87C9-82C98385D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QuickNet</a:t>
            </a:r>
            <a:r>
              <a:rPr lang="en-GB" dirty="0"/>
              <a:t> Small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3FC87DB-6BA8-2647-917A-4912C4F6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Summary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16DDB-4CCC-E04F-8CE4-AC561CE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F8159A4-F630-2B44-A82E-F4502EE5A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6" y="2181225"/>
            <a:ext cx="5800369" cy="270729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6B7864-0171-A148-A3DE-01260015E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48" y="2163441"/>
            <a:ext cx="5800369" cy="27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363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VER" val="ᝇᝂᝄ"/>
  <p:tag name="RANDOM" val="20"/>
  <p:tag name="CLINAME" val="ᝩគ᝗ក᝵ជជ᝽᝺᝽᝹᝸!ᝧᝨ᜴᝗ឃគ᝺᝽᝸᝹គឈ᝽᝵ក!ᝩគ᝗ក᝵ជជ᝽᝺᝽᝹᝸"/>
  <p:tag name="DATETIME" val="ᝅᝃᝅᝈᝃᝆᝄᝆᝄ᜴᜴ᝅᝈᝎᝅᝋ᜴᜼᝛ᝡᝨ᜿ᝅᝎᝄ᜽!ᝅᝃᝆᝄᝃᝆᝄᝆᝄ᜴᜴ᝅᝊᝎᝇᝄ᜴᜼᝛ᝡᝨ᜿ᝅᝎᝄ᜽!ᝅᝃᝆᝄᝃᝆᝄᝆᝄ᜴᜴ᝅᝊᝎᝇᝇ᜴᜼᝛ᝡᝨ᜿ᝅᝎᝄ᜽"/>
  <p:tag name="DONEBY" val="ᝧᝨᝰឈ᝵ញ᝺ឃញឆដ!ᝧᝨᝰឈ᝵ញ᝺ឃញឆដ!ᝧᝨᝰឈ᝵ញ᝺ឃញឆដ"/>
  <p:tag name="IPADDRESS" val="᝛ᝢ᝖᝗ᝫᝠᝅᝍᝈᝄ!᝛ᝢ᝖᝗ᝫᝠᝅᝍᝈᝄ!᝛ᝢ᝖᝗ᝫᝠᝅᝍᝈᝄ"/>
  <p:tag name="CHECKSUM" val="ᝈᝇᝆᝆ!ᝈᝉᝇᝋ!ᝈᝇᝅᝍ"/>
</p:tagLst>
</file>

<file path=ppt/theme/theme1.xml><?xml version="1.0" encoding="utf-8"?>
<a:theme xmlns:a="http://schemas.openxmlformats.org/drawingml/2006/main" name="ST PowerPoint Template 16x9">
  <a:themeElements>
    <a:clrScheme name="STMicroelectronics 2020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03234B"/>
      </a:hlink>
      <a:folHlink>
        <a:srgbClr val="03234B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buClr>
            <a:schemeClr val="bg1"/>
          </a:buCl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4FF812BE-74D1-4D9E-81A0-7F9EDFFB7E4C}" vid="{A22A3AEB-86F1-4D58-B291-839A74EF6A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211AD5DA37A9458C2962493D7DC14B" ma:contentTypeVersion="13" ma:contentTypeDescription="Create a new document." ma:contentTypeScope="" ma:versionID="f864bb5674d80d70a838dc29a2d66eef">
  <xsd:schema xmlns:xsd="http://www.w3.org/2001/XMLSchema" xmlns:xs="http://www.w3.org/2001/XMLSchema" xmlns:p="http://schemas.microsoft.com/office/2006/metadata/properties" xmlns:ns3="f3053290-03f5-4abd-a502-4193d9a980c9" xmlns:ns4="109e6646-2a17-4c65-a606-79e019c3d0f9" targetNamespace="http://schemas.microsoft.com/office/2006/metadata/properties" ma:root="true" ma:fieldsID="c090818561f5719306ae599b8a0af89b" ns3:_="" ns4:_="">
    <xsd:import namespace="f3053290-03f5-4abd-a502-4193d9a980c9"/>
    <xsd:import namespace="109e6646-2a17-4c65-a606-79e019c3d0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53290-03f5-4abd-a502-4193d9a980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e6646-2a17-4c65-a606-79e019c3d0f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96EF55-315B-4492-B764-01F013E488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9C4ACF-9EFE-4633-BBA5-B8C4D4C3EE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053290-03f5-4abd-a502-4193d9a980c9"/>
    <ds:schemaRef ds:uri="109e6646-2a17-4c65-a606-79e019c3d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5860E1-69D5-4E74-884D-9FA623A0A3A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3053290-03f5-4abd-a502-4193d9a980c9"/>
    <ds:schemaRef ds:uri="109e6646-2a17-4c65-a606-79e019c3d0f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359</TotalTime>
  <Words>656</Words>
  <Application>Microsoft Macintosh PowerPoint</Application>
  <PresentationFormat>Widescreen</PresentationFormat>
  <Paragraphs>141</Paragraphs>
  <Slides>16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Arial</vt:lpstr>
      <vt:lpstr>Cambria Math</vt:lpstr>
      <vt:lpstr>ST PowerPoint Template 16x9</vt:lpstr>
      <vt:lpstr>ZOO QKERAS VS LARQ </vt:lpstr>
      <vt:lpstr>Agenda</vt:lpstr>
      <vt:lpstr>Network Description 1/2</vt:lpstr>
      <vt:lpstr>Network Description 2/2</vt:lpstr>
      <vt:lpstr>Weights</vt:lpstr>
      <vt:lpstr>Network Summary</vt:lpstr>
      <vt:lpstr>Network Summary</vt:lpstr>
      <vt:lpstr>Network Summary</vt:lpstr>
      <vt:lpstr>Network Summary</vt:lpstr>
      <vt:lpstr>Network Summary</vt:lpstr>
      <vt:lpstr>Network Summary</vt:lpstr>
      <vt:lpstr>Random Generated Test</vt:lpstr>
      <vt:lpstr>ImageNET Test</vt:lpstr>
      <vt:lpstr>Results</vt:lpstr>
      <vt:lpstr>Integration on Qkeras repository</vt:lpstr>
      <vt:lpstr>Presentazione standard di PowerPoint</vt:lpstr>
    </vt:vector>
  </TitlesOfParts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on multiple lines</dc:title>
  <dc:creator>Danilo PAU</dc:creator>
  <cp:keywords>Template v1.15</cp:keywords>
  <cp:lastModifiedBy>Francesco Loro</cp:lastModifiedBy>
  <cp:revision>22</cp:revision>
  <dcterms:created xsi:type="dcterms:W3CDTF">2020-10-09T12:39:32Z</dcterms:created>
  <dcterms:modified xsi:type="dcterms:W3CDTF">2021-04-01T16:12:36Z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0x0101000A211AD5DA37A9458C2962493D7DC14B</vt:lpwstr>
  </property>
</Properties>
</file>