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2" r:id="rId5"/>
    <p:sldId id="264" r:id="rId6"/>
    <p:sldId id="266" r:id="rId7"/>
    <p:sldId id="273" r:id="rId8"/>
    <p:sldId id="269" r:id="rId9"/>
    <p:sldId id="270" r:id="rId10"/>
    <p:sldId id="272" r:id="rId11"/>
    <p:sldId id="274" r:id="rId12"/>
    <p:sldId id="268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4"/>
    <a:srgbClr val="E8E8E9"/>
    <a:srgbClr val="F9BFDF"/>
    <a:srgbClr val="F27FBE"/>
    <a:srgbClr val="EC409E"/>
    <a:srgbClr val="E6007E"/>
    <a:srgbClr val="03234B"/>
    <a:srgbClr val="A2A2A7"/>
    <a:srgbClr val="464650"/>
    <a:srgbClr val="ADC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92" y="88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AD7D1F-CDC0-4CEB-B144-875E3D49D0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430F5-9F40-4362-85F4-085C0215E4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1B6A1-BE2E-4772-BBD3-EC3F7BC839DE}" type="datetimeFigureOut">
              <a:rPr lang="fr-FR" smtClean="0">
                <a:latin typeface="Arial" panose="020B0604020202020204" pitchFamily="34" charset="0"/>
              </a:rPr>
              <a:t>26/03/2021</a:t>
            </a:fld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8CAE9-B4B7-44A3-A953-AFAD433421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84FA0-E5C8-40AE-97D6-0626FF9E52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D576F-E49F-4C4F-A4D0-9A8A130B9A0D}" type="slidenum">
              <a:rPr lang="fr-FR" smtClean="0">
                <a:latin typeface="Arial" panose="020B0604020202020204" pitchFamily="34" charset="0"/>
              </a:rPr>
              <a:t>‹N›</a:t>
            </a:fld>
            <a:endParaRPr lang="fr-F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6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1C683A4-DA5F-4AC0-B623-C481774958C7}" type="datetimeFigureOut">
              <a:rPr lang="fr-FR" smtClean="0"/>
              <a:pPr/>
              <a:t>26/03/2021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C58E59B-3326-4FD4-8806-9EAC0DB7D607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39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4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4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9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35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2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t.com/trademark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312988"/>
            <a:ext cx="5795963" cy="2702071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5015060"/>
            <a:ext cx="5795963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4B28F-A25E-4825-B94D-B2AD0EA2A9F6}"/>
              </a:ext>
            </a:extLst>
          </p:cNvPr>
          <p:cNvSpPr/>
          <p:nvPr userDrawn="1"/>
        </p:nvSpPr>
        <p:spPr>
          <a:xfrm>
            <a:off x="-228" y="0"/>
            <a:ext cx="43905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0E53B0-4A6F-4EA6-BAD9-3F10842526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21F7501C-E215-48DE-9901-1589EACC1F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828" y="0"/>
            <a:ext cx="6280432" cy="6858000"/>
          </a:xfrm>
          <a:custGeom>
            <a:avLst/>
            <a:gdLst>
              <a:gd name="connsiteX0" fmla="*/ 0 w 6280432"/>
              <a:gd name="connsiteY0" fmla="*/ 0 h 6858000"/>
              <a:gd name="connsiteX1" fmla="*/ 6280432 w 6280432"/>
              <a:gd name="connsiteY1" fmla="*/ 0 h 6858000"/>
              <a:gd name="connsiteX2" fmla="*/ 6280432 w 6280432"/>
              <a:gd name="connsiteY2" fmla="*/ 2281561 h 6858000"/>
              <a:gd name="connsiteX3" fmla="*/ 5466285 w 6280432"/>
              <a:gd name="connsiteY3" fmla="*/ 2281561 h 6858000"/>
              <a:gd name="connsiteX4" fmla="*/ 5466285 w 6280432"/>
              <a:gd name="connsiteY4" fmla="*/ 6858000 h 6858000"/>
              <a:gd name="connsiteX5" fmla="*/ 0 w 62804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0432" h="6858000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</a:t>
            </a:r>
            <a:br>
              <a:rPr lang="en-US" dirty="0"/>
            </a:br>
            <a:r>
              <a:rPr lang="en-US" dirty="0"/>
              <a:t>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57178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16" userDrawn="1">
          <p15:clr>
            <a:srgbClr val="FBAE40"/>
          </p15:clr>
        </p15:guide>
        <p15:guide id="2" pos="7387" userDrawn="1">
          <p15:clr>
            <a:srgbClr val="FBAE40"/>
          </p15:clr>
        </p15:guide>
        <p15:guide id="3" orient="horz" pos="3067" userDrawn="1">
          <p15:clr>
            <a:srgbClr val="FBAE40"/>
          </p15:clr>
        </p15:guide>
        <p15:guide id="4" orient="horz" pos="39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without pictur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5701" y="2085976"/>
            <a:ext cx="7807324" cy="2929084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5701" y="5015060"/>
            <a:ext cx="7807324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FC3CE6-78BD-44D0-9BE3-1EF21AC5DD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F7C4B5-15B1-42E4-9F81-B5E59B0C5030}"/>
              </a:ext>
            </a:extLst>
          </p:cNvPr>
          <p:cNvSpPr/>
          <p:nvPr userDrawn="1"/>
        </p:nvSpPr>
        <p:spPr>
          <a:xfrm>
            <a:off x="-228" y="0"/>
            <a:ext cx="1155928" cy="6858000"/>
          </a:xfrm>
          <a:custGeom>
            <a:avLst/>
            <a:gdLst>
              <a:gd name="connsiteX0" fmla="*/ 0 w 1155928"/>
              <a:gd name="connsiteY0" fmla="*/ 0 h 6858000"/>
              <a:gd name="connsiteX1" fmla="*/ 439056 w 1155928"/>
              <a:gd name="connsiteY1" fmla="*/ 0 h 6858000"/>
              <a:gd name="connsiteX2" fmla="*/ 1155928 w 1155928"/>
              <a:gd name="connsiteY2" fmla="*/ 0 h 6858000"/>
              <a:gd name="connsiteX3" fmla="*/ 1155928 w 1155928"/>
              <a:gd name="connsiteY3" fmla="*/ 1714500 h 6858000"/>
              <a:gd name="connsiteX4" fmla="*/ 439056 w 1155928"/>
              <a:gd name="connsiteY4" fmla="*/ 1714500 h 6858000"/>
              <a:gd name="connsiteX5" fmla="*/ 439056 w 1155928"/>
              <a:gd name="connsiteY5" fmla="*/ 6858000 h 6858000"/>
              <a:gd name="connsiteX6" fmla="*/ 0 w 11559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928" h="6858000">
                <a:moveTo>
                  <a:pt x="0" y="0"/>
                </a:moveTo>
                <a:lnTo>
                  <a:pt x="439056" y="0"/>
                </a:lnTo>
                <a:lnTo>
                  <a:pt x="1155928" y="0"/>
                </a:lnTo>
                <a:lnTo>
                  <a:pt x="1155928" y="1714500"/>
                </a:lnTo>
                <a:lnTo>
                  <a:pt x="439056" y="1714500"/>
                </a:lnTo>
                <a:lnTo>
                  <a:pt x="4390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2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9" userDrawn="1">
          <p15:clr>
            <a:srgbClr val="FBAE40"/>
          </p15:clr>
        </p15:guide>
        <p15:guide id="2" orient="horz" pos="2615" userDrawn="1">
          <p15:clr>
            <a:srgbClr val="FBAE40"/>
          </p15:clr>
        </p15:guide>
        <p15:guide id="3" pos="5196" userDrawn="1">
          <p15:clr>
            <a:srgbClr val="FBAE40"/>
          </p15:clr>
        </p15:guide>
        <p15:guide id="4" pos="61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F7C4-3513-40DF-91A6-018C8E9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EA7E-51B5-4CB2-80D5-15820A17CAE3}" type="datetime5">
              <a:rPr lang="en-US" smtClean="0"/>
              <a:t>26-Mar-21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96A-0B1E-46FA-AC86-9A7803D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E223-380C-4295-85FF-7B9C242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803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 userDrawn="1">
          <p15:clr>
            <a:srgbClr val="FBAE40"/>
          </p15:clr>
        </p15:guide>
        <p15:guide id="2" pos="726" userDrawn="1">
          <p15:clr>
            <a:srgbClr val="FBAE40"/>
          </p15:clr>
        </p15:guide>
        <p15:guide id="3" orient="horz" pos="137" userDrawn="1">
          <p15:clr>
            <a:srgbClr val="FBAE40"/>
          </p15:clr>
        </p15:guide>
        <p15:guide id="4" orient="horz" pos="6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9399" y="419894"/>
            <a:ext cx="9372601" cy="1484312"/>
          </a:xfrm>
          <a:solidFill>
            <a:schemeClr val="accent4"/>
          </a:solidFill>
        </p:spPr>
        <p:txBody>
          <a:bodyPr vert="horz" lIns="91440" tIns="45720" rIns="288000" bIns="45720" rtlCol="0" anchor="ctr">
            <a:noAutofit/>
          </a:bodyPr>
          <a:lstStyle>
            <a:lvl1pPr marL="263525" indent="0" algn="l">
              <a:defRPr lang="en-US" sz="3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10E20D-C2F4-4C57-9379-900BECBE54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CCF378-34BF-4EE7-87EE-0F21AAF7F2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04925"/>
            <a:ext cx="12192000" cy="5553075"/>
          </a:xfrm>
          <a:custGeom>
            <a:avLst/>
            <a:gdLst>
              <a:gd name="connsiteX0" fmla="*/ 0 w 12192000"/>
              <a:gd name="connsiteY0" fmla="*/ 5552981 h 5553075"/>
              <a:gd name="connsiteX1" fmla="*/ 12192000 w 12192000"/>
              <a:gd name="connsiteY1" fmla="*/ 5552981 h 5553075"/>
              <a:gd name="connsiteX2" fmla="*/ 12192000 w 12192000"/>
              <a:gd name="connsiteY2" fmla="*/ 5553075 h 5553075"/>
              <a:gd name="connsiteX3" fmla="*/ 0 w 12192000"/>
              <a:gd name="connsiteY3" fmla="*/ 5553075 h 5553075"/>
              <a:gd name="connsiteX4" fmla="*/ 0 w 12192000"/>
              <a:gd name="connsiteY4" fmla="*/ 0 h 5553075"/>
              <a:gd name="connsiteX5" fmla="*/ 2819401 w 12192000"/>
              <a:gd name="connsiteY5" fmla="*/ 0 h 5553075"/>
              <a:gd name="connsiteX6" fmla="*/ 2819401 w 12192000"/>
              <a:gd name="connsiteY6" fmla="*/ 599281 h 5553075"/>
              <a:gd name="connsiteX7" fmla="*/ 12192000 w 12192000"/>
              <a:gd name="connsiteY7" fmla="*/ 599281 h 5553075"/>
              <a:gd name="connsiteX8" fmla="*/ 12192000 w 12192000"/>
              <a:gd name="connsiteY8" fmla="*/ 4787900 h 5553075"/>
              <a:gd name="connsiteX9" fmla="*/ 1683657 w 12192000"/>
              <a:gd name="connsiteY9" fmla="*/ 4787900 h 5553075"/>
              <a:gd name="connsiteX10" fmla="*/ 1683657 w 12192000"/>
              <a:gd name="connsiteY10" fmla="*/ 4631418 h 5553075"/>
              <a:gd name="connsiteX11" fmla="*/ 0 w 12192000"/>
              <a:gd name="connsiteY11" fmla="*/ 4631418 h 55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553075">
                <a:moveTo>
                  <a:pt x="0" y="5552981"/>
                </a:moveTo>
                <a:lnTo>
                  <a:pt x="12192000" y="5552981"/>
                </a:lnTo>
                <a:lnTo>
                  <a:pt x="12192000" y="5553075"/>
                </a:lnTo>
                <a:lnTo>
                  <a:pt x="0" y="5553075"/>
                </a:lnTo>
                <a:close/>
                <a:moveTo>
                  <a:pt x="0" y="0"/>
                </a:moveTo>
                <a:lnTo>
                  <a:pt x="2819401" y="0"/>
                </a:lnTo>
                <a:lnTo>
                  <a:pt x="2819401" y="599281"/>
                </a:lnTo>
                <a:lnTo>
                  <a:pt x="12192000" y="599281"/>
                </a:lnTo>
                <a:lnTo>
                  <a:pt x="12192000" y="4787900"/>
                </a:lnTo>
                <a:lnTo>
                  <a:pt x="1683657" y="4787900"/>
                </a:lnTo>
                <a:lnTo>
                  <a:pt x="1683657" y="4631418"/>
                </a:lnTo>
                <a:lnTo>
                  <a:pt x="0" y="4631418"/>
                </a:lnTo>
                <a:close/>
              </a:path>
            </a:pathLst>
          </a:custGeom>
          <a:noFill/>
        </p:spPr>
        <p:txBody>
          <a:bodyPr vert="horz" wrap="none" lIns="91440" tIns="45720" rIns="90000" bIns="45720" rtlCol="0" anchor="ctr">
            <a:noAutofit/>
          </a:bodyPr>
          <a:lstStyle>
            <a:lvl1pPr algn="ctr">
              <a:buClr>
                <a:schemeClr val="tx1"/>
              </a:buClr>
              <a:defRPr lang="en-US" baseline="0">
                <a:solidFill>
                  <a:schemeClr val="bg2"/>
                </a:solidFill>
              </a:defRPr>
            </a:lvl1pPr>
          </a:lstStyle>
          <a:p>
            <a:pPr marL="261938" lvl="0" indent="-261938" algn="ctr"/>
            <a:r>
              <a:rPr lang="en-US" dirty="0"/>
              <a:t>Drag and drop a picture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367852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0037" y="1484313"/>
            <a:ext cx="5719763" cy="4608512"/>
          </a:xfrm>
        </p:spPr>
        <p:txBody>
          <a:bodyPr/>
          <a:lstStyle>
            <a:lvl1pPr marL="261938" indent="-261938">
              <a:buFont typeface="Arial" panose="020B0604020202020204" pitchFamily="34" charset="0"/>
              <a:buChar char="•"/>
              <a:defRPr/>
            </a:lvl1pPr>
            <a:lvl2pPr marL="536575" indent="-266700">
              <a:buFont typeface="Arial" panose="020B0604020202020204" pitchFamily="34" charset="0"/>
              <a:buChar char="•"/>
              <a:defRPr/>
            </a:lvl2pPr>
            <a:lvl3pPr marL="812800" indent="-273050">
              <a:buFont typeface="Arial" panose="020B0604020202020204" pitchFamily="34" charset="0"/>
              <a:buChar char="•"/>
              <a:defRPr/>
            </a:lvl3pPr>
            <a:lvl4pPr marL="987425" indent="-268288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1484313"/>
            <a:ext cx="572040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88507-3E03-4FB3-A132-78A9397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EE57-6C7A-4485-90B9-68FD3C018D4D}" type="datetime5">
              <a:rPr lang="en-US" smtClean="0"/>
              <a:t>26-Mar-21</a:t>
            </a:fld>
            <a:endParaRPr lang="fr-F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E28F68-9BF2-4E8D-9900-2B96192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8ACE-19CE-4D11-BE8C-BF854FA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465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4" userDrawn="1">
          <p15:clr>
            <a:srgbClr val="FBAE40"/>
          </p15:clr>
        </p15:guide>
        <p15:guide id="2" orient="horz" pos="137" userDrawn="1">
          <p15:clr>
            <a:srgbClr val="FBAE40"/>
          </p15:clr>
        </p15:guide>
        <p15:guide id="3" pos="726" userDrawn="1">
          <p15:clr>
            <a:srgbClr val="FBAE40"/>
          </p15:clr>
        </p15:guide>
        <p15:guide id="4" pos="565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97BAC-5561-499E-BBCB-6D6E1FD7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4663-F7A4-4D1C-A9ED-CB0F8B6C7043}" type="datetime5">
              <a:rPr lang="en-US" smtClean="0"/>
              <a:t>26-Mar-21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5733-58EA-4C07-864D-B4CB76D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373-7992-498D-9AB1-3D82544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2221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674" userDrawn="1">
          <p15:clr>
            <a:srgbClr val="FBAE40"/>
          </p15:clr>
        </p15:guide>
        <p15:guide id="4" orient="horz" pos="137" userDrawn="1">
          <p15:clr>
            <a:srgbClr val="FBAE40"/>
          </p15:clr>
        </p15:guide>
        <p15:guide id="5" pos="72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953C-BDCE-466C-B5D1-10A5597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6AAF-A50C-4368-8908-D3A4D71BEB6A}" type="datetime5">
              <a:rPr lang="en-US" smtClean="0"/>
              <a:t>26-Mar-21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93A61-3D0C-4D22-A38C-FED809C5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F57E-942B-4161-B1AA-AAC9C60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018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674" userDrawn="1">
          <p15:clr>
            <a:srgbClr val="FBAE40"/>
          </p15:clr>
        </p15:guide>
        <p15:guide id="3" orient="horz" pos="137" userDrawn="1">
          <p15:clr>
            <a:srgbClr val="FBAE40"/>
          </p15:clr>
        </p15:guide>
        <p15:guide id="4" pos="72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2E30E9-1079-4CF5-8813-8B65FB05D6D8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1E53E3-FC79-490F-927D-EDA5C06E6818}"/>
                </a:ext>
              </a:extLst>
            </p:cNvPr>
            <p:cNvSpPr/>
            <p:nvPr/>
          </p:nvSpPr>
          <p:spPr>
            <a:xfrm>
              <a:off x="0" y="0"/>
              <a:ext cx="12192000" cy="6854862"/>
            </a:xfrm>
            <a:prstGeom prst="rect">
              <a:avLst/>
            </a:prstGeom>
            <a:solidFill>
              <a:srgbClr val="002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D6E22D-9F81-4B7A-A71E-BBB4177578ED}"/>
                </a:ext>
              </a:extLst>
            </p:cNvPr>
            <p:cNvGrpSpPr/>
            <p:nvPr userDrawn="1"/>
          </p:nvGrpSpPr>
          <p:grpSpPr>
            <a:xfrm>
              <a:off x="-1" y="4152900"/>
              <a:ext cx="12191999" cy="2705100"/>
              <a:chOff x="1" y="4152900"/>
              <a:chExt cx="12191999" cy="2705100"/>
            </a:xfrm>
          </p:grpSpPr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B428783B-02FD-4849-BFB2-D1C2BC8E88B5}"/>
                  </a:ext>
                </a:extLst>
              </p:cNvPr>
              <p:cNvSpPr/>
              <p:nvPr/>
            </p:nvSpPr>
            <p:spPr>
              <a:xfrm>
                <a:off x="1" y="4152900"/>
                <a:ext cx="12191999" cy="2705100"/>
              </a:xfrm>
              <a:custGeom>
                <a:avLst/>
                <a:gdLst>
                  <a:gd name="connsiteX0" fmla="*/ 0 w 12191999"/>
                  <a:gd name="connsiteY0" fmla="*/ 0 h 2705100"/>
                  <a:gd name="connsiteX1" fmla="*/ 1104899 w 12191999"/>
                  <a:gd name="connsiteY1" fmla="*/ 0 h 2705100"/>
                  <a:gd name="connsiteX2" fmla="*/ 1104899 w 12191999"/>
                  <a:gd name="connsiteY2" fmla="*/ 1422400 h 2705100"/>
                  <a:gd name="connsiteX3" fmla="*/ 12191999 w 12191999"/>
                  <a:gd name="connsiteY3" fmla="*/ 1422400 h 2705100"/>
                  <a:gd name="connsiteX4" fmla="*/ 12191999 w 12191999"/>
                  <a:gd name="connsiteY4" fmla="*/ 2705100 h 2705100"/>
                  <a:gd name="connsiteX5" fmla="*/ 1 w 12191999"/>
                  <a:gd name="connsiteY5" fmla="*/ 2705100 h 2705100"/>
                  <a:gd name="connsiteX6" fmla="*/ 1 w 12191999"/>
                  <a:gd name="connsiteY6" fmla="*/ 1543050 h 2705100"/>
                  <a:gd name="connsiteX7" fmla="*/ 0 w 12191999"/>
                  <a:gd name="connsiteY7" fmla="*/ 1543050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1999" h="2705100">
                    <a:moveTo>
                      <a:pt x="0" y="0"/>
                    </a:moveTo>
                    <a:lnTo>
                      <a:pt x="1104899" y="0"/>
                    </a:lnTo>
                    <a:lnTo>
                      <a:pt x="1104899" y="1422400"/>
                    </a:lnTo>
                    <a:lnTo>
                      <a:pt x="12191999" y="1422400"/>
                    </a:lnTo>
                    <a:lnTo>
                      <a:pt x="12191999" y="2705100"/>
                    </a:lnTo>
                    <a:lnTo>
                      <a:pt x="1" y="2705100"/>
                    </a:lnTo>
                    <a:lnTo>
                      <a:pt x="1" y="1543050"/>
                    </a:lnTo>
                    <a:lnTo>
                      <a:pt x="0" y="1543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B1C6E9-C7C0-445A-8911-23E57FA33B25}"/>
                  </a:ext>
                </a:extLst>
              </p:cNvPr>
              <p:cNvSpPr/>
              <p:nvPr/>
            </p:nvSpPr>
            <p:spPr>
              <a:xfrm>
                <a:off x="219560" y="5822714"/>
                <a:ext cx="93952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  <a:t>© STMicroelectronics - All rights reserved.</a:t>
                </a:r>
                <a:b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ST logo is a trademark or a registered trademark of STMicroelectronics International NV or its affiliates in the EU and/or other countries. For additional information about ST trademarks, please refer to 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www.st.com/trademarks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. </a:t>
                </a:r>
                <a:b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All other product or service names are the property of their respective owners.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C9C090-4752-447B-8BD0-B05186572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1FD0E-B8FA-4370-8190-CB141A1A792B}"/>
              </a:ext>
            </a:extLst>
          </p:cNvPr>
          <p:cNvSpPr/>
          <p:nvPr userDrawn="1"/>
        </p:nvSpPr>
        <p:spPr>
          <a:xfrm>
            <a:off x="3686654" y="2228671"/>
            <a:ext cx="48186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7200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033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/>
          <a:p>
            <a:pPr lvl="0" algn="r"/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" y="1484313"/>
            <a:ext cx="11591925" cy="460851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</p:spPr>
        <p:txBody>
          <a:bodyPr vert="horz" lIns="90000" tIns="45720" rIns="90000" bIns="45720" rtlCol="0" anchor="b"/>
          <a:lstStyle>
            <a:lvl1pPr algn="r">
              <a:defRPr lang="en-US" sz="1100"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</p:spPr>
        <p:txBody>
          <a:bodyPr vert="horz" lIns="0" tIns="46800" rIns="0" bIns="46800" rtlCol="0" anchor="b"/>
          <a:lstStyle>
            <a:lvl1pPr algn="r">
              <a:defRPr lang="en-US" sz="1100" b="0" smtClean="0">
                <a:solidFill>
                  <a:schemeClr val="tx2"/>
                </a:solidFill>
              </a:defRPr>
            </a:lvl1pPr>
          </a:lstStyle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2"/>
                </a:solidFill>
              </a:defRPr>
            </a:lvl1pPr>
          </a:lstStyle>
          <a:p>
            <a:fld id="{49D6B855-A76D-4459-A823-EF680B29CDD3}" type="datetime5">
              <a:rPr lang="en-US" smtClean="0"/>
              <a:t>26-Mar-21</a:t>
            </a:fld>
            <a:endParaRPr lang="fr-FR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E2817A-3634-41C4-BE77-0740C5A7811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CD4E90-0AD7-41F7-BEF4-B339EC998E49}"/>
              </a:ext>
            </a:extLst>
          </p:cNvPr>
          <p:cNvSpPr/>
          <p:nvPr userDrawn="1"/>
        </p:nvSpPr>
        <p:spPr>
          <a:xfrm>
            <a:off x="12004894" y="0"/>
            <a:ext cx="187105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0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67" r:id="rId3"/>
    <p:sldLayoutId id="2147483664" r:id="rId4"/>
    <p:sldLayoutId id="2147483668" r:id="rId5"/>
    <p:sldLayoutId id="2147483669" r:id="rId6"/>
    <p:sldLayoutId id="2147483670" r:id="rId7"/>
    <p:sldLayoutId id="2147483675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27305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828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4pPr>
      <a:lvl5pPr marL="1160463" indent="-26193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3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-ne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arq/zo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B49D3ED-12A5-44AC-B654-9458A5FBE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ZOO</a:t>
            </a:r>
            <a:br>
              <a:rPr lang="en-US" b="0" dirty="0"/>
            </a:br>
            <a:r>
              <a:rPr lang="en-US" b="0" dirty="0"/>
              <a:t>QKERAS VS LARQ 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2613E07-DCF2-4461-AFF5-7A705127F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</p:txBody>
      </p:sp>
      <p:pic>
        <p:nvPicPr>
          <p:cNvPr id="3" name="Segnaposto immagine 2">
            <a:extLst>
              <a:ext uri="{FF2B5EF4-FFF2-40B4-BE49-F238E27FC236}">
                <a16:creationId xmlns:a16="http://schemas.microsoft.com/office/drawing/2014/main" id="{A9F3A4E9-6495-AC4D-A2EC-3036D155C3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" r="4823"/>
          <a:stretch>
            <a:fillRect/>
          </a:stretch>
        </p:blipFill>
        <p:spPr>
          <a:xfrm>
            <a:off x="438828" y="0"/>
            <a:ext cx="6280432" cy="6858000"/>
          </a:xfrm>
        </p:spPr>
      </p:pic>
    </p:spTree>
    <p:extLst>
      <p:ext uri="{BB962C8B-B14F-4D97-AF65-F5344CB8AC3E}">
        <p14:creationId xmlns:p14="http://schemas.microsoft.com/office/powerpoint/2010/main" val="19398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0F60-3CDE-4DFE-8B81-196E5AB4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4B10C2B-BD90-4E68-BE0D-33A8BB709407}"/>
              </a:ext>
            </a:extLst>
          </p:cNvPr>
          <p:cNvSpPr txBox="1">
            <a:spLocks/>
          </p:cNvSpPr>
          <p:nvPr/>
        </p:nvSpPr>
        <p:spPr>
          <a:xfrm>
            <a:off x="434975" y="1727122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0B1C4EC-C1AE-45C4-9805-9470169BAE59}"/>
              </a:ext>
            </a:extLst>
          </p:cNvPr>
          <p:cNvSpPr txBox="1">
            <a:spLocks/>
          </p:cNvSpPr>
          <p:nvPr/>
        </p:nvSpPr>
        <p:spPr>
          <a:xfrm>
            <a:off x="1243012" y="1727122"/>
            <a:ext cx="4741695" cy="720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Network Description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36D5CA-8370-40E6-9320-DC4AA9735403}"/>
              </a:ext>
            </a:extLst>
          </p:cNvPr>
          <p:cNvSpPr txBox="1">
            <a:spLocks/>
          </p:cNvSpPr>
          <p:nvPr/>
        </p:nvSpPr>
        <p:spPr>
          <a:xfrm>
            <a:off x="434975" y="2814817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DE921C9-74DA-4BBF-87C2-76A93C5F41B6}"/>
              </a:ext>
            </a:extLst>
          </p:cNvPr>
          <p:cNvSpPr txBox="1">
            <a:spLocks/>
          </p:cNvSpPr>
          <p:nvPr/>
        </p:nvSpPr>
        <p:spPr>
          <a:xfrm>
            <a:off x="1243012" y="2814817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Weights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F411BF-22DB-4BA8-8755-92618DB39162}"/>
              </a:ext>
            </a:extLst>
          </p:cNvPr>
          <p:cNvSpPr txBox="1">
            <a:spLocks/>
          </p:cNvSpPr>
          <p:nvPr/>
        </p:nvSpPr>
        <p:spPr>
          <a:xfrm>
            <a:off x="434975" y="3929763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8F038D1-E42A-459B-95E3-3EE53CE9A226}"/>
              </a:ext>
            </a:extLst>
          </p:cNvPr>
          <p:cNvSpPr txBox="1">
            <a:spLocks/>
          </p:cNvSpPr>
          <p:nvPr/>
        </p:nvSpPr>
        <p:spPr>
          <a:xfrm>
            <a:off x="1243012" y="3929763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Saved Network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B617922-C5CF-43AC-8DE0-262E675A67E0}"/>
              </a:ext>
            </a:extLst>
          </p:cNvPr>
          <p:cNvSpPr txBox="1">
            <a:spLocks/>
          </p:cNvSpPr>
          <p:nvPr/>
        </p:nvSpPr>
        <p:spPr>
          <a:xfrm>
            <a:off x="434975" y="5044709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DD35855-2D04-4B4D-AAB0-973645DF755D}"/>
              </a:ext>
            </a:extLst>
          </p:cNvPr>
          <p:cNvSpPr txBox="1">
            <a:spLocks/>
          </p:cNvSpPr>
          <p:nvPr/>
        </p:nvSpPr>
        <p:spPr>
          <a:xfrm>
            <a:off x="1243012" y="5044709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Test and Results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6E869768-8697-4573-9AD5-89043CF6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4A99-7044-46AB-819C-A2F7A31B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lvl="1" indent="0">
              <a:buNone/>
            </a:pPr>
            <a:r>
              <a:rPr lang="en-US" sz="2400" dirty="0"/>
              <a:t>Tested Network: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 err="1"/>
              <a:t>larq.zoo</a:t>
            </a:r>
            <a:endParaRPr lang="en-US" sz="2400" dirty="0"/>
          </a:p>
          <a:p>
            <a:pPr lvl="2"/>
            <a:r>
              <a:rPr lang="en-US" dirty="0" err="1"/>
              <a:t>QuickNetSmall</a:t>
            </a:r>
            <a:endParaRPr lang="en-US" dirty="0"/>
          </a:p>
          <a:p>
            <a:pPr lvl="2"/>
            <a:r>
              <a:rPr lang="en-US" dirty="0" err="1"/>
              <a:t>QuickNet</a:t>
            </a:r>
            <a:endParaRPr lang="en-US" dirty="0"/>
          </a:p>
          <a:p>
            <a:pPr lvl="2"/>
            <a:r>
              <a:rPr lang="en-US" dirty="0" err="1"/>
              <a:t>QuickNetLarge</a:t>
            </a:r>
            <a:endParaRPr lang="en-US" dirty="0"/>
          </a:p>
          <a:p>
            <a:pPr marL="539750" lvl="2" indent="0">
              <a:buNone/>
            </a:pPr>
            <a:endParaRPr lang="en-US" dirty="0"/>
          </a:p>
          <a:p>
            <a:pPr lvl="1"/>
            <a:r>
              <a:rPr lang="en-US" sz="2400" dirty="0"/>
              <a:t>From </a:t>
            </a:r>
            <a:r>
              <a:rPr lang="en-US" sz="2400" dirty="0" err="1"/>
              <a:t>larq.literature</a:t>
            </a:r>
            <a:endParaRPr lang="en-US" sz="2400" dirty="0"/>
          </a:p>
          <a:p>
            <a:pPr lvl="2"/>
            <a:r>
              <a:rPr lang="en-US" sz="2200" dirty="0" err="1"/>
              <a:t>AlexNet</a:t>
            </a:r>
            <a:endParaRPr lang="en-US" sz="2200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Network Description 1/2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7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4A99-7044-46AB-819C-A2F7A31B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them are trained on the </a:t>
            </a:r>
            <a:r>
              <a:rPr lang="en-US" dirty="0">
                <a:hlinkClick r:id="rId3"/>
              </a:rPr>
              <a:t>ImageNET</a:t>
            </a:r>
            <a:r>
              <a:rPr lang="en-US" dirty="0"/>
              <a:t> dataset</a:t>
            </a:r>
          </a:p>
          <a:p>
            <a:r>
              <a:rPr lang="en-US" dirty="0"/>
              <a:t>Details about the hyperparameters used can be found in the </a:t>
            </a:r>
            <a:r>
              <a:rPr lang="en-US" dirty="0">
                <a:hlinkClick r:id="rId4"/>
              </a:rPr>
              <a:t>larq zoo github repository</a:t>
            </a:r>
            <a:endParaRPr lang="en-US" dirty="0"/>
          </a:p>
          <a:p>
            <a:r>
              <a:rPr lang="en-US" dirty="0"/>
              <a:t>We performed a 1 to 1 translation of the networks from </a:t>
            </a:r>
            <a:r>
              <a:rPr lang="en-US" dirty="0" err="1"/>
              <a:t>larq</a:t>
            </a:r>
            <a:r>
              <a:rPr lang="en-US" dirty="0"/>
              <a:t> framework to </a:t>
            </a:r>
            <a:r>
              <a:rPr lang="en-US" dirty="0" err="1"/>
              <a:t>qkeras</a:t>
            </a:r>
            <a:r>
              <a:rPr lang="en-US" dirty="0"/>
              <a:t> framework and reuse the weights trained in </a:t>
            </a:r>
            <a:r>
              <a:rPr lang="en-US" dirty="0" err="1"/>
              <a:t>larq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Network Description 2/2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0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35C9634E-AE4D-934D-99E6-28299D0E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weights used to run the test can be downloaded here:</a:t>
            </a:r>
          </a:p>
          <a:p>
            <a:pPr lvl="1"/>
            <a:r>
              <a:rPr lang="en-GB" sz="1600" dirty="0"/>
              <a:t>QuickNet</a:t>
            </a:r>
          </a:p>
          <a:p>
            <a:pPr lvl="2"/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github.com</a:t>
            </a:r>
            <a:r>
              <a:rPr lang="it-IT" sz="1100" dirty="0"/>
              <a:t>/</a:t>
            </a:r>
            <a:r>
              <a:rPr lang="it-IT" sz="1100" dirty="0" err="1"/>
              <a:t>larq</a:t>
            </a:r>
            <a:r>
              <a:rPr lang="it-IT" sz="1100" dirty="0"/>
              <a:t>/zoo/</a:t>
            </a:r>
            <a:r>
              <a:rPr lang="it-IT" sz="1100" dirty="0" err="1"/>
              <a:t>releases</a:t>
            </a:r>
            <a:r>
              <a:rPr lang="it-IT" sz="1100" dirty="0"/>
              <a:t>/download/quicknet-v1.0/quicknet_weights.h5</a:t>
            </a:r>
            <a:endParaRPr lang="en-GB" sz="1100" dirty="0"/>
          </a:p>
          <a:p>
            <a:pPr lvl="1"/>
            <a:r>
              <a:rPr lang="en-GB" sz="1600" dirty="0" err="1"/>
              <a:t>QuickNetSmall</a:t>
            </a:r>
            <a:endParaRPr lang="en-GB" sz="1600" dirty="0"/>
          </a:p>
          <a:p>
            <a:pPr lvl="2"/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github.com</a:t>
            </a:r>
            <a:r>
              <a:rPr lang="it-IT" sz="1100" dirty="0"/>
              <a:t>/</a:t>
            </a:r>
            <a:r>
              <a:rPr lang="it-IT" sz="1100" dirty="0" err="1"/>
              <a:t>larq</a:t>
            </a:r>
            <a:r>
              <a:rPr lang="it-IT" sz="1100" dirty="0"/>
              <a:t>/zoo/</a:t>
            </a:r>
            <a:r>
              <a:rPr lang="it-IT" sz="1100" dirty="0" err="1"/>
              <a:t>releases</a:t>
            </a:r>
            <a:r>
              <a:rPr lang="it-IT" sz="1100" dirty="0"/>
              <a:t>/download/quicknet-v1.0/quicknet_small_weights.h5</a:t>
            </a:r>
            <a:endParaRPr lang="en-GB" sz="1100" dirty="0"/>
          </a:p>
          <a:p>
            <a:pPr lvl="1"/>
            <a:r>
              <a:rPr lang="en-GB" sz="1600" dirty="0" err="1"/>
              <a:t>QuickNetLarge</a:t>
            </a:r>
            <a:endParaRPr lang="en-GB" sz="1600" dirty="0"/>
          </a:p>
          <a:p>
            <a:pPr lvl="2"/>
            <a:r>
              <a:rPr lang="it-IT" sz="1100" dirty="0"/>
              <a:t>https://github.com/larq/zoo/releases/download/quicknet-v1.0/quicknet_large_weights.h5</a:t>
            </a:r>
          </a:p>
          <a:p>
            <a:pPr lvl="1"/>
            <a:r>
              <a:rPr lang="it-IT" sz="1600" dirty="0" err="1"/>
              <a:t>AlexNet</a:t>
            </a:r>
            <a:endParaRPr lang="it-IT" sz="1600" dirty="0"/>
          </a:p>
          <a:p>
            <a:pPr lvl="2"/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/file/d/1-65sB1xnJuOoPhL00TYY0s3Fov0zxBHJ/</a:t>
            </a:r>
            <a:r>
              <a:rPr lang="it-IT" sz="1100" dirty="0" err="1"/>
              <a:t>view?usp</a:t>
            </a:r>
            <a:r>
              <a:rPr lang="it-IT" sz="1100" dirty="0"/>
              <a:t>=</a:t>
            </a:r>
            <a:r>
              <a:rPr lang="it-IT" sz="1100" dirty="0" err="1"/>
              <a:t>sharingBiRealNet</a:t>
            </a:r>
            <a:endParaRPr lang="it-IT" sz="1100" dirty="0"/>
          </a:p>
          <a:p>
            <a:pPr lvl="1"/>
            <a:r>
              <a:rPr lang="it-IT" sz="1600" dirty="0" err="1"/>
              <a:t>BiRealNet</a:t>
            </a:r>
            <a:endParaRPr lang="it-IT" sz="1600" dirty="0"/>
          </a:p>
          <a:p>
            <a:pPr lvl="2"/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/file/d/1BuDYhydNAy-sFdvoh24gJbpA0zRDvGVq/</a:t>
            </a:r>
            <a:r>
              <a:rPr lang="it-IT" sz="1100" dirty="0" err="1"/>
              <a:t>view?usp</a:t>
            </a:r>
            <a:r>
              <a:rPr lang="it-IT" sz="1100" dirty="0"/>
              <a:t>=sharingBinary_resnet_e18</a:t>
            </a:r>
          </a:p>
          <a:p>
            <a:pPr lvl="1"/>
            <a:r>
              <a:rPr lang="it-IT" sz="1600" dirty="0"/>
              <a:t>Binary_resnet_e18</a:t>
            </a:r>
          </a:p>
          <a:p>
            <a:pPr lvl="2"/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/file/d/1-eRhwVTzIKm3D0WoOls3eyeXmJE7Q6Cn/</a:t>
            </a:r>
            <a:r>
              <a:rPr lang="it-IT" sz="1100" dirty="0" err="1"/>
              <a:t>view?usp</a:t>
            </a:r>
            <a:r>
              <a:rPr lang="it-IT" sz="1100" dirty="0"/>
              <a:t>=</a:t>
            </a:r>
            <a:r>
              <a:rPr lang="it-IT" sz="1100" dirty="0" err="1"/>
              <a:t>sharing</a:t>
            </a:r>
            <a:endParaRPr lang="it-IT" sz="1100" dirty="0"/>
          </a:p>
          <a:p>
            <a:pPr lvl="1"/>
            <a:r>
              <a:rPr lang="it-IT" sz="1600" dirty="0"/>
              <a:t>Binary_dense_e28</a:t>
            </a:r>
          </a:p>
          <a:p>
            <a:pPr lvl="2"/>
            <a:r>
              <a:rPr lang="it-IT" sz="1100" dirty="0" err="1"/>
              <a:t>https</a:t>
            </a:r>
            <a:r>
              <a:rPr lang="it-IT" sz="1100" dirty="0"/>
              <a:t>://</a:t>
            </a:r>
            <a:r>
              <a:rPr lang="it-IT" sz="1100" dirty="0" err="1"/>
              <a:t>drive.google.com</a:t>
            </a:r>
            <a:r>
              <a:rPr lang="it-IT" sz="1100" dirty="0"/>
              <a:t>/file/d/1-Plw5XKKCeTP17nUpnzRM3JnUdlwv_MJ/</a:t>
            </a:r>
            <a:r>
              <a:rPr lang="it-IT" sz="1100" dirty="0" err="1"/>
              <a:t>view?usp</a:t>
            </a:r>
            <a:r>
              <a:rPr lang="it-IT" sz="1100" dirty="0"/>
              <a:t>=</a:t>
            </a:r>
            <a:r>
              <a:rPr lang="it-IT" sz="1100" dirty="0" err="1"/>
              <a:t>sharing</a:t>
            </a:r>
            <a:endParaRPr lang="en-GB" sz="1100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E93262-6C16-F540-94B5-91980E13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3B030B-E434-214C-9607-7DADB1C6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5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contenuto 1">
                <a:extLst>
                  <a:ext uri="{FF2B5EF4-FFF2-40B4-BE49-F238E27FC236}">
                    <a16:creationId xmlns:a16="http://schemas.microsoft.com/office/drawing/2014/main" id="{29C22E96-D705-6B45-8FBA-F0EB5EB89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Here the steps to compare ”how well” </a:t>
                </a:r>
                <a:r>
                  <a:rPr lang="en-GB" dirty="0" err="1"/>
                  <a:t>qkeras</a:t>
                </a:r>
                <a:r>
                  <a:rPr lang="en-GB" dirty="0"/>
                  <a:t> network replicates the </a:t>
                </a:r>
                <a:r>
                  <a:rPr lang="en-GB" dirty="0" err="1"/>
                  <a:t>larq</a:t>
                </a:r>
                <a:r>
                  <a:rPr lang="en-GB" dirty="0"/>
                  <a:t> ones: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Generate a dataset with the same shape of the </a:t>
                </a:r>
                <a:r>
                  <a:rPr lang="en-GB" dirty="0" err="1"/>
                  <a:t>ImageNET</a:t>
                </a:r>
                <a:r>
                  <a:rPr lang="en-GB" dirty="0"/>
                  <a:t> (None, 1, 224, 224, 3) composed of random integer value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dirty="0"/>
                  <a:t> {0, 254} to simulate images</a:t>
                </a:r>
              </a:p>
              <a:p>
                <a:pPr marL="269875" lvl="1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Run the inference of both version of the network (</a:t>
                </a:r>
                <a:r>
                  <a:rPr lang="en-GB" dirty="0" err="1"/>
                  <a:t>larq</a:t>
                </a:r>
                <a:r>
                  <a:rPr lang="en-GB" dirty="0"/>
                  <a:t> and </a:t>
                </a:r>
                <a:r>
                  <a:rPr lang="en-GB" dirty="0" err="1"/>
                  <a:t>qkeras</a:t>
                </a:r>
                <a:r>
                  <a:rPr lang="en-GB" dirty="0"/>
                  <a:t>)</a:t>
                </a:r>
              </a:p>
              <a:p>
                <a:pPr marL="269875" lvl="1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For each sample compute mean of the MSE element by element of the two results 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Count how many times the two network gives different class prediction</a:t>
                </a:r>
              </a:p>
            </p:txBody>
          </p:sp>
        </mc:Choice>
        <mc:Fallback xmlns="">
          <p:sp>
            <p:nvSpPr>
              <p:cNvPr id="2" name="Segnaposto contenuto 1">
                <a:extLst>
                  <a:ext uri="{FF2B5EF4-FFF2-40B4-BE49-F238E27FC236}">
                    <a16:creationId xmlns:a16="http://schemas.microsoft.com/office/drawing/2014/main" id="{29C22E96-D705-6B45-8FBA-F0EB5EB89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6" t="-1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>
            <a:extLst>
              <a:ext uri="{FF2B5EF4-FFF2-40B4-BE49-F238E27FC236}">
                <a16:creationId xmlns:a16="http://schemas.microsoft.com/office/drawing/2014/main" id="{04F219E6-026F-404C-87C9-597D5E87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Generated Test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6B02A9-5EAF-C24B-AC58-5F2F03F0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88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9C22E96-D705-6B45-8FBA-F0EB5EB8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the steps to compare ”how well” </a:t>
            </a:r>
            <a:r>
              <a:rPr lang="en-GB" dirty="0" err="1"/>
              <a:t>qkeras</a:t>
            </a:r>
            <a:r>
              <a:rPr lang="en-GB" dirty="0"/>
              <a:t> network replicates the </a:t>
            </a:r>
            <a:r>
              <a:rPr lang="en-GB" dirty="0" err="1"/>
              <a:t>larq</a:t>
            </a:r>
            <a:r>
              <a:rPr lang="en-GB" dirty="0"/>
              <a:t> ones: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Load 2000 sample from the </a:t>
            </a:r>
            <a:r>
              <a:rPr lang="en-GB" dirty="0" err="1"/>
              <a:t>imageNET</a:t>
            </a:r>
            <a:r>
              <a:rPr lang="en-GB" dirty="0"/>
              <a:t> dataset</a:t>
            </a:r>
          </a:p>
          <a:p>
            <a:pPr marL="269875" lvl="1" indent="0">
              <a:buNone/>
            </a:pPr>
            <a:endParaRPr lang="en-GB" dirty="0"/>
          </a:p>
          <a:p>
            <a:pPr lvl="1"/>
            <a:r>
              <a:rPr lang="en-GB" dirty="0"/>
              <a:t>Resize the images to (224,224,3)</a:t>
            </a:r>
          </a:p>
          <a:p>
            <a:pPr marL="269875" lvl="1" indent="0">
              <a:buNone/>
            </a:pPr>
            <a:endParaRPr lang="en-GB" dirty="0"/>
          </a:p>
          <a:p>
            <a:pPr lvl="1"/>
            <a:r>
              <a:rPr lang="en-GB" dirty="0"/>
              <a:t>Count how many times the two network gives different class prediction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4F219E6-026F-404C-87C9-597D5E87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ImageNET</a:t>
            </a:r>
            <a:r>
              <a:rPr lang="en-GB" dirty="0"/>
              <a:t> Test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6B02A9-5EAF-C24B-AC58-5F2F03F0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21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F455835F-A8B7-C54F-A49E-2C7D0D2D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D4C0BF-7672-384D-8CDF-0BE247B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8</a:t>
            </a:fld>
            <a:endParaRPr lang="fr-FR" dirty="0"/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F2241675-A3BF-324F-B8A2-F68ABE393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79134"/>
              </p:ext>
            </p:extLst>
          </p:nvPr>
        </p:nvGraphicFramePr>
        <p:xfrm>
          <a:off x="282804" y="1304924"/>
          <a:ext cx="11322410" cy="32122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017">
                  <a:extLst>
                    <a:ext uri="{9D8B030D-6E8A-4147-A177-3AD203B41FA5}">
                      <a16:colId xmlns:a16="http://schemas.microsoft.com/office/drawing/2014/main" val="126020673"/>
                    </a:ext>
                  </a:extLst>
                </a:gridCol>
                <a:gridCol w="1913579">
                  <a:extLst>
                    <a:ext uri="{9D8B030D-6E8A-4147-A177-3AD203B41FA5}">
                      <a16:colId xmlns:a16="http://schemas.microsoft.com/office/drawing/2014/main" val="926368508"/>
                    </a:ext>
                  </a:extLst>
                </a:gridCol>
                <a:gridCol w="2379862">
                  <a:extLst>
                    <a:ext uri="{9D8B030D-6E8A-4147-A177-3AD203B41FA5}">
                      <a16:colId xmlns:a16="http://schemas.microsoft.com/office/drawing/2014/main" val="2013218858"/>
                    </a:ext>
                  </a:extLst>
                </a:gridCol>
                <a:gridCol w="2531253">
                  <a:extLst>
                    <a:ext uri="{9D8B030D-6E8A-4147-A177-3AD203B41FA5}">
                      <a16:colId xmlns:a16="http://schemas.microsoft.com/office/drawing/2014/main" val="1485657250"/>
                    </a:ext>
                  </a:extLst>
                </a:gridCol>
                <a:gridCol w="2579699">
                  <a:extLst>
                    <a:ext uri="{9D8B030D-6E8A-4147-A177-3AD203B41FA5}">
                      <a16:colId xmlns:a16="http://schemas.microsoft.com/office/drawing/2014/main" val="1822043009"/>
                    </a:ext>
                  </a:extLst>
                </a:gridCol>
              </a:tblGrid>
              <a:tr h="49749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NETWORK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RANDOM DATASET – 100 samples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IMAGENET DATASET – 2000 samples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965644"/>
                  </a:ext>
                </a:extLst>
              </a:tr>
              <a:tr h="28428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Mean 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Misclassification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Mean 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Misclassification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402151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QuickNet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5.6e-05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0,00014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519913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QuickNet</a:t>
                      </a:r>
                      <a:r>
                        <a:rPr lang="en-GB" sz="1400" dirty="0"/>
                        <a:t> Small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0,00003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08580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QuickNet</a:t>
                      </a:r>
                      <a:r>
                        <a:rPr lang="en-GB" sz="1400" dirty="0"/>
                        <a:t> 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6.9e-18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0,00023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629246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AlexNet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723341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BiRealNet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8.4e-05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446905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Binary </a:t>
                      </a:r>
                      <a:r>
                        <a:rPr lang="en-GB" sz="1400" dirty="0" err="1"/>
                        <a:t>ResNet</a:t>
                      </a:r>
                      <a:r>
                        <a:rPr lang="en-GB" sz="1400" dirty="0"/>
                        <a:t> e18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791928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Binary </a:t>
                      </a:r>
                      <a:r>
                        <a:rPr lang="en-GB" sz="1400" dirty="0" err="1"/>
                        <a:t>DenseNet</a:t>
                      </a:r>
                      <a:r>
                        <a:rPr lang="en-GB" sz="1400" dirty="0"/>
                        <a:t> e28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584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08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014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VER" val="ᝇᝂᝄ"/>
  <p:tag name="RANDOM" val="20"/>
  <p:tag name="CLINAME" val="ᝩគ᝗ក᝵ជជ᝽᝺᝽᝹᝸!ᝧᝨ᜴᝗ឃគ᝺᝽᝸᝹គឈ᝽᝵ក!ᝩគ᝗ក᝵ជជ᝽᝺᝽᝹᝸"/>
  <p:tag name="DATETIME" val="ᝅᝃᝅᝈᝃᝆᝄᝆᝄ᜴᜴ᝅᝈᝎᝅᝋ᜴᜼᝛ᝡᝨ᜿ᝅᝎᝄ᜽!ᝅᝃᝆᝄᝃᝆᝄᝆᝄ᜴᜴ᝅᝊᝎᝇᝄ᜴᜼᝛ᝡᝨ᜿ᝅᝎᝄ᜽!ᝅᝃᝆᝄᝃᝆᝄᝆᝄ᜴᜴ᝅᝊᝎᝇᝇ᜴᜼᝛ᝡᝨ᜿ᝅᝎᝄ᜽"/>
  <p:tag name="DONEBY" val="ᝧᝨᝰឈ᝵ញ᝺ឃញឆដ!ᝧᝨᝰឈ᝵ញ᝺ឃញឆដ!ᝧᝨᝰឈ᝵ញ᝺ឃញឆដ"/>
  <p:tag name="IPADDRESS" val="᝛ᝢ᝖᝗ᝫᝠᝅᝍᝈᝄ!᝛ᝢ᝖᝗ᝫᝠᝅᝍᝈᝄ!᝛ᝢ᝖᝗ᝫᝠᝅᝍᝈᝄ"/>
  <p:tag name="CHECKSUM" val="ᝈᝇᝆᝆ!ᝈᝉᝇᝋ!ᝈᝇᝅᝍ"/>
</p:tagLst>
</file>

<file path=ppt/theme/theme1.xml><?xml version="1.0" encoding="utf-8"?>
<a:theme xmlns:a="http://schemas.openxmlformats.org/drawingml/2006/main" name="ST PowerPoint Template 16x9">
  <a:themeElements>
    <a:clrScheme name="STMicroelectronics 2020">
      <a:dk1>
        <a:srgbClr val="03234B"/>
      </a:dk1>
      <a:lt1>
        <a:srgbClr val="FFFFFF"/>
      </a:lt1>
      <a:dk2>
        <a:srgbClr val="464650"/>
      </a:dk2>
      <a:lt2>
        <a:srgbClr val="E8E8E9"/>
      </a:lt2>
      <a:accent1>
        <a:srgbClr val="03234B"/>
      </a:accent1>
      <a:accent2>
        <a:srgbClr val="E6007E"/>
      </a:accent2>
      <a:accent3>
        <a:srgbClr val="3CB4E6"/>
      </a:accent3>
      <a:accent4>
        <a:srgbClr val="FFD200"/>
      </a:accent4>
      <a:accent5>
        <a:srgbClr val="49B170"/>
      </a:accent5>
      <a:accent6>
        <a:srgbClr val="8C0078"/>
      </a:accent6>
      <a:hlink>
        <a:srgbClr val="03234B"/>
      </a:hlink>
      <a:folHlink>
        <a:srgbClr val="03234B"/>
      </a:folHlink>
    </a:clrScheme>
    <a:fontScheme name="ST BRAND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buClr>
            <a:schemeClr val="bg1"/>
          </a:buCl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_Template_[16-9].potx" id="{4FF812BE-74D1-4D9E-81A0-7F9EDFFB7E4C}" vid="{A22A3AEB-86F1-4D58-B291-839A74EF6A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211AD5DA37A9458C2962493D7DC14B" ma:contentTypeVersion="13" ma:contentTypeDescription="Create a new document." ma:contentTypeScope="" ma:versionID="f864bb5674d80d70a838dc29a2d66eef">
  <xsd:schema xmlns:xsd="http://www.w3.org/2001/XMLSchema" xmlns:xs="http://www.w3.org/2001/XMLSchema" xmlns:p="http://schemas.microsoft.com/office/2006/metadata/properties" xmlns:ns3="f3053290-03f5-4abd-a502-4193d9a980c9" xmlns:ns4="109e6646-2a17-4c65-a606-79e019c3d0f9" targetNamespace="http://schemas.microsoft.com/office/2006/metadata/properties" ma:root="true" ma:fieldsID="c090818561f5719306ae599b8a0af89b" ns3:_="" ns4:_="">
    <xsd:import namespace="f3053290-03f5-4abd-a502-4193d9a980c9"/>
    <xsd:import namespace="109e6646-2a17-4c65-a606-79e019c3d0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53290-03f5-4abd-a502-4193d9a980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9e6646-2a17-4c65-a606-79e019c3d0f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5860E1-69D5-4E74-884D-9FA623A0A3A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3053290-03f5-4abd-a502-4193d9a980c9"/>
    <ds:schemaRef ds:uri="109e6646-2a17-4c65-a606-79e019c3d0f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09C4ACF-9EFE-4633-BBA5-B8C4D4C3EE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053290-03f5-4abd-a502-4193d9a980c9"/>
    <ds:schemaRef ds:uri="109e6646-2a17-4c65-a606-79e019c3d0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96EF55-315B-4492-B764-01F013E488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171</TotalTime>
  <Words>461</Words>
  <Application>Microsoft Macintosh PowerPoint</Application>
  <PresentationFormat>Widescreen</PresentationFormat>
  <Paragraphs>102</Paragraphs>
  <Slides>9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Cambria Math</vt:lpstr>
      <vt:lpstr>ST PowerPoint Template 16x9</vt:lpstr>
      <vt:lpstr>ZOO QKERAS VS LARQ </vt:lpstr>
      <vt:lpstr>Agenda</vt:lpstr>
      <vt:lpstr>Network Description 1/2</vt:lpstr>
      <vt:lpstr>Network Description 2/2</vt:lpstr>
      <vt:lpstr>Weights</vt:lpstr>
      <vt:lpstr>Random Generated Test</vt:lpstr>
      <vt:lpstr>ImageNET Test</vt:lpstr>
      <vt:lpstr>Results</vt:lpstr>
      <vt:lpstr>Presentazione standard di PowerPoint</vt:lpstr>
    </vt:vector>
  </TitlesOfParts>
  <Company>STMicroelectronics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on multiple lines</dc:title>
  <dc:creator>Danilo PAU</dc:creator>
  <cp:keywords>Template v1.15</cp:keywords>
  <cp:lastModifiedBy>Francesco Loro</cp:lastModifiedBy>
  <cp:revision>15</cp:revision>
  <dcterms:created xsi:type="dcterms:W3CDTF">2020-10-09T12:39:32Z</dcterms:created>
  <dcterms:modified xsi:type="dcterms:W3CDTF">2021-03-26T17:32:54Z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0x0101000A211AD5DA37A9458C2962493D7DC14B</vt:lpwstr>
  </property>
</Properties>
</file>