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26/11/2021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26/11/2021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26/11/2021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26/11/2021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26/11/2021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Co-relatori: Alessio Mingozzi, Filippo Aleotti, Matteo Poggi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possibili risoluzioni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2"/>
            <a:ext cx="10667998" cy="1499511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 diversi output contengono chiari errori.</a:t>
            </a:r>
            <a:br>
              <a:rPr lang="it-IT" dirty="0"/>
            </a:br>
            <a:r>
              <a:rPr lang="it-IT" dirty="0"/>
              <a:t>La soluzione sta nella modifica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Trovare quindi una via </a:t>
            </a:r>
            <a:r>
              <a:rPr lang="it-IT"/>
              <a:t>di mezzo tra </a:t>
            </a:r>
            <a:r>
              <a:rPr lang="it-IT" dirty="0"/>
              <a:t>falsi positivi e output corretto.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9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404108" y="6019850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774799" y="6014054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30E67D4-46ED-459A-A60B-C9528805A9ED}"/>
              </a:ext>
            </a:extLst>
          </p:cNvPr>
          <p:cNvSpPr/>
          <p:nvPr/>
        </p:nvSpPr>
        <p:spPr>
          <a:xfrm>
            <a:off x="10096554" y="4267451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510073F-A2F4-4ADF-A1BA-CF7C638E139D}"/>
              </a:ext>
            </a:extLst>
          </p:cNvPr>
          <p:cNvSpPr/>
          <p:nvPr/>
        </p:nvSpPr>
        <p:spPr>
          <a:xfrm>
            <a:off x="2995108" y="3123259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461582"/>
            <a:ext cx="10667998" cy="161232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questo è stato modificato a 0,186737 dall’originale 0,1.</a:t>
            </a:r>
          </a:p>
          <a:p>
            <a:pPr algn="l"/>
            <a:r>
              <a:rPr lang="it-IT" dirty="0"/>
              <a:t>Per mantenere la privacy, è stato preferito mantenere un maggior numero di falsi positivi.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8" name="Immagine 17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45A77C20-6D14-44A6-8A1B-6829527F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08" y="3204179"/>
            <a:ext cx="4995333" cy="280987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8380100-A45C-4F76-BFB7-675E3E698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799" y="3204180"/>
            <a:ext cx="4995333" cy="28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826399"/>
            <a:ext cx="10667998" cy="428345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it-IT" dirty="0"/>
              <a:t>Possibile ampliamento dell’applicazione verso l’ambito medico (studio dei movimenti corporei dei pazienti per diagnosi e ricerca).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Possibili miglioramenti riguardanti le prestazioni aumentando la potenza di calcolo (sostituendo la GPU) o limitandosi alla rilevazione della posizione del volto, aprendo anche la possibilità di allenare una rete neurale apposita.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Aumentando la potenza computazionale, si può sostituire la rete neurale con conseguente maggior precisione ed un numero incrementato di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4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937079"/>
            <a:ext cx="10667998" cy="3939889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Oggi giorno, navigatori (street </a:t>
            </a:r>
            <a:r>
              <a:rPr lang="it-IT" dirty="0" err="1"/>
              <a:t>view</a:t>
            </a:r>
            <a:r>
              <a:rPr lang="it-IT" dirty="0"/>
              <a:t>) e reti neurali per la guida autonoma (es. Tesla, comma.ai) hanno necessità di grandi quantità di immagini stradali e luoghi pubblici.</a:t>
            </a:r>
          </a:p>
          <a:p>
            <a:pPr algn="l"/>
            <a:r>
              <a:rPr lang="it-IT" dirty="0"/>
              <a:t>La presenza di persone all’interno dei frame utilizzati da queste applicazioni, può portare a sanzioni economiche e legali legate alla privacy dei soggetti.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Per i seguenti motivi è stata creata questa applicazione, che, stimando la posa delle persone, senza identificarle, ne copre in volto.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26/11/2021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2594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8478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principali per stimare la posa di una o più persone presenti in un’immagine sono:</a:t>
            </a:r>
          </a:p>
          <a:p>
            <a:r>
              <a:rPr lang="it-IT" sz="2400" dirty="0"/>
              <a:t>Cattura di un frame;</a:t>
            </a:r>
          </a:p>
          <a:p>
            <a:r>
              <a:rPr lang="it-IT" sz="2400" dirty="0"/>
              <a:t>Creazione di un blob, formato di input per la rete neurale, dal frame;</a:t>
            </a:r>
          </a:p>
          <a:p>
            <a:r>
              <a:rPr lang="it-IT" sz="2400" dirty="0"/>
              <a:t>Analisi del blob dalla rete neurale;</a:t>
            </a:r>
          </a:p>
          <a:p>
            <a:r>
              <a:rPr lang="it-IT" sz="2400" dirty="0"/>
              <a:t>Elaborazione dell’output ricevuto dalla rete neurale;</a:t>
            </a:r>
          </a:p>
          <a:p>
            <a:r>
              <a:rPr lang="it-IT" sz="2400" dirty="0"/>
              <a:t>Processing dell’immagine.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26/11/2021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736178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080" y="2399684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8022336" y="2429374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endParaRPr lang="it-IT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19" y="2982957"/>
            <a:ext cx="3407664" cy="34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88" y="2990457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26/11/2021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25" y="73327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Modello pose: </a:t>
            </a:r>
            <a:r>
              <a:rPr lang="it-IT" sz="4800" dirty="0" err="1"/>
              <a:t>Mpi</a:t>
            </a:r>
            <a:r>
              <a:rPr lang="it-IT" sz="4800" dirty="0"/>
              <a:t> Human </a:t>
            </a:r>
            <a:r>
              <a:rPr lang="it-IT" sz="4800" dirty="0" err="1"/>
              <a:t>PoseModel</a:t>
            </a:r>
            <a:endParaRPr lang="it-IT" sz="48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6" y="2325374"/>
            <a:ext cx="2949349" cy="392106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26/11/2021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6559396" y="2325374"/>
            <a:ext cx="2949349" cy="39210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8BEF74-EC8A-417C-9567-6C21EDB10F04}"/>
              </a:ext>
            </a:extLst>
          </p:cNvPr>
          <p:cNvSpPr txBox="1"/>
          <p:nvPr/>
        </p:nvSpPr>
        <p:spPr>
          <a:xfrm>
            <a:off x="3963105" y="2413957"/>
            <a:ext cx="15103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</a:t>
            </a:r>
          </a:p>
          <a:p>
            <a:r>
              <a:rPr lang="it-IT" sz="1600" i="1" dirty="0" err="1"/>
              <a:t>keypoints</a:t>
            </a:r>
            <a:endParaRPr lang="it-IT" sz="1600" i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6B9DC9-7A8C-40D5-A43B-6DDC026F6E83}"/>
              </a:ext>
            </a:extLst>
          </p:cNvPr>
          <p:cNvSpPr txBox="1"/>
          <p:nvPr/>
        </p:nvSpPr>
        <p:spPr>
          <a:xfrm>
            <a:off x="9515593" y="2449429"/>
            <a:ext cx="1550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 </a:t>
            </a:r>
          </a:p>
          <a:p>
            <a:r>
              <a:rPr lang="it-IT" sz="1600" i="1" dirty="0"/>
              <a:t>PAF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852456F-F35B-4070-A453-46F27830EE0A}"/>
              </a:ext>
            </a:extLst>
          </p:cNvPr>
          <p:cNvSpPr txBox="1">
            <a:spLocks/>
          </p:cNvSpPr>
          <p:nvPr/>
        </p:nvSpPr>
        <p:spPr>
          <a:xfrm>
            <a:off x="403761" y="1733148"/>
            <a:ext cx="10897710" cy="56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rete neurale selezionata presenta uno specifico formato di output:</a:t>
            </a:r>
          </a:p>
        </p:txBody>
      </p:sp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6344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Concetti fondamentali: </a:t>
            </a:r>
            <a:r>
              <a:rPr lang="it-IT" sz="4800" dirty="0" err="1"/>
              <a:t>keypoints</a:t>
            </a:r>
            <a:endParaRPr lang="it-IT" sz="48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</a:t>
            </a:r>
            <a:r>
              <a:rPr lang="it-IT" dirty="0" err="1"/>
              <a:t>keypoints</a:t>
            </a:r>
            <a:r>
              <a:rPr lang="it-IT" dirty="0"/>
              <a:t> sono diversi punti del copro identificati dalla rete neurale la cui localizzazione è resa possibile grazie diverse mappe di probabilità restituite in output dalla rete neurale.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3" y="697120"/>
            <a:ext cx="10594846" cy="782996"/>
          </a:xfrm>
        </p:spPr>
        <p:txBody>
          <a:bodyPr>
            <a:noAutofit/>
          </a:bodyPr>
          <a:lstStyle/>
          <a:p>
            <a:pPr algn="l"/>
            <a:r>
              <a:rPr lang="it-IT" sz="4800" dirty="0"/>
              <a:t>Concetti fondamentali: PAF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694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PAF (Part </a:t>
            </a:r>
            <a:r>
              <a:rPr lang="it-IT" dirty="0" err="1"/>
              <a:t>Affinity</a:t>
            </a:r>
            <a:r>
              <a:rPr lang="it-IT" dirty="0"/>
              <a:t>) sono mappe di probabilità che codificano il grado di relazione tra diversi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  <a:p>
            <a:pPr algn="l"/>
            <a:r>
              <a:rPr lang="it-IT" dirty="0"/>
              <a:t>Viene utilizzato per collegare correttamente i </a:t>
            </a:r>
            <a:r>
              <a:rPr lang="it-IT" dirty="0" err="1"/>
              <a:t>keypoints</a:t>
            </a:r>
            <a:r>
              <a:rPr lang="it-IT" dirty="0"/>
              <a:t> consecutivi tra loro e </a:t>
            </a:r>
            <a:r>
              <a:rPr lang="it-IT" u="sng" dirty="0"/>
              <a:t>deve</a:t>
            </a:r>
            <a:r>
              <a:rPr lang="it-IT" dirty="0"/>
              <a:t> essere utilizzato in combinazione con il vettore unitario direzionale tra 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dell’applicazione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09" y="3409122"/>
            <a:ext cx="4504567" cy="2533819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69" y="2805842"/>
            <a:ext cx="4504567" cy="2533819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" y="2143125"/>
            <a:ext cx="396607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D159D4E2-6B94-4FEB-B03A-1FB3A81A10B8}"/>
              </a:ext>
            </a:extLst>
          </p:cNvPr>
          <p:cNvSpPr txBox="1">
            <a:spLocks/>
          </p:cNvSpPr>
          <p:nvPr/>
        </p:nvSpPr>
        <p:spPr>
          <a:xfrm>
            <a:off x="761998" y="29299"/>
            <a:ext cx="10668000" cy="19859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>
                <a:solidFill>
                  <a:srgbClr val="FFFFFF"/>
                </a:solidFill>
              </a:rPr>
              <a:t>Primo approccio e primi output</a:t>
            </a:r>
            <a:endParaRPr lang="it-IT" sz="4800" dirty="0">
              <a:solidFill>
                <a:srgbClr val="FFFFFF"/>
              </a:solidFill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6338A5F4-28DB-42B5-9F99-02365939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609" y="3409122"/>
            <a:ext cx="4504567" cy="253381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08B882F-0DD9-49D1-B878-2D990A7BA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6569" y="2805842"/>
            <a:ext cx="4504567" cy="2533818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BF66221F-1702-4632-9D16-5244CD2CA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212" y="2143125"/>
            <a:ext cx="3966072" cy="2571749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0EE5DB11-FF04-475E-A754-3FECD46EBBCB}"/>
              </a:ext>
            </a:extLst>
          </p:cNvPr>
          <p:cNvSpPr/>
          <p:nvPr/>
        </p:nvSpPr>
        <p:spPr>
          <a:xfrm>
            <a:off x="2620218" y="2805842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B5100B4-6451-4D68-8D2C-AE3476B51FCE}"/>
              </a:ext>
            </a:extLst>
          </p:cNvPr>
          <p:cNvSpPr/>
          <p:nvPr/>
        </p:nvSpPr>
        <p:spPr>
          <a:xfrm>
            <a:off x="10708551" y="4260790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</p:bldLst>
  </p:timing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524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</vt:lpstr>
      <vt:lpstr>OBIETTIVO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</vt:lpstr>
      <vt:lpstr>Immagini utilizzate come input dell’applicazione</vt:lpstr>
      <vt:lpstr>Primo approccio e primi output</vt:lpstr>
      <vt:lpstr>Problemi e possibili risoluzioni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 LUZZI</cp:lastModifiedBy>
  <cp:revision>67</cp:revision>
  <dcterms:created xsi:type="dcterms:W3CDTF">2021-04-11T20:02:21Z</dcterms:created>
  <dcterms:modified xsi:type="dcterms:W3CDTF">2021-11-26T11:18:02Z</dcterms:modified>
</cp:coreProperties>
</file>