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" initials="F" lastIdx="1" clrIdx="0">
    <p:extLst>
      <p:ext uri="{19B8F6BF-5375-455C-9EA6-DF929625EA0E}">
        <p15:presenceInfo xmlns:p15="http://schemas.microsoft.com/office/powerpoint/2012/main" userId="b1496594cd02ed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E0E92-620B-48BA-B70C-9AD2F1AE0B02}" type="datetimeFigureOut">
              <a:rPr lang="it-IT" smtClean="0"/>
              <a:t>11/11/2021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E702-1816-4CE7-808A-4115E5969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71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99327CAC-D07F-4375-87D3-274161A65017}" type="datetime1">
              <a:rPr lang="it-IT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3528-80E1-40F5-8488-35F0BAB45D0E}" type="datetime1">
              <a:rPr lang="it-IT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57C1-E281-4B39-A555-1C7F2E300E57}" type="datetime1">
              <a:rPr lang="it-IT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5510-5B22-4857-83F8-196A83FBB0FB}" type="datetime1">
              <a:rPr lang="it-IT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9844-9054-44E2-88A2-9A387D6F4287}" type="datetime1">
              <a:rPr lang="it-IT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11B8-AC7D-4793-8EA8-2BED87C88F46}" type="datetime1">
              <a:rPr lang="it-IT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D6-2200-4E54-9E4C-6F5B3A84886A}" type="datetime1">
              <a:rPr lang="it-IT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94B6-E987-4B97-AD9A-D39CF7EFD086}" type="datetime1">
              <a:rPr lang="it-IT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181-2606-4AA7-989B-FE6B921ADE57}" type="datetime1">
              <a:rPr lang="it-IT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02DC-5226-43C0-B7F7-F36643C6C226}" type="datetime1">
              <a:rPr lang="it-IT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D7B1-67C3-470E-AB26-E97772E8B11C}" type="datetime1">
              <a:rPr lang="it-IT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31D3A21-AE62-40E6-929E-02B5E55AC6C2}" type="datetime1">
              <a:rPr lang="it-IT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1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96" y="1182623"/>
            <a:ext cx="6370320" cy="3535018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Stima posa delle persone per oscurarne il volto.</a:t>
            </a:r>
            <a:br>
              <a:rPr lang="it-IT" sz="4800" dirty="0">
                <a:solidFill>
                  <a:srgbClr val="FFFFFF"/>
                </a:solidFill>
              </a:rPr>
            </a:br>
            <a:r>
              <a:rPr lang="it-IT" sz="4800" dirty="0">
                <a:solidFill>
                  <a:srgbClr val="FFFFFF"/>
                </a:solidFill>
              </a:rPr>
              <a:t>Privacy nel 21° secolo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923916-6575-4D90-8960-544EBDA0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" y="4834126"/>
            <a:ext cx="5334000" cy="1408178"/>
          </a:xfrm>
        </p:spPr>
        <p:txBody>
          <a:bodyPr anchor="t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Relatore: Prof. Stefano </a:t>
            </a:r>
            <a:r>
              <a:rPr lang="it-IT" dirty="0" err="1">
                <a:solidFill>
                  <a:srgbClr val="FFFFFF"/>
                </a:solidFill>
              </a:rPr>
              <a:t>Mattoccia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>
                <a:solidFill>
                  <a:srgbClr val="FFFFFF"/>
                </a:solidFill>
              </a:rPr>
              <a:t>Correlatore: Alessio Mingozzi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D5E7B-A61A-47B4-B6C2-8471D785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197-ECA9-4A18-B8F0-70B4B45B1EAE}" type="datetime1">
              <a:rPr lang="it-IT" smtClean="0"/>
              <a:t>11/11/2021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45FE79-7DCF-4E31-8D0A-8FB18D5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1994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D29FB4-E703-4A55-A0A4-21E0710F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6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Problemi e risoluzioni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40573"/>
            <a:ext cx="10667998" cy="1386608"/>
          </a:xfrm>
        </p:spPr>
        <p:txBody>
          <a:bodyPr>
            <a:normAutofit lnSpcReduction="10000"/>
          </a:bodyPr>
          <a:lstStyle/>
          <a:p>
            <a:pPr algn="l"/>
            <a:r>
              <a:rPr lang="it-IT" dirty="0"/>
              <a:t>Output con chiari errori e soluzione nel </a:t>
            </a:r>
            <a:r>
              <a:rPr lang="it-IT" dirty="0" err="1"/>
              <a:t>tweaking</a:t>
            </a:r>
            <a:r>
              <a:rPr lang="it-IT" dirty="0"/>
              <a:t> del </a:t>
            </a:r>
            <a:r>
              <a:rPr lang="it-IT" dirty="0" err="1"/>
              <a:t>threshold</a:t>
            </a:r>
            <a:r>
              <a:rPr lang="it-IT" dirty="0"/>
              <a:t> di rilevazione dei </a:t>
            </a:r>
            <a:r>
              <a:rPr lang="it-IT" dirty="0" err="1"/>
              <a:t>keypoints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Bisogna trovare un middle ground e cercare l’output miglio per la questo tipo di applicazione.</a:t>
            </a:r>
          </a:p>
          <a:p>
            <a:pPr algn="l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6" name="Immagine 5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2D95CB95-3D9A-4A88-91A5-562C5A96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19" y="3204180"/>
            <a:ext cx="4995331" cy="2809874"/>
          </a:xfrm>
          <a:prstGeom prst="rect">
            <a:avLst/>
          </a:prstGeom>
        </p:spPr>
      </p:pic>
      <p:pic>
        <p:nvPicPr>
          <p:cNvPr id="10" name="Immagine 9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FEF3473D-2895-43FF-8D87-BA6DEF6B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8" y="3204180"/>
            <a:ext cx="4995333" cy="280987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A8F592-05DB-4916-9B49-53604B91E311}"/>
              </a:ext>
            </a:extLst>
          </p:cNvPr>
          <p:cNvSpPr txBox="1"/>
          <p:nvPr/>
        </p:nvSpPr>
        <p:spPr>
          <a:xfrm>
            <a:off x="6311424" y="6135343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 0.1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ABC565-A0A8-4FA3-83DC-C38E5C0DCD88}"/>
              </a:ext>
            </a:extLst>
          </p:cNvPr>
          <p:cNvSpPr txBox="1"/>
          <p:nvPr/>
        </p:nvSpPr>
        <p:spPr>
          <a:xfrm>
            <a:off x="674916" y="6014055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 0.3</a:t>
            </a:r>
          </a:p>
        </p:txBody>
      </p:sp>
    </p:spTree>
    <p:extLst>
      <p:ext uri="{BB962C8B-B14F-4D97-AF65-F5344CB8AC3E}">
        <p14:creationId xmlns:p14="http://schemas.microsoft.com/office/powerpoint/2010/main" val="247268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Output dopo lo studio del </a:t>
            </a:r>
            <a:r>
              <a:rPr lang="it-IT" sz="4800" dirty="0" err="1">
                <a:solidFill>
                  <a:srgbClr val="FFFFFF"/>
                </a:solidFill>
              </a:rPr>
              <a:t>threshold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40573"/>
            <a:ext cx="10667998" cy="1275779"/>
          </a:xfrm>
        </p:spPr>
        <p:txBody>
          <a:bodyPr/>
          <a:lstStyle/>
          <a:p>
            <a:pPr algn="l"/>
            <a:r>
              <a:rPr lang="it-IT" dirty="0"/>
              <a:t>Dopo l’analisi dell’impatto del </a:t>
            </a:r>
            <a:r>
              <a:rPr lang="it-IT" dirty="0" err="1"/>
              <a:t>threshold</a:t>
            </a:r>
            <a:r>
              <a:rPr lang="it-IT" dirty="0"/>
              <a:t> sull’output, </a:t>
            </a:r>
            <a:r>
              <a:rPr lang="it-IT" dirty="0" err="1"/>
              <a:t>theshold</a:t>
            </a:r>
            <a:r>
              <a:rPr lang="it-IT" dirty="0"/>
              <a:t>=0,18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7DD103-0B6D-4542-BD4D-358FE22D7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3" y="2982991"/>
            <a:ext cx="5002579" cy="3243860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E1FA45EF-4144-417A-BB47-D69CC36C9FAF}"/>
              </a:ext>
            </a:extLst>
          </p:cNvPr>
          <p:cNvSpPr/>
          <p:nvPr/>
        </p:nvSpPr>
        <p:spPr>
          <a:xfrm>
            <a:off x="5518622" y="4179362"/>
            <a:ext cx="1318161" cy="498764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ACE04-0801-46BE-B077-285B032EA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7723" y="2982991"/>
            <a:ext cx="5002579" cy="3243859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3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Conclusione e possibili utilizzi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2991421"/>
            <a:ext cx="10667998" cy="2555939"/>
          </a:xfrm>
        </p:spPr>
        <p:txBody>
          <a:bodyPr/>
          <a:lstStyle/>
          <a:p>
            <a:pPr algn="l"/>
            <a:r>
              <a:rPr lang="it-IT" dirty="0"/>
              <a:t>Conclusioni su questa applicazione e possibili utilizzi che questa potrebbe avere nel mercato.</a:t>
            </a:r>
          </a:p>
          <a:p>
            <a:pPr algn="l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74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092928"/>
            <a:ext cx="10668000" cy="1985963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</a:rPr>
              <a:t>GRAZIE DELL’ATTENZIONE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50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OBBIETTIVO DELLA TESI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40573"/>
            <a:ext cx="10667998" cy="3007043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Creare un’applicazione che trovando la posa delle persone che oscurerà i volti per questioni di privacy.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Motivazione di questo problema (</a:t>
            </a:r>
            <a:r>
              <a:rPr lang="it-IT" dirty="0" err="1"/>
              <a:t>googleMaps</a:t>
            </a:r>
            <a:r>
              <a:rPr lang="it-IT" dirty="0"/>
              <a:t>, NN per la guida autonoma…)</a:t>
            </a:r>
          </a:p>
          <a:p>
            <a:pPr algn="l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ECE-4589-4666-B199-0F3643ABD5A2}" type="datetime1">
              <a:rPr lang="it-IT" smtClean="0"/>
              <a:t>11/11/2021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14400"/>
            <a:ext cx="9144000" cy="1263649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STIMA POSA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48129"/>
            <a:ext cx="10668000" cy="354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 passi per stimare la posa di una o più persone presenti in un’immagine sono:</a:t>
            </a:r>
          </a:p>
          <a:p>
            <a:r>
              <a:rPr lang="it-IT" sz="2400" dirty="0"/>
              <a:t>Cattura di un frame</a:t>
            </a:r>
          </a:p>
          <a:p>
            <a:r>
              <a:rPr lang="it-IT" sz="2400" dirty="0"/>
              <a:t>Creazione di un blob dal frame (</a:t>
            </a:r>
            <a:r>
              <a:rPr lang="it-IT" sz="2400" dirty="0" err="1"/>
              <a:t>resizing</a:t>
            </a:r>
            <a:r>
              <a:rPr lang="it-IT" sz="2400" dirty="0"/>
              <a:t>, scaling)</a:t>
            </a:r>
          </a:p>
          <a:p>
            <a:r>
              <a:rPr lang="it-IT" sz="2400" dirty="0"/>
              <a:t>Si fa analizzare alla </a:t>
            </a:r>
            <a:r>
              <a:rPr lang="it-IT" sz="2400" dirty="0" err="1"/>
              <a:t>dnn</a:t>
            </a:r>
            <a:r>
              <a:rPr lang="it-IT" sz="2400" dirty="0"/>
              <a:t> il blob</a:t>
            </a:r>
          </a:p>
          <a:p>
            <a:r>
              <a:rPr lang="it-IT" sz="2400" dirty="0"/>
              <a:t>Elaborazione output ricevuto dalla </a:t>
            </a:r>
            <a:r>
              <a:rPr lang="it-IT" sz="2400" dirty="0" err="1"/>
              <a:t>dnn</a:t>
            </a:r>
            <a:endParaRPr lang="it-IT" sz="2400" dirty="0"/>
          </a:p>
          <a:p>
            <a:endParaRPr lang="it-IT" sz="2400" dirty="0"/>
          </a:p>
          <a:p>
            <a:r>
              <a:rPr lang="it-IT" sz="2000" dirty="0"/>
              <a:t>, utilizzando il modello per la stima delle pose </a:t>
            </a:r>
            <a:r>
              <a:rPr lang="it-IT" sz="2000" dirty="0" err="1"/>
              <a:t>OpenPose</a:t>
            </a:r>
            <a:r>
              <a:rPr lang="it-IT" sz="2000" dirty="0"/>
              <a:t>,</a:t>
            </a:r>
            <a:endParaRPr lang="it-IT" sz="240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DB8C11-130A-4C27-9696-D4AE6E5D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E0D3-1F6C-4EF7-9F59-B91FC5FC725C}" type="datetime1">
              <a:rPr lang="it-IT" smtClean="0"/>
              <a:t>11/11/2021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3237D2-D9E8-4B54-B0E4-9B98CE7D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D63FE8-1BF0-4F66-A5F8-12F3C59B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29439"/>
            <a:ext cx="10783824" cy="1263649"/>
          </a:xfrm>
        </p:spPr>
        <p:txBody>
          <a:bodyPr anchor="ctr"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Strumenti principali utilizzati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48129"/>
            <a:ext cx="4663440" cy="248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OpenCv</a:t>
            </a:r>
            <a:r>
              <a:rPr lang="it-IT" sz="2400" dirty="0"/>
              <a:t> with Cuda support</a:t>
            </a: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0838DDF7-25AD-4215-A2F0-E0221602562C}"/>
              </a:ext>
            </a:extLst>
          </p:cNvPr>
          <p:cNvSpPr txBox="1">
            <a:spLocks/>
          </p:cNvSpPr>
          <p:nvPr/>
        </p:nvSpPr>
        <p:spPr>
          <a:xfrm>
            <a:off x="7266432" y="2548129"/>
            <a:ext cx="3407664" cy="231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err="1"/>
              <a:t>OpenPose</a:t>
            </a:r>
            <a:r>
              <a:rPr lang="it-IT" sz="2400" dirty="0"/>
              <a:t> </a:t>
            </a:r>
            <a:r>
              <a:rPr lang="it-IT" sz="2400" dirty="0" err="1"/>
              <a:t>Mpi</a:t>
            </a:r>
            <a:r>
              <a:rPr lang="it-IT" sz="2400" dirty="0"/>
              <a:t> DNN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09BB-C727-4D2D-82BE-56CE2331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432" y="3138902"/>
            <a:ext cx="3185160" cy="31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">
            <a:extLst>
              <a:ext uri="{FF2B5EF4-FFF2-40B4-BE49-F238E27FC236}">
                <a16:creationId xmlns:a16="http://schemas.microsoft.com/office/drawing/2014/main" id="{067E340B-49E6-4FDB-B3AF-47457E96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08" y="3138902"/>
            <a:ext cx="2432304" cy="32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022719-3B1E-4BB6-8933-F1FE7985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21BD-8DF6-414C-96B9-8D34CEEC0A3D}" type="datetime1">
              <a:rPr lang="it-IT" smtClean="0"/>
              <a:t>11/11/2021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0075EF-3567-4826-B012-2AA0747B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CCB517-AC1D-4900-8CFF-94943C7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084" y="766719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000" dirty="0"/>
              <a:t>Modello pose: </a:t>
            </a:r>
            <a:r>
              <a:rPr lang="it-IT" sz="3600" dirty="0" err="1"/>
              <a:t>Mpi</a:t>
            </a:r>
            <a:r>
              <a:rPr lang="it-IT" sz="3600" dirty="0"/>
              <a:t> Human </a:t>
            </a:r>
            <a:r>
              <a:rPr lang="it-IT" sz="3600" dirty="0" err="1"/>
              <a:t>PoseModel</a:t>
            </a:r>
            <a:endParaRPr lang="it-IT" sz="40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3B195CB-4AD4-426C-8033-C14B2012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07" y="2087854"/>
            <a:ext cx="3412745" cy="453713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554C-F726-43B4-AA11-83BC98311E77}" type="datetime1">
              <a:rPr lang="it-IT" smtClean="0"/>
              <a:t>11/11/2021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D6BFA18-9703-4747-B99C-AE976505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7854"/>
            <a:ext cx="3412745" cy="45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5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084" y="766719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000" dirty="0"/>
              <a:t>Concetti fondamentali: </a:t>
            </a:r>
            <a:r>
              <a:rPr lang="it-IT" sz="4000" dirty="0" err="1"/>
              <a:t>keypoints</a:t>
            </a:r>
            <a:endParaRPr lang="it-IT" sz="400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2086CA8-7480-4A2C-9DC9-3C59D035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86" y="1867100"/>
            <a:ext cx="4572000" cy="4121107"/>
          </a:xfrm>
          <a:prstGeom prst="rect">
            <a:avLst/>
          </a:prstGeom>
        </p:spPr>
      </p:pic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54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Spiegazione di cosa sono i </a:t>
            </a:r>
            <a:r>
              <a:rPr lang="it-IT" dirty="0" err="1"/>
              <a:t>keypoints</a:t>
            </a:r>
            <a:r>
              <a:rPr lang="it-IT" dirty="0"/>
              <a:t> e di come si trovano</a:t>
            </a:r>
          </a:p>
        </p:txBody>
      </p:sp>
    </p:spTree>
    <p:extLst>
      <p:ext uri="{BB962C8B-B14F-4D97-AF65-F5344CB8AC3E}">
        <p14:creationId xmlns:p14="http://schemas.microsoft.com/office/powerpoint/2010/main" val="245447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084" y="766719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000" dirty="0"/>
              <a:t>Concetti fondamentali: PAF (Part </a:t>
            </a:r>
            <a:r>
              <a:rPr lang="it-IT" sz="4000" dirty="0" err="1"/>
              <a:t>Affinity</a:t>
            </a:r>
            <a:r>
              <a:rPr lang="it-IT" sz="4000" dirty="0"/>
              <a:t>)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54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Spiegazione di cosa sono i PAF e qual è il loro utilizzo.</a:t>
            </a:r>
          </a:p>
        </p:txBody>
      </p:sp>
      <p:pic>
        <p:nvPicPr>
          <p:cNvPr id="7" name="Immagine 6" descr="Immagine che contiene persona, esterni, gruppo, persone&#10;&#10;Descrizione generata automaticamente">
            <a:extLst>
              <a:ext uri="{FF2B5EF4-FFF2-40B4-BE49-F238E27FC236}">
                <a16:creationId xmlns:a16="http://schemas.microsoft.com/office/drawing/2014/main" id="{000CA944-EBEF-4D55-BFA8-97B4E5CB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590"/>
            <a:ext cx="5720595" cy="36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Immagini utilizzate come input dell’applicazione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7DD103-0B6D-4542-BD4D-358FE22D7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9" y="2501974"/>
            <a:ext cx="3907576" cy="2533819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3" name="Immagine 12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BB458D45-B894-4B58-AE52-F98B70124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12" y="4152562"/>
            <a:ext cx="4572000" cy="2571750"/>
          </a:xfrm>
          <a:prstGeom prst="rect">
            <a:avLst/>
          </a:prstGeom>
        </p:spPr>
      </p:pic>
      <p:pic>
        <p:nvPicPr>
          <p:cNvPr id="15" name="Immagine 14" descr="Immagine che contiene pavimento, interni, piastrellato&#10;&#10;Descrizione generata automaticamente">
            <a:extLst>
              <a:ext uri="{FF2B5EF4-FFF2-40B4-BE49-F238E27FC236}">
                <a16:creationId xmlns:a16="http://schemas.microsoft.com/office/drawing/2014/main" id="{4108920B-2521-4810-B5CE-A5EA9286B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69" y="1523872"/>
            <a:ext cx="4504567" cy="253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8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Primo approccio e primi output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40573"/>
            <a:ext cx="10667998" cy="1275779"/>
          </a:xfrm>
        </p:spPr>
        <p:txBody>
          <a:bodyPr/>
          <a:lstStyle/>
          <a:p>
            <a:pPr algn="l"/>
            <a:r>
              <a:rPr lang="it-IT" dirty="0"/>
              <a:t>Creare un’applicazione che trovando la posa delle persone che oscurerà i volti per questioni di privacy</a:t>
            </a:r>
          </a:p>
          <a:p>
            <a:pPr algn="l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0" name="Immagine 9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58B3E37D-26A1-469C-B0E8-CAACDB1EE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465" y="2250338"/>
            <a:ext cx="4572001" cy="2571751"/>
          </a:xfrm>
          <a:prstGeom prst="rect">
            <a:avLst/>
          </a:prstGeom>
        </p:spPr>
      </p:pic>
      <p:pic>
        <p:nvPicPr>
          <p:cNvPr id="11" name="Immagine 10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E2140D2D-DEBA-4F41-AB9D-577CAB833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99" y="4060914"/>
            <a:ext cx="4572001" cy="2571750"/>
          </a:xfrm>
          <a:prstGeom prst="rect">
            <a:avLst/>
          </a:prstGeom>
        </p:spPr>
      </p:pic>
      <p:pic>
        <p:nvPicPr>
          <p:cNvPr id="12" name="Immagine 11" descr="Immagine che contiene persona, colorato&#10;&#10;Descrizione generata automaticamente">
            <a:extLst>
              <a:ext uri="{FF2B5EF4-FFF2-40B4-BE49-F238E27FC236}">
                <a16:creationId xmlns:a16="http://schemas.microsoft.com/office/drawing/2014/main" id="{016F30CC-A77D-4B45-B386-31C0F1A44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7" y="2387557"/>
            <a:ext cx="4047066" cy="26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8156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319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 Pro</vt:lpstr>
      <vt:lpstr>Verdana Pro Cond SemiBold</vt:lpstr>
      <vt:lpstr>TornVTI</vt:lpstr>
      <vt:lpstr>Stima posa delle persone per oscurarne il volto. Privacy nel 21° secolo</vt:lpstr>
      <vt:lpstr>OBBIETTIVO DELLA TESI</vt:lpstr>
      <vt:lpstr>STIMA POSA</vt:lpstr>
      <vt:lpstr>Strumenti principali utilizzati</vt:lpstr>
      <vt:lpstr>Modello pose: Mpi Human PoseModel</vt:lpstr>
      <vt:lpstr>Concetti fondamentali: keypoints</vt:lpstr>
      <vt:lpstr>Concetti fondamentali: PAF (Part Affinity)</vt:lpstr>
      <vt:lpstr>Immagini utilizzate come input dell’applicazione</vt:lpstr>
      <vt:lpstr>Primo approccio e primi output</vt:lpstr>
      <vt:lpstr>Problemi e risoluzioni</vt:lpstr>
      <vt:lpstr>Output dopo lo studio del threshold</vt:lpstr>
      <vt:lpstr>Conclusione e possibili utilizzi</vt:lpstr>
      <vt:lpstr>GRAZIE DELL’ATTENZIONE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Stima delle pose delle persone per coprirne il volto</dc:title>
  <dc:creator>FRANCESCO</dc:creator>
  <cp:lastModifiedBy>FRANCESCO LUZZI</cp:lastModifiedBy>
  <cp:revision>17</cp:revision>
  <dcterms:created xsi:type="dcterms:W3CDTF">2021-04-11T20:02:21Z</dcterms:created>
  <dcterms:modified xsi:type="dcterms:W3CDTF">2021-11-11T16:36:54Z</dcterms:modified>
</cp:coreProperties>
</file>