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25/11/2021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25/11/2021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25/11/2021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25/11/2021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25/11/2021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25/11/2021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25/11/2021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25/11/2021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>
                <a:solidFill>
                  <a:srgbClr val="FFFFFF"/>
                </a:solidFill>
              </a:rPr>
              <a:t>Co-relatori: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possibili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I diversi output contengono chiari errori.</a:t>
            </a:r>
            <a:br>
              <a:rPr lang="it-IT" dirty="0"/>
            </a:br>
            <a:r>
              <a:rPr lang="it-IT" dirty="0"/>
              <a:t>La soluzione sta nella modifica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Trovare quindi una via </a:t>
            </a:r>
            <a:r>
              <a:rPr lang="it-IT"/>
              <a:t>di mezzo tra </a:t>
            </a:r>
            <a:r>
              <a:rPr lang="it-IT" dirty="0"/>
              <a:t>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095997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466688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0E67D4-46ED-459A-A60B-C9528805A9ED}"/>
              </a:ext>
            </a:extLst>
          </p:cNvPr>
          <p:cNvSpPr/>
          <p:nvPr/>
        </p:nvSpPr>
        <p:spPr>
          <a:xfrm>
            <a:off x="9788443" y="4267451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510073F-A2F4-4ADF-A1BA-CF7C638E139D}"/>
              </a:ext>
            </a:extLst>
          </p:cNvPr>
          <p:cNvSpPr/>
          <p:nvPr/>
        </p:nvSpPr>
        <p:spPr>
          <a:xfrm>
            <a:off x="2686997" y="3123259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461582"/>
            <a:ext cx="10667998" cy="1612326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questo è stato modificato a 0,186737 dall’originale 0,1.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0AC1C282-CE0D-4A94-B934-04F2ECA0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97" y="3004457"/>
            <a:ext cx="4597758" cy="2586239"/>
          </a:xfrm>
          <a:prstGeom prst="rect">
            <a:avLst/>
          </a:prstGeom>
        </p:spPr>
      </p:pic>
      <p:pic>
        <p:nvPicPr>
          <p:cNvPr id="11" name="Immagine 10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8A9D838-F211-449A-B6E1-71370A55F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" y="3004457"/>
            <a:ext cx="4597758" cy="25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826399"/>
            <a:ext cx="10667998" cy="428345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it-IT" dirty="0"/>
              <a:t>Possibile ampliamento dell’applicazione verso l’ambito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miglioramenti riguardanti le prestazioni aumentando la potenza di calcolo (sostituendo la GPU) o limitandosi alla rilevazione della posizione del volto, aprendo anche la possibilità di allenare una rete neurale apposita.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Aumentando la potenza computazionale, si può sostituire la rete neurale con conseguente maggior precisione ed un numero incrementato di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4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6" y="1937079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Oggi giorno, navigatori (street </a:t>
            </a:r>
            <a:r>
              <a:rPr lang="it-IT" dirty="0" err="1"/>
              <a:t>view</a:t>
            </a:r>
            <a:r>
              <a:rPr lang="it-IT" dirty="0"/>
              <a:t>) e reti neurali per la guida autonoma (es. Tesla, comma.ai) hanno necessità di grandi quantità di immagini stradali e luoghi pubblici.</a:t>
            </a:r>
          </a:p>
          <a:p>
            <a:pPr algn="l"/>
            <a:r>
              <a:rPr lang="it-IT" dirty="0"/>
              <a:t>La presenza di persone all’interno dei frame utilizzati da queste applicazioni, può portare a sanzioni economiche e legali legate alla privacy dei soggetti.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Per i seguenti motivi è stata creata questa applicazione, che, stimando la posa delle persone, senza identificarle, ne copre in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25/11/2021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82594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78478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principali per stimare la posa di una o più persone presenti in un’immagine sono:</a:t>
            </a:r>
          </a:p>
          <a:p>
            <a:r>
              <a:rPr lang="it-IT" sz="2400" dirty="0"/>
              <a:t>Cattura di un frame;</a:t>
            </a:r>
          </a:p>
          <a:p>
            <a:r>
              <a:rPr lang="it-IT" sz="2400" dirty="0"/>
              <a:t>Creazione di un blob, formato di input per la rete neurale, dal frame;</a:t>
            </a:r>
          </a:p>
          <a:p>
            <a:r>
              <a:rPr lang="it-IT" sz="2400" dirty="0"/>
              <a:t>Analisi del blob dalla rete neurale;</a:t>
            </a:r>
          </a:p>
          <a:p>
            <a:r>
              <a:rPr lang="it-IT" sz="2400" dirty="0"/>
              <a:t>Elaborazione dell’output ricevuto dalla rete neurale;</a:t>
            </a:r>
          </a:p>
          <a:p>
            <a:r>
              <a:rPr lang="it-IT" sz="2400" dirty="0"/>
              <a:t>Processing dell’immagine.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25/11/2021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080" y="2399684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8022336" y="2429374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endParaRPr lang="it-IT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619" y="2982957"/>
            <a:ext cx="3407664" cy="340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88" y="2990457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25/11/2021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25" y="73327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Modello pose: </a:t>
            </a:r>
            <a:r>
              <a:rPr lang="it-IT" sz="4800" dirty="0" err="1"/>
              <a:t>Mpi</a:t>
            </a:r>
            <a:r>
              <a:rPr lang="it-IT" sz="4800" dirty="0"/>
              <a:t> Human </a:t>
            </a:r>
            <a:r>
              <a:rPr lang="it-IT" sz="4800" dirty="0" err="1"/>
              <a:t>PoseModel</a:t>
            </a:r>
            <a:endParaRPr lang="it-IT" sz="4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32537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25/11/2021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325374"/>
            <a:ext cx="2949349" cy="392106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413957"/>
            <a:ext cx="151035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</a:t>
            </a:r>
          </a:p>
          <a:p>
            <a:r>
              <a:rPr lang="it-IT" sz="1600" i="1" dirty="0" err="1"/>
              <a:t>keypoints</a:t>
            </a:r>
            <a:endParaRPr lang="it-IT" sz="1600" i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449429"/>
            <a:ext cx="15504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formato output</a:t>
            </a:r>
            <a:br>
              <a:rPr lang="it-IT" sz="1600" i="1" dirty="0"/>
            </a:br>
            <a:r>
              <a:rPr lang="it-IT" sz="1600" i="1" dirty="0"/>
              <a:t>degli index dei </a:t>
            </a:r>
          </a:p>
          <a:p>
            <a:r>
              <a:rPr lang="it-IT" sz="1600" i="1" dirty="0"/>
              <a:t>PAF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E852456F-F35B-4070-A453-46F27830EE0A}"/>
              </a:ext>
            </a:extLst>
          </p:cNvPr>
          <p:cNvSpPr txBox="1">
            <a:spLocks/>
          </p:cNvSpPr>
          <p:nvPr/>
        </p:nvSpPr>
        <p:spPr>
          <a:xfrm>
            <a:off x="403761" y="1733148"/>
            <a:ext cx="10897710" cy="569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rete neurale selezionata presenta uno specifico formato di output: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63441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800" dirty="0"/>
              <a:t>Concetti fondamentali: </a:t>
            </a:r>
            <a:r>
              <a:rPr lang="it-IT" sz="4800" dirty="0" err="1"/>
              <a:t>keypoints</a:t>
            </a:r>
            <a:endParaRPr lang="it-IT" sz="48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del copro identificati dalla rete neurale la cui localizzazione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3" y="697120"/>
            <a:ext cx="10594846" cy="782996"/>
          </a:xfrm>
        </p:spPr>
        <p:txBody>
          <a:bodyPr>
            <a:noAutofit/>
          </a:bodyPr>
          <a:lstStyle/>
          <a:p>
            <a:pPr algn="l"/>
            <a:r>
              <a:rPr lang="it-IT" sz="4800" dirty="0"/>
              <a:t>Concetti fondamentali: PAF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69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i </a:t>
            </a:r>
            <a:r>
              <a:rPr lang="it-IT" dirty="0" err="1"/>
              <a:t>keypoints</a:t>
            </a:r>
            <a:r>
              <a:rPr lang="it-IT" dirty="0"/>
              <a:t> consecutivi tra loro e </a:t>
            </a:r>
            <a:r>
              <a:rPr lang="it-IT" u="sng" dirty="0"/>
              <a:t>deve</a:t>
            </a:r>
            <a:r>
              <a:rPr lang="it-IT" dirty="0"/>
              <a:t> essere utilizzato in combinazione con il vettore unitario direzionale tra 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92" y="3429000"/>
            <a:ext cx="4572000" cy="2571750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69" y="2805842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200254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0" name="Immagine 9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58B3E37D-26A1-469C-B0E8-CAACDB1E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69" y="3057942"/>
            <a:ext cx="4572001" cy="2571751"/>
          </a:xfrm>
          <a:prstGeom prst="rect">
            <a:avLst/>
          </a:prstGeom>
        </p:spPr>
      </p:pic>
      <p:pic>
        <p:nvPicPr>
          <p:cNvPr id="11" name="Immagine 10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E2140D2D-DEBA-4F41-AB9D-577CAB83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2413793"/>
            <a:ext cx="4572001" cy="2571750"/>
          </a:xfrm>
          <a:prstGeom prst="rect">
            <a:avLst/>
          </a:prstGeom>
        </p:spPr>
      </p:pic>
      <p:pic>
        <p:nvPicPr>
          <p:cNvPr id="12" name="Immagine 11" descr="Immagine che contiene persona, colorato&#10;&#10;Descrizione generata automaticamente">
            <a:extLst>
              <a:ext uri="{FF2B5EF4-FFF2-40B4-BE49-F238E27FC236}">
                <a16:creationId xmlns:a16="http://schemas.microsoft.com/office/drawing/2014/main" id="{016F30CC-A77D-4B45-B386-31C0F1A44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0" y="1833356"/>
            <a:ext cx="4047066" cy="2624269"/>
          </a:xfrm>
          <a:prstGeom prst="rect">
            <a:avLst/>
          </a:prstGeom>
        </p:spPr>
      </p:pic>
      <p:sp>
        <p:nvSpPr>
          <p:cNvPr id="21" name="Ovale 20">
            <a:extLst>
              <a:ext uri="{FF2B5EF4-FFF2-40B4-BE49-F238E27FC236}">
                <a16:creationId xmlns:a16="http://schemas.microsoft.com/office/drawing/2014/main" id="{EB5100B4-6451-4D68-8D2C-AE3476B51FCE}"/>
              </a:ext>
            </a:extLst>
          </p:cNvPr>
          <p:cNvSpPr/>
          <p:nvPr/>
        </p:nvSpPr>
        <p:spPr>
          <a:xfrm>
            <a:off x="10797844" y="4020138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EE5DB11-FF04-475E-A754-3FECD46EBBCB}"/>
              </a:ext>
            </a:extLst>
          </p:cNvPr>
          <p:cNvSpPr/>
          <p:nvPr/>
        </p:nvSpPr>
        <p:spPr>
          <a:xfrm>
            <a:off x="2500950" y="2480304"/>
            <a:ext cx="36576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3" grpId="0" animBg="1"/>
    </p:bldLst>
  </p:timing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519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</vt:lpstr>
      <vt:lpstr>Immagini utilizzate come input dell’applicazione</vt:lpstr>
      <vt:lpstr>Primo approccio e primi output</vt:lpstr>
      <vt:lpstr>Problemi e possibili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64</cp:revision>
  <dcterms:created xsi:type="dcterms:W3CDTF">2021-04-11T20:02:21Z</dcterms:created>
  <dcterms:modified xsi:type="dcterms:W3CDTF">2021-11-25T15:07:00Z</dcterms:modified>
</cp:coreProperties>
</file>