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0E92-620B-48BA-B70C-9AD2F1AE0B02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E702-1816-4CE7-808A-4115E5969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9327CAC-D07F-4375-87D3-274161A65017}" type="datetime1">
              <a:rPr lang="it-IT" smtClean="0"/>
              <a:t>21/11/2021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3528-80E1-40F5-8488-35F0BAB45D0E}" type="datetime1">
              <a:rPr lang="it-IT" smtClean="0"/>
              <a:t>21/11/2021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7C1-E281-4B39-A555-1C7F2E300E57}" type="datetime1">
              <a:rPr lang="it-IT" smtClean="0"/>
              <a:t>21/11/2021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5510-5B22-4857-83F8-196A83FBB0FB}" type="datetime1">
              <a:rPr lang="it-IT" smtClean="0"/>
              <a:t>21/11/2021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844-9054-44E2-88A2-9A387D6F4287}" type="datetime1">
              <a:rPr lang="it-IT" smtClean="0"/>
              <a:t>21/11/2021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11B8-AC7D-4793-8EA8-2BED87C88F46}" type="datetime1">
              <a:rPr lang="it-IT" smtClean="0"/>
              <a:t>21/11/2021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D6-2200-4E54-9E4C-6F5B3A84886A}" type="datetime1">
              <a:rPr lang="it-IT" smtClean="0"/>
              <a:t>21/11/2021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94B6-E987-4B97-AD9A-D39CF7EFD086}" type="datetime1">
              <a:rPr lang="it-IT" smtClean="0"/>
              <a:t>21/11/2021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181-2606-4AA7-989B-FE6B921ADE57}" type="datetime1">
              <a:rPr lang="it-IT" smtClean="0"/>
              <a:t>21/11/2021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2DC-5226-43C0-B7F7-F36643C6C226}" type="datetime1">
              <a:rPr lang="it-IT" smtClean="0"/>
              <a:t>21/11/2021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D7B1-67C3-470E-AB26-E97772E8B11C}" type="datetime1">
              <a:rPr lang="it-IT" smtClean="0"/>
              <a:t>21/11/2021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1D3A21-AE62-40E6-929E-02B5E55AC6C2}" type="datetime1">
              <a:rPr lang="it-IT" smtClean="0"/>
              <a:t>21/11/2021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>
                <a:solidFill>
                  <a:srgbClr val="FFFFFF"/>
                </a:solidFill>
              </a:rPr>
              <a:t>Co-relatori</a:t>
            </a:r>
            <a:r>
              <a:rPr lang="it-IT" dirty="0">
                <a:solidFill>
                  <a:srgbClr val="FFFFFF"/>
                </a:solidFill>
              </a:rPr>
              <a:t>: Alessio Mingozzi, Filippo Aleotti, Matteo Poggi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D5E7B-A61A-47B4-B6C2-8471D78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197-ECA9-4A18-B8F0-70B4B45B1EAE}" type="datetime1">
              <a:rPr lang="it-IT" smtClean="0"/>
              <a:t>21/11/2021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5FE79-7DCF-4E31-8D0A-8FB18D5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1994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9FB4-E703-4A55-A0A4-21E0710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Problemi e possibili risoluzioni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2"/>
            <a:ext cx="10667998" cy="1499511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 diversi output contengono chiari errori.</a:t>
            </a:r>
            <a:br>
              <a:rPr lang="it-IT" dirty="0"/>
            </a:br>
            <a:r>
              <a:rPr lang="it-IT" dirty="0"/>
              <a:t>La soluzione sta nel </a:t>
            </a:r>
            <a:r>
              <a:rPr lang="it-IT" dirty="0" err="1"/>
              <a:t>tweaking</a:t>
            </a:r>
            <a:r>
              <a:rPr lang="it-IT" dirty="0"/>
              <a:t> del </a:t>
            </a:r>
            <a:r>
              <a:rPr lang="it-IT" dirty="0" err="1"/>
              <a:t>threshold</a:t>
            </a:r>
            <a:r>
              <a:rPr lang="it-IT" dirty="0"/>
              <a:t> di rilevazione dei </a:t>
            </a:r>
            <a:r>
              <a:rPr lang="it-IT" dirty="0" err="1"/>
              <a:t>keypoints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Trovare un middle ground tra falsi positivi e output corretto.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6" name="Immagine 5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2D95CB95-3D9A-4A88-91A5-562C5A96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204179"/>
            <a:ext cx="4995333" cy="2809875"/>
          </a:xfrm>
          <a:prstGeom prst="rect">
            <a:avLst/>
          </a:prstGeom>
        </p:spPr>
      </p:pic>
      <p:pic>
        <p:nvPicPr>
          <p:cNvPr id="10" name="Immagine 9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EF3473D-2895-43FF-8D87-BA6DEF6B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8" y="3204180"/>
            <a:ext cx="4995333" cy="280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A8F592-05DB-4916-9B49-53604B91E311}"/>
              </a:ext>
            </a:extLst>
          </p:cNvPr>
          <p:cNvSpPr txBox="1"/>
          <p:nvPr/>
        </p:nvSpPr>
        <p:spPr>
          <a:xfrm>
            <a:off x="6095997" y="6019850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ABC565-A0A8-4FA3-83DC-C38E5C0DCD88}"/>
              </a:ext>
            </a:extLst>
          </p:cNvPr>
          <p:cNvSpPr txBox="1"/>
          <p:nvPr/>
        </p:nvSpPr>
        <p:spPr>
          <a:xfrm>
            <a:off x="466688" y="6014054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=0.3</a:t>
            </a:r>
          </a:p>
        </p:txBody>
      </p:sp>
    </p:spTree>
    <p:extLst>
      <p:ext uri="{BB962C8B-B14F-4D97-AF65-F5344CB8AC3E}">
        <p14:creationId xmlns:p14="http://schemas.microsoft.com/office/powerpoint/2010/main" val="247268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Output dopo lo studio del </a:t>
            </a:r>
            <a:r>
              <a:rPr lang="it-IT" sz="4800" dirty="0" err="1">
                <a:solidFill>
                  <a:srgbClr val="FFFFFF"/>
                </a:solidFill>
              </a:rPr>
              <a:t>threshold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3"/>
            <a:ext cx="10667998" cy="1463884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/>
              <a:t>Dopo l’analisi dell’impatto del </a:t>
            </a:r>
            <a:r>
              <a:rPr lang="it-IT" dirty="0" err="1"/>
              <a:t>threshold</a:t>
            </a:r>
            <a:r>
              <a:rPr lang="it-IT" dirty="0"/>
              <a:t> sull’output, questo ha preso il valore di 0,186737.</a:t>
            </a:r>
          </a:p>
          <a:p>
            <a:pPr algn="l"/>
            <a:r>
              <a:rPr lang="it-IT" dirty="0"/>
              <a:t>Per mantenere la privacy, è stato preferito mantenere un maggior numero di falsi positivi.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0AC1C282-CE0D-4A94-B934-04F2ECA0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97" y="3004457"/>
            <a:ext cx="4597758" cy="2586239"/>
          </a:xfrm>
          <a:prstGeom prst="rect">
            <a:avLst/>
          </a:prstGeom>
        </p:spPr>
      </p:pic>
      <p:pic>
        <p:nvPicPr>
          <p:cNvPr id="11" name="Immagine 10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48A9D838-F211-449A-B6E1-71370A55F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" y="3004457"/>
            <a:ext cx="4597758" cy="25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Conclusione e possibili utilizzi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099532"/>
            <a:ext cx="10667998" cy="392284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it-IT" dirty="0"/>
              <a:t>Possibile utilizzo su sistemi semi-mobili non in </a:t>
            </a:r>
            <a:r>
              <a:rPr lang="it-IT" dirty="0" err="1"/>
              <a:t>real</a:t>
            </a:r>
            <a:r>
              <a:rPr lang="it-IT" dirty="0"/>
              <a:t> time.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Possibile utilizzo nel post processing dei video.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Possibile ampliamento in ambito medico (studio dei movimenti corporei dei pazienti per diagnosi e ricerca).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Possibili possono migliorare le prestazioni o cambiando rete neurale o aumentando la potenza di calcolo (sostituendo la GPU) o limitandosi alla rilevazione della posizione del volto, aprendo la possibilità di allenare una rete </a:t>
            </a:r>
            <a:r>
              <a:rPr lang="it-IT"/>
              <a:t>neurale apposita.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4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92928"/>
            <a:ext cx="10668000" cy="198596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GRAZIE DELL’ATTENZIONE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4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937079"/>
            <a:ext cx="10667998" cy="3939889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Oggi giorno, navigatori e reti neurali studiate per la guida autonoma (es. Tesla o comma.ai) si avvalgono di grandi quantità di immagini stradali e luoghi pubblici.</a:t>
            </a:r>
          </a:p>
          <a:p>
            <a:pPr algn="l"/>
            <a:r>
              <a:rPr lang="it-IT" dirty="0"/>
              <a:t>La presenza di persone all’interno dei frame utilizzati da queste applicazioni può portare a sanzioni economiche e legali legate alla privacy dei soggetti.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Per questi motivi è stata creata questa applicazione, che, stimando la posa delle persone, senza identificarle, ne copre poi in volto.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ECE-4589-4666-B199-0F3643ABD5A2}" type="datetime1">
              <a:rPr lang="it-IT" smtClean="0"/>
              <a:t>21/11/2021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2594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78478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passi principali per stimare la posa di una o più persone presenti in un’immagine sono:</a:t>
            </a:r>
          </a:p>
          <a:p>
            <a:r>
              <a:rPr lang="it-IT" sz="2400" dirty="0"/>
              <a:t>Cattura di un frame</a:t>
            </a:r>
          </a:p>
          <a:p>
            <a:r>
              <a:rPr lang="it-IT" sz="2400" dirty="0"/>
              <a:t>Creazione di un blob, formato di input per la rete neurale, dal frame</a:t>
            </a:r>
          </a:p>
          <a:p>
            <a:r>
              <a:rPr lang="it-IT" sz="2400" dirty="0"/>
              <a:t>Analisi del blob dalla rete neurale</a:t>
            </a:r>
          </a:p>
          <a:p>
            <a:r>
              <a:rPr lang="it-IT" sz="2400" dirty="0"/>
              <a:t>Elaborazione dell’output ricevuto dalla rete neurale</a:t>
            </a:r>
          </a:p>
          <a:p>
            <a:r>
              <a:rPr lang="it-IT" sz="2400" dirty="0"/>
              <a:t>Processing dell’immagine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B8C11-130A-4C27-9696-D4AE6E5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0D3-1F6C-4EF7-9F59-B91FC5FC725C}" type="datetime1">
              <a:rPr lang="it-IT" smtClean="0"/>
              <a:t>21/11/2021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237D2-D9E8-4B54-B0E4-9B98CE7D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63FE8-1BF0-4F66-A5F8-12F3C5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736178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Strumenti principali utilizzati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48129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8022336" y="2548129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endParaRPr lang="it-IT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32" y="3138902"/>
            <a:ext cx="3185160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08" y="3138902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022719-3B1E-4BB6-8933-F1FE7985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21BD-8DF6-414C-96B9-8D34CEEC0A3D}" type="datetime1">
              <a:rPr lang="it-IT" smtClean="0"/>
              <a:t>21/11/2021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075EF-3567-4826-B012-2AA0747B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CB517-AC1D-4900-8CFF-94943C7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25" y="73327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Modello pose: </a:t>
            </a:r>
            <a:r>
              <a:rPr lang="it-IT" sz="4800" dirty="0" err="1"/>
              <a:t>Mpi</a:t>
            </a:r>
            <a:r>
              <a:rPr lang="it-IT" sz="4800" dirty="0"/>
              <a:t> Human </a:t>
            </a:r>
            <a:r>
              <a:rPr lang="it-IT" sz="4800" dirty="0" err="1"/>
              <a:t>PoseModel</a:t>
            </a:r>
            <a:endParaRPr lang="it-IT" sz="48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6" y="2325374"/>
            <a:ext cx="2949349" cy="392106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554C-F726-43B4-AA11-83BC98311E77}" type="datetime1">
              <a:rPr lang="it-IT" smtClean="0"/>
              <a:t>21/11/2021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6BFA18-9703-4747-B99C-AE9765053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/>
          <a:stretch/>
        </p:blipFill>
        <p:spPr>
          <a:xfrm>
            <a:off x="6559396" y="2325374"/>
            <a:ext cx="2949349" cy="392106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8BEF74-EC8A-417C-9567-6C21EDB10F04}"/>
              </a:ext>
            </a:extLst>
          </p:cNvPr>
          <p:cNvSpPr txBox="1"/>
          <p:nvPr/>
        </p:nvSpPr>
        <p:spPr>
          <a:xfrm>
            <a:off x="3963105" y="2413957"/>
            <a:ext cx="15103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</a:t>
            </a:r>
          </a:p>
          <a:p>
            <a:r>
              <a:rPr lang="it-IT" sz="1600" i="1" dirty="0" err="1"/>
              <a:t>keypoints</a:t>
            </a:r>
            <a:endParaRPr lang="it-IT" sz="1600" i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6B9DC9-7A8C-40D5-A43B-6DDC026F6E83}"/>
              </a:ext>
            </a:extLst>
          </p:cNvPr>
          <p:cNvSpPr txBox="1"/>
          <p:nvPr/>
        </p:nvSpPr>
        <p:spPr>
          <a:xfrm>
            <a:off x="9515593" y="2449429"/>
            <a:ext cx="15504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 </a:t>
            </a:r>
          </a:p>
          <a:p>
            <a:r>
              <a:rPr lang="it-IT" sz="1600" i="1" dirty="0"/>
              <a:t>PAF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852456F-F35B-4070-A453-46F27830EE0A}"/>
              </a:ext>
            </a:extLst>
          </p:cNvPr>
          <p:cNvSpPr txBox="1">
            <a:spLocks/>
          </p:cNvSpPr>
          <p:nvPr/>
        </p:nvSpPr>
        <p:spPr>
          <a:xfrm>
            <a:off x="403761" y="1733148"/>
            <a:ext cx="10897710" cy="56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rete neurale selezionata presenta uno specifico formato di output:</a:t>
            </a:r>
          </a:p>
        </p:txBody>
      </p:sp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6344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Concetti fondamentali: </a:t>
            </a:r>
            <a:r>
              <a:rPr lang="it-IT" sz="4800" dirty="0" err="1"/>
              <a:t>keypoints</a:t>
            </a:r>
            <a:endParaRPr lang="it-IT" sz="48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086CA8-7480-4A2C-9DC9-3C59D035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6" y="1867100"/>
            <a:ext cx="4572000" cy="4121107"/>
          </a:xfrm>
          <a:prstGeom prst="rect">
            <a:avLst/>
          </a:prstGeom>
        </p:spPr>
      </p:pic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</a:t>
            </a:r>
            <a:r>
              <a:rPr lang="it-IT" dirty="0" err="1"/>
              <a:t>keypoints</a:t>
            </a:r>
            <a:r>
              <a:rPr lang="it-IT" dirty="0"/>
              <a:t> sono diversi punti del copro identificati dalla rete neurale, come mostrato in precedenza, la cui localizzazione è resa possibile grazie diverse mappe di probabilità restituite in output dalla rete neurale.</a:t>
            </a:r>
          </a:p>
        </p:txBody>
      </p:sp>
    </p:spTree>
    <p:extLst>
      <p:ext uri="{BB962C8B-B14F-4D97-AF65-F5344CB8AC3E}">
        <p14:creationId xmlns:p14="http://schemas.microsoft.com/office/powerpoint/2010/main" val="24544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3" y="697120"/>
            <a:ext cx="10594846" cy="782996"/>
          </a:xfrm>
        </p:spPr>
        <p:txBody>
          <a:bodyPr>
            <a:noAutofit/>
          </a:bodyPr>
          <a:lstStyle/>
          <a:p>
            <a:pPr algn="l"/>
            <a:r>
              <a:rPr lang="it-IT" sz="4800" dirty="0"/>
              <a:t>Concetti fondamentali: PAF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694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PAF (Part </a:t>
            </a:r>
            <a:r>
              <a:rPr lang="it-IT" dirty="0" err="1"/>
              <a:t>Affinity</a:t>
            </a:r>
            <a:r>
              <a:rPr lang="it-IT" dirty="0"/>
              <a:t>) sono mappe di probabilità che codificano il grado di relazione tra diversi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  <a:p>
            <a:pPr algn="l"/>
            <a:r>
              <a:rPr lang="it-IT" dirty="0"/>
              <a:t>Viene utilizzato per collegare correttamente tutti i </a:t>
            </a:r>
            <a:r>
              <a:rPr lang="it-IT" dirty="0" err="1"/>
              <a:t>keypoints</a:t>
            </a:r>
            <a:r>
              <a:rPr lang="it-IT" dirty="0"/>
              <a:t> consecutivi tra loro e </a:t>
            </a:r>
            <a:r>
              <a:rPr lang="it-IT" u="sng" dirty="0"/>
              <a:t>deve</a:t>
            </a:r>
            <a:r>
              <a:rPr lang="it-IT" dirty="0"/>
              <a:t> essere utilizzato in combinazione con il vettore unitario direzionale tra 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pic>
        <p:nvPicPr>
          <p:cNvPr id="7" name="Immagine 6" descr="Immagine che contiene persona, esterni, gruppo, persone&#10;&#10;Descrizione generata automaticamente">
            <a:extLst>
              <a:ext uri="{FF2B5EF4-FFF2-40B4-BE49-F238E27FC236}">
                <a16:creationId xmlns:a16="http://schemas.microsoft.com/office/drawing/2014/main" id="{000CA944-EBEF-4D55-BFA8-97B4E5CB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590"/>
            <a:ext cx="5720595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Immagini utilizzate come input dell’applicazione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BB458D45-B894-4B58-AE52-F98B7012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92" y="3429000"/>
            <a:ext cx="4572000" cy="2571750"/>
          </a:xfrm>
          <a:prstGeom prst="rect">
            <a:avLst/>
          </a:prstGeom>
        </p:spPr>
      </p:pic>
      <p:pic>
        <p:nvPicPr>
          <p:cNvPr id="15" name="Immagine 14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4108920B-2521-4810-B5CE-A5EA9286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69" y="2805842"/>
            <a:ext cx="4504567" cy="2533819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2" y="2200254"/>
            <a:ext cx="396607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Primo approccio e primi output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0" name="Immagine 9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58B3E37D-26A1-469C-B0E8-CAACDB1E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69" y="3057942"/>
            <a:ext cx="4572001" cy="2571751"/>
          </a:xfrm>
          <a:prstGeom prst="rect">
            <a:avLst/>
          </a:prstGeom>
        </p:spPr>
      </p:pic>
      <p:pic>
        <p:nvPicPr>
          <p:cNvPr id="11" name="Immagine 10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E2140D2D-DEBA-4F41-AB9D-577CAB83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80" y="2413793"/>
            <a:ext cx="4572001" cy="2571750"/>
          </a:xfrm>
          <a:prstGeom prst="rect">
            <a:avLst/>
          </a:prstGeom>
        </p:spPr>
      </p:pic>
      <p:pic>
        <p:nvPicPr>
          <p:cNvPr id="12" name="Immagine 11" descr="Immagine che contiene persona, colorato&#10;&#10;Descrizione generata automaticamente">
            <a:extLst>
              <a:ext uri="{FF2B5EF4-FFF2-40B4-BE49-F238E27FC236}">
                <a16:creationId xmlns:a16="http://schemas.microsoft.com/office/drawing/2014/main" id="{016F30CC-A77D-4B45-B386-31C0F1A44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0" y="1833356"/>
            <a:ext cx="4047066" cy="26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156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513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Stima posa delle persone per oscurarne il volto. </vt:lpstr>
      <vt:lpstr>OBBIETTIVO DELLA TESI</vt:lpstr>
      <vt:lpstr>STIMA POSA</vt:lpstr>
      <vt:lpstr>Strumenti principali utilizzati</vt:lpstr>
      <vt:lpstr>Modello pose: Mpi Human PoseModel</vt:lpstr>
      <vt:lpstr>Concetti fondamentali: keypoints</vt:lpstr>
      <vt:lpstr>Concetti fondamentali: PAF</vt:lpstr>
      <vt:lpstr>Immagini utilizzate come input dell’applicazione</vt:lpstr>
      <vt:lpstr>Primo approccio e primi output</vt:lpstr>
      <vt:lpstr>Problemi e possibili risoluzioni</vt:lpstr>
      <vt:lpstr>Output dopo lo studio del threshold</vt:lpstr>
      <vt:lpstr>Conclusione e possibili utilizzi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 LUZZI</cp:lastModifiedBy>
  <cp:revision>44</cp:revision>
  <dcterms:created xsi:type="dcterms:W3CDTF">2021-04-11T20:02:21Z</dcterms:created>
  <dcterms:modified xsi:type="dcterms:W3CDTF">2021-11-21T16:49:50Z</dcterms:modified>
</cp:coreProperties>
</file>