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ef48d97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ef48d97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2ef48d97c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2ef48d97c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2ef48d97c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2ef48d97c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2ef48d97c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2ef48d97c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2ef48d97c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2ef48d97c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ef48d97c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ef48d97c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ef48d97c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ef48d97c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ef48d97c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ef48d97c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ef48d97c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ef48d97c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ef48d97c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ef48d97c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2ef48d97c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2ef48d97c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2ef48d97c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2ef48d97c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2ef48d97c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2ef48d97c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6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00425" y="14069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90"/>
              <a:buFont typeface="Arial"/>
              <a:buNone/>
            </a:pPr>
            <a:r>
              <a:rPr lang="it" sz="3700">
                <a:solidFill>
                  <a:srgbClr val="FFFFFF"/>
                </a:solidFill>
              </a:rPr>
              <a:t>Oscuramento volti in sequenze video con deep-learning.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97150" y="3728250"/>
            <a:ext cx="35577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Relatore: Prof. Stefano Mattoccia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Co-relatori: Alessio Mingozzi, Filippo Aleotti, Matteo Poggi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Problemi e la possibile soluzione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297500" y="1567550"/>
            <a:ext cx="70389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 sz="1400"/>
              <a:t>I diversi output contengono chiari errori.</a:t>
            </a:r>
            <a:br>
              <a:rPr lang="it" sz="1400"/>
            </a:br>
            <a:r>
              <a:rPr lang="it" sz="1400"/>
              <a:t>La soluzione sta nella modifica del threshold di rilevazione dei keypoints.</a:t>
            </a:r>
            <a:br>
              <a:rPr lang="it" sz="1400"/>
            </a:br>
            <a:r>
              <a:rPr lang="it" sz="1400"/>
              <a:t>Trovare quindi una via di mezzo tra falsi positivi e output corretto.</a:t>
            </a:r>
            <a:endParaRPr sz="1400"/>
          </a:p>
        </p:txBody>
      </p:sp>
      <p:pic>
        <p:nvPicPr>
          <p:cNvPr descr="Immagine che contiene pavimento, interni, edificio, piastrellato&#10;&#10;Descrizione generata automaticamente"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61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pavimento, interni&#10;&#10;Descrizione generata automaticamente"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8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4797061" y="4424352"/>
            <a:ext cx="135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Threshold=0,1</a:t>
            </a:r>
            <a:endParaRPr i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800188" y="4420227"/>
            <a:ext cx="135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Threshold=0,3</a:t>
            </a:r>
            <a:endParaRPr i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2298043" y="2327517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7352918" y="3125167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Output dopo lo studio del threshold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1297500" y="15676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/>
              <a:t>Dopo l’analisi dell’impatto del threshold sull’output, questo è stato modificato a 0,186737 dall’originale 0,1.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/>
              <a:t>Per mantenere la privacy, è stato preferito mantenere un maggior numero di falsi positivi.</a:t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61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8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Conclusione e possibili utilizzi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1297500" y="1622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/>
              <a:t>Possibile ampliamento dell’applicazione verso l’ambito medico: studio dei movimenti corporei e della postura dei pazienti per diagnosi e ricerca.</a:t>
            </a:r>
            <a:endParaRPr sz="1700"/>
          </a:p>
          <a:p>
            <a:pPr indent="-2984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/>
              <a:t>Possibili miglioramenti riguardanti le prestazioni aumentando la potenza di calcolo (sostituendo la GPU) o limitandosi alla rilevazione della posizione del volto, aprendo alla possibilità di allenare una rete neurale apposita.</a:t>
            </a:r>
            <a:endParaRPr sz="1700"/>
          </a:p>
          <a:p>
            <a:pPr indent="-298450" lvl="0" marL="34290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ts val="1700"/>
              <a:buFont typeface="Arial"/>
              <a:buChar char="-"/>
            </a:pPr>
            <a:r>
              <a:rPr lang="it" sz="1700"/>
              <a:t>Aumentando la potenza computazionale, si può sostituire la rete neurale con una migliore che possiede maggior precisione di identificazione e un numero incrementato di keypoints.</a:t>
            </a:r>
            <a:endParaRPr sz="1700"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/>
        </p:nvSpPr>
        <p:spPr>
          <a:xfrm>
            <a:off x="1553400" y="1814400"/>
            <a:ext cx="60372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GRAZIE DELL’ATTENZIONE</a:t>
            </a:r>
            <a:endParaRPr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OBIETTIVO DELLA TESI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rPr lang="it" sz="2116"/>
              <a:t>Oggi giorno, navigatori (street view) e reti neurali per la guida autonoma (es. Tesla, comma.ai) hanno necessità di grandi quantità di immagini stradali e di luoghi pubblici.</a:t>
            </a:r>
            <a:endParaRPr sz="211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rPr lang="it" sz="2116"/>
              <a:t>La presenza di persone all’interno dei frame utilizzati da queste applicazioni può portare a sanzioni economiche e legali legate alla privacy dei soggetti.</a:t>
            </a:r>
            <a:endParaRPr sz="211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t/>
            </a:r>
            <a:endParaRPr sz="211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rPr lang="it" sz="2116"/>
              <a:t>Per i seguenti motivi è stata creata questa applicazione, che, stimando la posa delle persone, senza identificarle, ne copre il volto.</a:t>
            </a:r>
            <a:endParaRPr sz="211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it" sz="4300">
                <a:solidFill>
                  <a:srgbClr val="FFFFFF"/>
                </a:solidFill>
              </a:rPr>
              <a:t>STIMA POSA</a:t>
            </a:r>
            <a:endParaRPr sz="19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750"/>
              <a:t>I passi principali per stimare la posa di una o più persone presenti in </a:t>
            </a:r>
            <a:endParaRPr sz="175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Arial"/>
              <a:buNone/>
            </a:pPr>
            <a:r>
              <a:rPr lang="it" sz="1750"/>
              <a:t>un’immagine sono: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Cattura di un frame;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Creazione di un blob, formato di input per la rete neurale, dal frame;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Analisi del blob dalla rete neurale;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Elaborazione dell’output ricevuto dalla rete neurale e stima pose;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buSzPts val="1750"/>
              <a:buChar char="●"/>
            </a:pPr>
            <a:r>
              <a:rPr lang="it" sz="1750"/>
              <a:t>Oscuramento dei volti presenti dell’immagine.</a:t>
            </a:r>
            <a:endParaRPr sz="1750"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24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90"/>
              <a:buFont typeface="Arial"/>
              <a:buNone/>
            </a:pPr>
            <a:r>
              <a:rPr lang="it" sz="3820">
                <a:solidFill>
                  <a:srgbClr val="FFFFFF"/>
                </a:solidFill>
              </a:rPr>
              <a:t>Strumenti principali utilizzati</a:t>
            </a:r>
            <a:endParaRPr sz="1660"/>
          </a:p>
        </p:txBody>
      </p:sp>
      <p:sp>
        <p:nvSpPr>
          <p:cNvPr id="155" name="Google Shape;155;p16"/>
          <p:cNvSpPr txBox="1"/>
          <p:nvPr/>
        </p:nvSpPr>
        <p:spPr>
          <a:xfrm>
            <a:off x="1517450" y="1499800"/>
            <a:ext cx="33207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OpenCv with Cuda support</a:t>
            </a:r>
            <a:endParaRPr sz="17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045751" y="1499808"/>
            <a:ext cx="24267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it" sz="17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OpenPose</a:t>
            </a:r>
            <a:endParaRPr i="0" sz="175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875" y="1872250"/>
            <a:ext cx="2292000" cy="229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CV" id="158" name="Google Shape;1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481" y="1872242"/>
            <a:ext cx="1731996" cy="22920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Modello pose: Mpi Human PoseModel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00" y="2077600"/>
            <a:ext cx="2279175" cy="28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4498"/>
          <a:stretch/>
        </p:blipFill>
        <p:spPr>
          <a:xfrm>
            <a:off x="5046775" y="2077600"/>
            <a:ext cx="2279175" cy="28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3142578" y="2234548"/>
            <a:ext cx="113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 dei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keypoints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7355634" y="2234554"/>
            <a:ext cx="11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 dei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PAF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03753" y="1701749"/>
            <a:ext cx="8211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it" sz="240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rete neurale selezionata presenta uno specifico formato di output: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2447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it" sz="4800"/>
              <a:t>Concetti fondamentali: keypoints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900" y="1783563"/>
            <a:ext cx="3486776" cy="258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786575" y="1999394"/>
            <a:ext cx="39489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keypoints sono diversi punti del corpo identificati dalla rete neurale, la cui localizzazione è resa possibile grazie alle diverse mappe di probabilità </a:t>
            </a: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restituite</a:t>
            </a: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in output dalla rete neurale.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it" sz="4800"/>
              <a:t>Concetti fondamentali: PAF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788175" y="1946668"/>
            <a:ext cx="36405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PAF (Part Affinity) sono mappe di probabilità che codificano il grado di relazione tra diversi keypoints.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Viene utilizzato per collegare correttamente i keypoints consecutivi tra loro e </a:t>
            </a:r>
            <a:r>
              <a:rPr lang="it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</a:t>
            </a: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essere utilizzato in combinazione con il vettore unitario direzionale tra i keypoints.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magine che contiene persona, esterni, gruppo, persone&#10;&#10;Descrizione generata automaticamente"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6674" y="1946601"/>
            <a:ext cx="4091151" cy="2653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200">
                <a:solidFill>
                  <a:srgbClr val="FFFFFF"/>
                </a:solidFill>
              </a:rPr>
              <a:t>Immagini utilizzate come input per l’applicazione</a:t>
            </a:r>
            <a:endParaRPr sz="4200"/>
          </a:p>
        </p:txBody>
      </p:sp>
      <p:pic>
        <p:nvPicPr>
          <p:cNvPr descr="Immagine che contiene pavimento, interni, edificio, piastrellato&#10;&#10;Descrizione generata automaticamente"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61" y="2844136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pavimento, interni, piastrellato&#10;&#10;Descrizione generata automaticamente"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074" y="2422169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194" name="Google Shape;1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04" y="1958804"/>
            <a:ext cx="2737374" cy="177501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it" sz="4300">
                <a:solidFill>
                  <a:srgbClr val="FFFFFF"/>
                </a:solidFill>
              </a:rPr>
              <a:t>Primo approccio e primi output</a:t>
            </a:r>
            <a:endParaRPr sz="4300"/>
          </a:p>
        </p:txBody>
      </p:sp>
      <p:sp>
        <p:nvSpPr>
          <p:cNvPr id="201" name="Google Shape;201;p21"/>
          <p:cNvSpPr/>
          <p:nvPr/>
        </p:nvSpPr>
        <p:spPr>
          <a:xfrm>
            <a:off x="2123123" y="2361073"/>
            <a:ext cx="285900" cy="2772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7730406" y="3456614"/>
            <a:ext cx="285900" cy="2772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61" y="2844136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074" y="2422169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04" y="1958804"/>
            <a:ext cx="2737374" cy="177501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/>
          <p:nvPr/>
        </p:nvSpPr>
        <p:spPr>
          <a:xfrm>
            <a:off x="2083218" y="2388892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7690493" y="3456617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