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0" r:id="rId3"/>
    <p:sldId id="261" r:id="rId4"/>
    <p:sldId id="262" r:id="rId5"/>
    <p:sldId id="259" r:id="rId6"/>
    <p:sldId id="263" r:id="rId7"/>
    <p:sldId id="264" r:id="rId8"/>
    <p:sldId id="265" r:id="rId9"/>
    <p:sldId id="270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" initials="F" lastIdx="1" clrIdx="0">
    <p:extLst>
      <p:ext uri="{19B8F6BF-5375-455C-9EA6-DF929625EA0E}">
        <p15:presenceInfo xmlns:p15="http://schemas.microsoft.com/office/powerpoint/2012/main" userId="b1496594cd02ed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03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E0E92-620B-48BA-B70C-9AD2F1AE0B02}" type="datetimeFigureOut">
              <a:rPr lang="it-IT" smtClean="0"/>
              <a:t>27/11/2021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CE702-1816-4CE7-808A-4115E5969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71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99327CAC-D07F-4375-87D3-274161A65017}" type="datetime1">
              <a:rPr lang="it-IT" smtClean="0"/>
              <a:t>27/11/2021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7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3528-80E1-40F5-8488-35F0BAB45D0E}" type="datetime1">
              <a:rPr lang="it-IT" smtClean="0"/>
              <a:t>27/11/2021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3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57C1-E281-4B39-A555-1C7F2E300E57}" type="datetime1">
              <a:rPr lang="it-IT" smtClean="0"/>
              <a:t>27/11/2021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5510-5B22-4857-83F8-196A83FBB0FB}" type="datetime1">
              <a:rPr lang="it-IT" smtClean="0"/>
              <a:t>27/11/2021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6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9844-9054-44E2-88A2-9A387D6F4287}" type="datetime1">
              <a:rPr lang="it-IT" smtClean="0"/>
              <a:t>27/11/2021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11B8-AC7D-4793-8EA8-2BED87C88F46}" type="datetime1">
              <a:rPr lang="it-IT" smtClean="0"/>
              <a:t>27/11/2021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2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95D6-2200-4E54-9E4C-6F5B3A84886A}" type="datetime1">
              <a:rPr lang="it-IT" smtClean="0"/>
              <a:t>27/11/2021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3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94B6-E987-4B97-AD9A-D39CF7EFD086}" type="datetime1">
              <a:rPr lang="it-IT" smtClean="0"/>
              <a:t>27/11/2021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5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6181-2606-4AA7-989B-FE6B921ADE57}" type="datetime1">
              <a:rPr lang="it-IT" smtClean="0"/>
              <a:t>27/11/2021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02DC-5226-43C0-B7F7-F36643C6C226}" type="datetime1">
              <a:rPr lang="it-IT" smtClean="0"/>
              <a:t>27/11/2021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D7B1-67C3-470E-AB26-E97772E8B11C}" type="datetime1">
              <a:rPr lang="it-IT" smtClean="0"/>
              <a:t>27/11/2021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8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31D3A21-AE62-40E6-929E-02B5E55AC6C2}" type="datetime1">
              <a:rPr lang="it-IT" smtClean="0"/>
              <a:t>27/11/2021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Francesco Luzzi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11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696" y="1182623"/>
            <a:ext cx="6370320" cy="3535018"/>
          </a:xfrm>
        </p:spPr>
        <p:txBody>
          <a:bodyPr anchor="ctr">
            <a:normAutofit/>
          </a:bodyPr>
          <a:lstStyle/>
          <a:p>
            <a:pPr algn="l"/>
            <a:r>
              <a:rPr lang="it-IT" sz="5400" dirty="0">
                <a:solidFill>
                  <a:srgbClr val="FFFFFF"/>
                </a:solidFill>
              </a:rPr>
              <a:t>Stima posa delle persone per oscurarne il volto.</a:t>
            </a:r>
            <a:br>
              <a:rPr lang="it-IT" sz="4800" dirty="0">
                <a:solidFill>
                  <a:srgbClr val="FFFFFF"/>
                </a:solidFill>
              </a:rPr>
            </a:b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923916-6575-4D90-8960-544EBDA07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96" y="4834126"/>
            <a:ext cx="5334000" cy="1408178"/>
          </a:xfrm>
        </p:spPr>
        <p:txBody>
          <a:bodyPr anchor="t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Relatore: Prof. Stefano </a:t>
            </a:r>
            <a:r>
              <a:rPr lang="it-IT" dirty="0" err="1">
                <a:solidFill>
                  <a:srgbClr val="FFFFFF"/>
                </a:solidFill>
              </a:rPr>
              <a:t>Mattoccia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>
                <a:solidFill>
                  <a:srgbClr val="FFFFFF"/>
                </a:solidFill>
              </a:rPr>
              <a:t>Co-relatori: Alessio Mingozzi, Filippo Aleotti, Matteo Poggi</a:t>
            </a:r>
          </a:p>
          <a:p>
            <a:pPr algn="l"/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4D5E7B-A61A-47B4-B6C2-8471D785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E197-ECA9-4A18-B8F0-70B4B45B1EAE}" type="datetime1">
              <a:rPr lang="it-IT" smtClean="0"/>
              <a:t>27/11/2021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45FE79-7DCF-4E31-8D0A-8FB18D57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1994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D29FB4-E703-4A55-A0A4-21E0710F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6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98873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Problemi e possibili risoluzioni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8" y="1560450"/>
            <a:ext cx="10667998" cy="1499511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I diversi output contengono chiari errori.</a:t>
            </a:r>
            <a:br>
              <a:rPr lang="it-IT" dirty="0"/>
            </a:br>
            <a:r>
              <a:rPr lang="it-IT" dirty="0"/>
              <a:t>La soluzione sta nella modifica del </a:t>
            </a:r>
            <a:r>
              <a:rPr lang="it-IT" dirty="0" err="1"/>
              <a:t>threshold</a:t>
            </a:r>
            <a:r>
              <a:rPr lang="it-IT" dirty="0"/>
              <a:t> di rilevazione dei </a:t>
            </a:r>
            <a:r>
              <a:rPr lang="it-IT" dirty="0" err="1"/>
              <a:t>keypoints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Trovare quindi una via di mezzo tra falsi positivi e output corretto.</a:t>
            </a:r>
          </a:p>
          <a:p>
            <a:pPr algn="l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6" name="Immagine 5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2D95CB95-3D9A-4A88-91A5-562C5A96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108" y="3204179"/>
            <a:ext cx="4995333" cy="2809875"/>
          </a:xfrm>
          <a:prstGeom prst="rect">
            <a:avLst/>
          </a:prstGeom>
        </p:spPr>
      </p:pic>
      <p:pic>
        <p:nvPicPr>
          <p:cNvPr id="10" name="Immagine 9" descr="Immagine che contiene pavimento, interni&#10;&#10;Descrizione generata automaticamente">
            <a:extLst>
              <a:ext uri="{FF2B5EF4-FFF2-40B4-BE49-F238E27FC236}">
                <a16:creationId xmlns:a16="http://schemas.microsoft.com/office/drawing/2014/main" id="{FEF3473D-2895-43FF-8D87-BA6DEF6B0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99" y="3204180"/>
            <a:ext cx="4995333" cy="280987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7A8F592-05DB-4916-9B49-53604B91E311}"/>
              </a:ext>
            </a:extLst>
          </p:cNvPr>
          <p:cNvSpPr txBox="1"/>
          <p:nvPr/>
        </p:nvSpPr>
        <p:spPr>
          <a:xfrm>
            <a:off x="6404108" y="6019850"/>
            <a:ext cx="191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Threshold</a:t>
            </a:r>
            <a:r>
              <a:rPr lang="it-IT" sz="1200" dirty="0"/>
              <a:t>=0.1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4ABC565-A0A8-4FA3-83DC-C38E5C0DCD88}"/>
              </a:ext>
            </a:extLst>
          </p:cNvPr>
          <p:cNvSpPr txBox="1"/>
          <p:nvPr/>
        </p:nvSpPr>
        <p:spPr>
          <a:xfrm>
            <a:off x="774799" y="6014054"/>
            <a:ext cx="191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Threshold</a:t>
            </a:r>
            <a:r>
              <a:rPr lang="it-IT" sz="1200" dirty="0"/>
              <a:t>=0.3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230E67D4-46ED-459A-A60B-C9528805A9ED}"/>
              </a:ext>
            </a:extLst>
          </p:cNvPr>
          <p:cNvSpPr/>
          <p:nvPr/>
        </p:nvSpPr>
        <p:spPr>
          <a:xfrm>
            <a:off x="10096554" y="4267451"/>
            <a:ext cx="36576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510073F-A2F4-4ADF-A1BA-CF7C638E139D}"/>
              </a:ext>
            </a:extLst>
          </p:cNvPr>
          <p:cNvSpPr/>
          <p:nvPr/>
        </p:nvSpPr>
        <p:spPr>
          <a:xfrm>
            <a:off x="2995108" y="3123259"/>
            <a:ext cx="36576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68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Output dopo lo studio del </a:t>
            </a:r>
            <a:r>
              <a:rPr lang="it-IT" sz="4800" dirty="0" err="1">
                <a:solidFill>
                  <a:srgbClr val="FFFFFF"/>
                </a:solidFill>
              </a:rPr>
              <a:t>threshold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6" y="1461582"/>
            <a:ext cx="10667998" cy="161232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Dopo l’analisi dell’impatto del </a:t>
            </a:r>
            <a:r>
              <a:rPr lang="it-IT" dirty="0" err="1"/>
              <a:t>threshold</a:t>
            </a:r>
            <a:r>
              <a:rPr lang="it-IT" dirty="0"/>
              <a:t> sull’output, questo è stato modificato a 0,186737 dall’originale 0,1.</a:t>
            </a:r>
          </a:p>
          <a:p>
            <a:pPr algn="l"/>
            <a:r>
              <a:rPr lang="it-IT" dirty="0"/>
              <a:t>Per mantenere la privacy, è stato preferito mantenere un maggior numero di falsi positivi.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18" name="Immagine 17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45A77C20-6D14-44A6-8A1B-6829527FC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108" y="3204179"/>
            <a:ext cx="4995333" cy="280987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8380100-A45C-4F76-BFB7-675E3E698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799" y="3204180"/>
            <a:ext cx="4995333" cy="280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9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Conclusione e possibili utilizzi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826399"/>
            <a:ext cx="10667998" cy="4283456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it-IT" dirty="0"/>
              <a:t>Possibile ampliamento dell’applicazione verso l’ambito medico (studio dei movimenti corporei dei pazienti per diagnosi e ricerca).</a:t>
            </a:r>
          </a:p>
          <a:p>
            <a:pPr marL="342900" indent="-342900" algn="l">
              <a:buFontTx/>
              <a:buChar char="-"/>
            </a:pPr>
            <a:r>
              <a:rPr lang="it-IT" dirty="0"/>
              <a:t>Possibili miglioramenti riguardanti le prestazioni aumentando la potenza di calcolo (sostituendo la GPU) o limitandosi alla rilevazione della posizione del volto, aprendo anche la possibilità di allenare una rete neurale apposita.</a:t>
            </a:r>
          </a:p>
          <a:p>
            <a:pPr marL="342900" indent="-342900" algn="l">
              <a:buFontTx/>
              <a:buChar char="-"/>
            </a:pPr>
            <a:r>
              <a:rPr lang="it-IT" dirty="0"/>
              <a:t>Aumentando la potenza computazionale, si può sostituire la rete neurale con una migliore che possiede maggior precisione di identificazione e un numero incrementato di </a:t>
            </a:r>
            <a:r>
              <a:rPr lang="it-IT" dirty="0" err="1"/>
              <a:t>keypoints</a:t>
            </a:r>
            <a:r>
              <a:rPr lang="it-IT" dirty="0"/>
              <a:t>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74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092928"/>
            <a:ext cx="10668000" cy="1985963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rgbClr val="FFFFFF"/>
                </a:solidFill>
              </a:rPr>
              <a:t>GRAZIE DELL’ATTENZIONE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50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4" y="401594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OBIETTIVO DELLA TESI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6" y="1937079"/>
            <a:ext cx="10667998" cy="3939889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Oggi giorno, navigatori (street </a:t>
            </a:r>
            <a:r>
              <a:rPr lang="it-IT" dirty="0" err="1"/>
              <a:t>view</a:t>
            </a:r>
            <a:r>
              <a:rPr lang="it-IT" dirty="0"/>
              <a:t>) e reti neurali per la guida autonoma (es. Tesla, comma.ai) hanno necessità di grandi quantità di immagini stradali e luoghi pubblici.</a:t>
            </a:r>
          </a:p>
          <a:p>
            <a:pPr algn="l"/>
            <a:r>
              <a:rPr lang="it-IT" dirty="0"/>
              <a:t>La presenza di persone all’interno dei frame utilizzati da queste applicazioni, può portare a sanzioni economiche e legali legate alla privacy dei soggetti.</a:t>
            </a:r>
          </a:p>
          <a:p>
            <a:pPr algn="l"/>
            <a:endParaRPr lang="it-IT" dirty="0"/>
          </a:p>
          <a:p>
            <a:pPr algn="l"/>
            <a:r>
              <a:rPr lang="it-IT" dirty="0"/>
              <a:t>Per i seguenti motivi è stata creata questa applicazione, che, stimando la posa delle persone, senza identificarle, ne copre in volto.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4ECE-4589-4666-B199-0F3643ABD5A2}" type="datetime1">
              <a:rPr lang="it-IT" smtClean="0"/>
              <a:t>27/11/2021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5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82594"/>
            <a:ext cx="9144000" cy="1263649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STIMA POSA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72A914-0027-46F8-9A54-B8192A377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78478"/>
            <a:ext cx="10668000" cy="3547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I passi principali per stimare la posa di una o più persone presenti in un’immagine sono:</a:t>
            </a:r>
          </a:p>
          <a:p>
            <a:r>
              <a:rPr lang="it-IT" sz="2400" dirty="0"/>
              <a:t>Cattura di un frame;</a:t>
            </a:r>
          </a:p>
          <a:p>
            <a:r>
              <a:rPr lang="it-IT" sz="2400" dirty="0"/>
              <a:t>Creazione di un blob, formato di input per la rete neurale, dal frame;</a:t>
            </a:r>
          </a:p>
          <a:p>
            <a:r>
              <a:rPr lang="it-IT" sz="2400" dirty="0"/>
              <a:t>Analisi del blob dalla rete neurale;</a:t>
            </a:r>
          </a:p>
          <a:p>
            <a:r>
              <a:rPr lang="it-IT" sz="2400" dirty="0"/>
              <a:t>Elaborazione dell’output ricevuto dalla rete neurale;</a:t>
            </a:r>
          </a:p>
          <a:p>
            <a:r>
              <a:rPr lang="it-IT" sz="2400" dirty="0"/>
              <a:t>Processing dell’immagine.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6DB8C11-130A-4C27-9696-D4AE6E5D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E0D3-1F6C-4EF7-9F59-B91FC5FC725C}" type="datetime1">
              <a:rPr lang="it-IT" smtClean="0"/>
              <a:t>27/11/2021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3237D2-D9E8-4B54-B0E4-9B98CE7D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D63FE8-1BF0-4F66-A5F8-12F3C59B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5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6" y="736178"/>
            <a:ext cx="10783824" cy="1263649"/>
          </a:xfrm>
        </p:spPr>
        <p:txBody>
          <a:bodyPr anchor="ctr">
            <a:normAutofit/>
          </a:bodyPr>
          <a:lstStyle/>
          <a:p>
            <a:pPr algn="ctr"/>
            <a:r>
              <a:rPr lang="it-IT" sz="4800" dirty="0">
                <a:solidFill>
                  <a:srgbClr val="FFFFFF"/>
                </a:solidFill>
              </a:rPr>
              <a:t>Strumenti principali utilizzati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72A914-0027-46F8-9A54-B8192A377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080" y="2399684"/>
            <a:ext cx="4663440" cy="2487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OpenCv</a:t>
            </a:r>
            <a:r>
              <a:rPr lang="it-IT" sz="2400" dirty="0"/>
              <a:t> with Cuda support</a:t>
            </a:r>
          </a:p>
        </p:txBody>
      </p:sp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0838DDF7-25AD-4215-A2F0-E0221602562C}"/>
              </a:ext>
            </a:extLst>
          </p:cNvPr>
          <p:cNvSpPr txBox="1">
            <a:spLocks/>
          </p:cNvSpPr>
          <p:nvPr/>
        </p:nvSpPr>
        <p:spPr>
          <a:xfrm>
            <a:off x="8022336" y="2429374"/>
            <a:ext cx="3407664" cy="2316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 dirty="0" err="1"/>
              <a:t>OpenPose</a:t>
            </a:r>
            <a:endParaRPr lang="it-IT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0309BB-C727-4D2D-82BE-56CE23311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619" y="2982957"/>
            <a:ext cx="3407664" cy="340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CV">
            <a:extLst>
              <a:ext uri="{FF2B5EF4-FFF2-40B4-BE49-F238E27FC236}">
                <a16:creationId xmlns:a16="http://schemas.microsoft.com/office/drawing/2014/main" id="{067E340B-49E6-4FDB-B3AF-47457E96D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488" y="2990457"/>
            <a:ext cx="2432304" cy="32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022719-3B1E-4BB6-8933-F1FE7985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21BD-8DF6-414C-96B9-8D34CEEC0A3D}" type="datetime1">
              <a:rPr lang="it-IT" smtClean="0"/>
              <a:t>27/11/2021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0075EF-3567-4826-B012-2AA0747B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CCB517-AC1D-4900-8CFF-94943C7D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9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625" y="733271"/>
            <a:ext cx="10594846" cy="814746"/>
          </a:xfrm>
        </p:spPr>
        <p:txBody>
          <a:bodyPr>
            <a:normAutofit/>
          </a:bodyPr>
          <a:lstStyle/>
          <a:p>
            <a:pPr algn="l"/>
            <a:r>
              <a:rPr lang="it-IT" sz="4800" dirty="0"/>
              <a:t>Modello pose: </a:t>
            </a:r>
            <a:r>
              <a:rPr lang="it-IT" sz="4800" dirty="0" err="1"/>
              <a:t>Mpi</a:t>
            </a:r>
            <a:r>
              <a:rPr lang="it-IT" sz="4800" dirty="0"/>
              <a:t> Human </a:t>
            </a:r>
            <a:r>
              <a:rPr lang="it-IT" sz="4800" dirty="0" err="1"/>
              <a:t>PoseModel</a:t>
            </a:r>
            <a:endParaRPr lang="it-IT" sz="48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3B195CB-4AD4-426C-8033-C14B20127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56" y="2325374"/>
            <a:ext cx="2949349" cy="392106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554C-F726-43B4-AA11-83BC98311E77}" type="datetime1">
              <a:rPr lang="it-IT" smtClean="0"/>
              <a:t>27/11/2021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4126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D6BFA18-9703-4747-B99C-AE9765053A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8"/>
          <a:stretch/>
        </p:blipFill>
        <p:spPr>
          <a:xfrm>
            <a:off x="6559396" y="2325374"/>
            <a:ext cx="2949349" cy="392106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78BEF74-EC8A-417C-9567-6C21EDB10F04}"/>
              </a:ext>
            </a:extLst>
          </p:cNvPr>
          <p:cNvSpPr txBox="1"/>
          <p:nvPr/>
        </p:nvSpPr>
        <p:spPr>
          <a:xfrm>
            <a:off x="3963105" y="2413957"/>
            <a:ext cx="15103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formato output</a:t>
            </a:r>
            <a:br>
              <a:rPr lang="it-IT" sz="1600" i="1" dirty="0"/>
            </a:br>
            <a:r>
              <a:rPr lang="it-IT" sz="1600" i="1" dirty="0"/>
              <a:t>degli index dei</a:t>
            </a:r>
          </a:p>
          <a:p>
            <a:r>
              <a:rPr lang="it-IT" sz="1600" i="1" dirty="0" err="1"/>
              <a:t>keypoints</a:t>
            </a:r>
            <a:endParaRPr lang="it-IT" sz="1600" i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B6B9DC9-7A8C-40D5-A43B-6DDC026F6E83}"/>
              </a:ext>
            </a:extLst>
          </p:cNvPr>
          <p:cNvSpPr txBox="1"/>
          <p:nvPr/>
        </p:nvSpPr>
        <p:spPr>
          <a:xfrm>
            <a:off x="9515593" y="2449429"/>
            <a:ext cx="15504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formato output</a:t>
            </a:r>
            <a:br>
              <a:rPr lang="it-IT" sz="1600" i="1" dirty="0"/>
            </a:br>
            <a:r>
              <a:rPr lang="it-IT" sz="1600" i="1" dirty="0"/>
              <a:t>degli index dei </a:t>
            </a:r>
          </a:p>
          <a:p>
            <a:r>
              <a:rPr lang="it-IT" sz="1600" i="1" dirty="0"/>
              <a:t>PAF</a:t>
            </a:r>
          </a:p>
        </p:txBody>
      </p:sp>
      <p:sp>
        <p:nvSpPr>
          <p:cNvPr id="10" name="Segnaposto contenuto 3">
            <a:extLst>
              <a:ext uri="{FF2B5EF4-FFF2-40B4-BE49-F238E27FC236}">
                <a16:creationId xmlns:a16="http://schemas.microsoft.com/office/drawing/2014/main" id="{E852456F-F35B-4070-A453-46F27830EE0A}"/>
              </a:ext>
            </a:extLst>
          </p:cNvPr>
          <p:cNvSpPr txBox="1">
            <a:spLocks/>
          </p:cNvSpPr>
          <p:nvPr/>
        </p:nvSpPr>
        <p:spPr>
          <a:xfrm>
            <a:off x="403761" y="1733148"/>
            <a:ext cx="10897710" cy="569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La rete neurale selezionata presenta uno specifico formato di output:</a:t>
            </a:r>
          </a:p>
        </p:txBody>
      </p:sp>
    </p:spTree>
    <p:extLst>
      <p:ext uri="{BB962C8B-B14F-4D97-AF65-F5344CB8AC3E}">
        <p14:creationId xmlns:p14="http://schemas.microsoft.com/office/powerpoint/2010/main" val="119935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663441"/>
            <a:ext cx="10594846" cy="814746"/>
          </a:xfrm>
        </p:spPr>
        <p:txBody>
          <a:bodyPr>
            <a:normAutofit/>
          </a:bodyPr>
          <a:lstStyle/>
          <a:p>
            <a:pPr algn="l"/>
            <a:r>
              <a:rPr lang="it-IT" sz="4800" dirty="0"/>
              <a:t>Concetti fondamentali: </a:t>
            </a:r>
            <a:r>
              <a:rPr lang="it-IT" sz="4800" dirty="0" err="1"/>
              <a:t>keypoints</a:t>
            </a:r>
            <a:endParaRPr lang="it-IT" sz="480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9554C-F726-43B4-AA11-83BC98311E77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4126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2086CA8-7480-4A2C-9DC9-3C59D0352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86" y="1867100"/>
            <a:ext cx="4572000" cy="4121107"/>
          </a:xfrm>
          <a:prstGeom prst="rect">
            <a:avLst/>
          </a:prstGeom>
        </p:spPr>
      </p:pic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F5CD0C0F-2914-458C-937B-5028FC0B8E3A}"/>
              </a:ext>
            </a:extLst>
          </p:cNvPr>
          <p:cNvSpPr txBox="1">
            <a:spLocks/>
          </p:cNvSpPr>
          <p:nvPr/>
        </p:nvSpPr>
        <p:spPr>
          <a:xfrm>
            <a:off x="762000" y="2153717"/>
            <a:ext cx="5090115" cy="3547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I </a:t>
            </a:r>
            <a:r>
              <a:rPr lang="it-IT" dirty="0" err="1"/>
              <a:t>keypoints</a:t>
            </a:r>
            <a:r>
              <a:rPr lang="it-IT" dirty="0"/>
              <a:t> sono diversi punti del copro identificati dalla rete neurale la cui localizzazione è resa possibile grazie diverse mappe di probabilità restituite in output dalla rete neurale.</a:t>
            </a:r>
          </a:p>
        </p:txBody>
      </p:sp>
    </p:spTree>
    <p:extLst>
      <p:ext uri="{BB962C8B-B14F-4D97-AF65-F5344CB8AC3E}">
        <p14:creationId xmlns:p14="http://schemas.microsoft.com/office/powerpoint/2010/main" val="245447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3" y="697120"/>
            <a:ext cx="10594846" cy="782996"/>
          </a:xfrm>
        </p:spPr>
        <p:txBody>
          <a:bodyPr>
            <a:noAutofit/>
          </a:bodyPr>
          <a:lstStyle/>
          <a:p>
            <a:pPr algn="l"/>
            <a:r>
              <a:rPr lang="it-IT" sz="4800" dirty="0"/>
              <a:t>Concetti fondamentali: PAF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9554C-F726-43B4-AA11-83BC98311E77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4126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F5CD0C0F-2914-458C-937B-5028FC0B8E3A}"/>
              </a:ext>
            </a:extLst>
          </p:cNvPr>
          <p:cNvSpPr txBox="1">
            <a:spLocks/>
          </p:cNvSpPr>
          <p:nvPr/>
        </p:nvSpPr>
        <p:spPr>
          <a:xfrm>
            <a:off x="762000" y="2153717"/>
            <a:ext cx="5090115" cy="36942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I PAF (Part </a:t>
            </a:r>
            <a:r>
              <a:rPr lang="it-IT" dirty="0" err="1"/>
              <a:t>Affinity</a:t>
            </a:r>
            <a:r>
              <a:rPr lang="it-IT" dirty="0"/>
              <a:t>) sono mappe di probabilità che codificano il grado di relazione tra diversi </a:t>
            </a:r>
            <a:r>
              <a:rPr lang="it-IT" dirty="0" err="1"/>
              <a:t>keypoints</a:t>
            </a:r>
            <a:r>
              <a:rPr lang="it-IT" dirty="0"/>
              <a:t>.</a:t>
            </a:r>
          </a:p>
          <a:p>
            <a:pPr algn="l"/>
            <a:r>
              <a:rPr lang="it-IT" dirty="0"/>
              <a:t>Viene utilizzato per collegare correttamente i </a:t>
            </a:r>
            <a:r>
              <a:rPr lang="it-IT" dirty="0" err="1"/>
              <a:t>keypoints</a:t>
            </a:r>
            <a:r>
              <a:rPr lang="it-IT" dirty="0"/>
              <a:t> consecutivi tra loro e </a:t>
            </a:r>
            <a:r>
              <a:rPr lang="it-IT" u="sng" dirty="0"/>
              <a:t>deve</a:t>
            </a:r>
            <a:r>
              <a:rPr lang="it-IT" dirty="0"/>
              <a:t> essere utilizzato in combinazione con il vettore unitario direzionale tra i </a:t>
            </a:r>
            <a:r>
              <a:rPr lang="it-IT" dirty="0" err="1"/>
              <a:t>keypoints</a:t>
            </a:r>
            <a:r>
              <a:rPr lang="it-IT" dirty="0"/>
              <a:t>.</a:t>
            </a:r>
          </a:p>
        </p:txBody>
      </p:sp>
      <p:pic>
        <p:nvPicPr>
          <p:cNvPr id="7" name="Immagine 6" descr="Immagine che contiene persona, esterni, gruppo, persone&#10;&#10;Descrizione generata automaticamente">
            <a:extLst>
              <a:ext uri="{FF2B5EF4-FFF2-40B4-BE49-F238E27FC236}">
                <a16:creationId xmlns:a16="http://schemas.microsoft.com/office/drawing/2014/main" id="{000CA944-EBEF-4D55-BFA8-97B4E5CB4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6590"/>
            <a:ext cx="5720595" cy="369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401594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Immagini utilizzate come input dell’applicazione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13" name="Immagine 12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BB458D45-B894-4B58-AE52-F98B70124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609" y="3409122"/>
            <a:ext cx="4504567" cy="2533819"/>
          </a:xfrm>
          <a:prstGeom prst="rect">
            <a:avLst/>
          </a:prstGeom>
        </p:spPr>
      </p:pic>
      <p:pic>
        <p:nvPicPr>
          <p:cNvPr id="15" name="Immagine 14" descr="Immagine che contiene pavimento, interni, piastrellato&#10;&#10;Descrizione generata automaticamente">
            <a:extLst>
              <a:ext uri="{FF2B5EF4-FFF2-40B4-BE49-F238E27FC236}">
                <a16:creationId xmlns:a16="http://schemas.microsoft.com/office/drawing/2014/main" id="{4108920B-2521-4810-B5CE-A5EA9286B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569" y="2805842"/>
            <a:ext cx="4504567" cy="2533819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D7DD103-0B6D-4542-BD4D-358FE22D7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12" y="2143125"/>
            <a:ext cx="3966072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8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9390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Primo approccio e primi output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0" y="401593"/>
            <a:ext cx="30480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6338A5F4-28DB-42B5-9F99-023659392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4609" y="3409122"/>
            <a:ext cx="4504567" cy="2533818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08B882F-0DD9-49D1-B878-2D990A7BA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6569" y="2805842"/>
            <a:ext cx="4504567" cy="2533818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BF66221F-1702-4632-9D16-5244CD2CA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212" y="2143125"/>
            <a:ext cx="3966072" cy="2571749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0EE5DB11-FF04-475E-A754-3FECD46EBBCB}"/>
              </a:ext>
            </a:extLst>
          </p:cNvPr>
          <p:cNvSpPr/>
          <p:nvPr/>
        </p:nvSpPr>
        <p:spPr>
          <a:xfrm>
            <a:off x="2620218" y="2805842"/>
            <a:ext cx="36576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B5100B4-6451-4D68-8D2C-AE3476B51FCE}"/>
              </a:ext>
            </a:extLst>
          </p:cNvPr>
          <p:cNvSpPr/>
          <p:nvPr/>
        </p:nvSpPr>
        <p:spPr>
          <a:xfrm>
            <a:off x="10708551" y="4260790"/>
            <a:ext cx="36576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18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</p:bldLst>
  </p:timing>
</p:sld>
</file>

<file path=ppt/theme/theme1.xml><?xml version="1.0" encoding="utf-8"?>
<a:theme xmlns:a="http://schemas.openxmlformats.org/drawingml/2006/main" name="Tor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524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Verdana Pro</vt:lpstr>
      <vt:lpstr>Verdana Pro Cond SemiBold</vt:lpstr>
      <vt:lpstr>TornVTI</vt:lpstr>
      <vt:lpstr>Stima posa delle persone per oscurarne il volto. </vt:lpstr>
      <vt:lpstr>OBIETTIVO DELLA TESI</vt:lpstr>
      <vt:lpstr>STIMA POSA</vt:lpstr>
      <vt:lpstr>Strumenti principali utilizzati</vt:lpstr>
      <vt:lpstr>Modello pose: Mpi Human PoseModel</vt:lpstr>
      <vt:lpstr>Concetti fondamentali: keypoints</vt:lpstr>
      <vt:lpstr>Concetti fondamentali: PAF</vt:lpstr>
      <vt:lpstr>Immagini utilizzate come input dell’applicazione</vt:lpstr>
      <vt:lpstr>Primo approccio e primi output</vt:lpstr>
      <vt:lpstr>Problemi e possibili risoluzioni</vt:lpstr>
      <vt:lpstr>Output dopo lo studio del threshold</vt:lpstr>
      <vt:lpstr>Conclusione e possibili utilizzi</vt:lpstr>
      <vt:lpstr>GRAZIE DELL’ATTENZIONE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Stima delle pose delle persone per coprirne il volto</dc:title>
  <dc:creator>FRANCESCO</dc:creator>
  <cp:lastModifiedBy>FRANCESCO</cp:lastModifiedBy>
  <cp:revision>70</cp:revision>
  <dcterms:created xsi:type="dcterms:W3CDTF">2021-04-11T20:02:21Z</dcterms:created>
  <dcterms:modified xsi:type="dcterms:W3CDTF">2021-11-27T12:27:22Z</dcterms:modified>
</cp:coreProperties>
</file>