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0" r:id="rId3"/>
    <p:sldId id="261" r:id="rId4"/>
    <p:sldId id="262" r:id="rId5"/>
    <p:sldId id="259" r:id="rId6"/>
    <p:sldId id="263" r:id="rId7"/>
    <p:sldId id="264" r:id="rId8"/>
    <p:sldId id="265" r:id="rId9"/>
    <p:sldId id="270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O" initials="F" lastIdx="1" clrIdx="0">
    <p:extLst>
      <p:ext uri="{19B8F6BF-5375-455C-9EA6-DF929625EA0E}">
        <p15:presenceInfo xmlns:p15="http://schemas.microsoft.com/office/powerpoint/2012/main" userId="b1496594cd02ed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E0E92-620B-48BA-B70C-9AD2F1AE0B02}" type="datetimeFigureOut">
              <a:rPr lang="it-IT" smtClean="0"/>
              <a:t>16/11/2021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CE702-1816-4CE7-808A-4115E59691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71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99327CAC-D07F-4375-87D3-274161A65017}" type="datetime1">
              <a:rPr lang="it-IT" smtClean="0"/>
              <a:t>16/11/2021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7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3528-80E1-40F5-8488-35F0BAB45D0E}" type="datetime1">
              <a:rPr lang="it-IT" smtClean="0"/>
              <a:t>16/11/2021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3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57C1-E281-4B39-A555-1C7F2E300E57}" type="datetime1">
              <a:rPr lang="it-IT" smtClean="0"/>
              <a:t>16/11/2021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5510-5B22-4857-83F8-196A83FBB0FB}" type="datetime1">
              <a:rPr lang="it-IT" smtClean="0"/>
              <a:t>16/11/2021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6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9844-9054-44E2-88A2-9A387D6F4287}" type="datetime1">
              <a:rPr lang="it-IT" smtClean="0"/>
              <a:t>16/11/2021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11B8-AC7D-4793-8EA8-2BED87C88F46}" type="datetime1">
              <a:rPr lang="it-IT" smtClean="0"/>
              <a:t>16/11/2021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2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95D6-2200-4E54-9E4C-6F5B3A84886A}" type="datetime1">
              <a:rPr lang="it-IT" smtClean="0"/>
              <a:t>16/11/2021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3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94B6-E987-4B97-AD9A-D39CF7EFD086}" type="datetime1">
              <a:rPr lang="it-IT" smtClean="0"/>
              <a:t>16/11/2021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5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6181-2606-4AA7-989B-FE6B921ADE57}" type="datetime1">
              <a:rPr lang="it-IT" smtClean="0"/>
              <a:t>16/11/2021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4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02DC-5226-43C0-B7F7-F36643C6C226}" type="datetime1">
              <a:rPr lang="it-IT" smtClean="0"/>
              <a:t>16/11/2021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DD7B1-67C3-470E-AB26-E97772E8B11C}" type="datetime1">
              <a:rPr lang="it-IT" smtClean="0"/>
              <a:t>16/11/2021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8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31D3A21-AE62-40E6-929E-02B5E55AC6C2}" type="datetime1">
              <a:rPr lang="it-IT" smtClean="0"/>
              <a:t>16/11/2021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Francesco Luzzi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11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696" y="1182623"/>
            <a:ext cx="6370320" cy="3535018"/>
          </a:xfrm>
        </p:spPr>
        <p:txBody>
          <a:bodyPr anchor="ctr">
            <a:normAutofit/>
          </a:bodyPr>
          <a:lstStyle/>
          <a:p>
            <a:pPr algn="l"/>
            <a:r>
              <a:rPr lang="it-IT" sz="5400" dirty="0">
                <a:solidFill>
                  <a:srgbClr val="FFFFFF"/>
                </a:solidFill>
              </a:rPr>
              <a:t>Stima posa delle persone per oscurarne il volto.</a:t>
            </a:r>
            <a:br>
              <a:rPr lang="it-IT" sz="4800" dirty="0">
                <a:solidFill>
                  <a:srgbClr val="FFFFFF"/>
                </a:solidFill>
              </a:rPr>
            </a:b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923916-6575-4D90-8960-544EBDA07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96" y="4834126"/>
            <a:ext cx="5334000" cy="1408178"/>
          </a:xfrm>
        </p:spPr>
        <p:txBody>
          <a:bodyPr anchor="t"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Relatore: Prof. Stefano </a:t>
            </a:r>
            <a:r>
              <a:rPr lang="it-IT" dirty="0" err="1">
                <a:solidFill>
                  <a:srgbClr val="FFFFFF"/>
                </a:solidFill>
              </a:rPr>
              <a:t>Mattoccia</a:t>
            </a:r>
            <a:endParaRPr lang="it-IT" dirty="0">
              <a:solidFill>
                <a:srgbClr val="FFFFFF"/>
              </a:solidFill>
            </a:endParaRPr>
          </a:p>
          <a:p>
            <a:pPr algn="l"/>
            <a:r>
              <a:rPr lang="it-IT">
                <a:solidFill>
                  <a:srgbClr val="FFFFFF"/>
                </a:solidFill>
              </a:rPr>
              <a:t>Co-relatori</a:t>
            </a:r>
            <a:r>
              <a:rPr lang="it-IT" dirty="0">
                <a:solidFill>
                  <a:srgbClr val="FFFFFF"/>
                </a:solidFill>
              </a:rPr>
              <a:t>: Alessio Mingozzi, Filippo Aleotti, Matteo Poggi</a:t>
            </a:r>
          </a:p>
          <a:p>
            <a:pPr algn="l"/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4D5E7B-A61A-47B4-B6C2-8471D785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E197-ECA9-4A18-B8F0-70B4B45B1EAE}" type="datetime1">
              <a:rPr lang="it-IT" smtClean="0"/>
              <a:t>16/11/2021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45FE79-7DCF-4E31-8D0A-8FB18D57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1994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D29FB4-E703-4A55-A0A4-21E0710F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6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Problemi e risoluzioni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8" y="1540572"/>
            <a:ext cx="10667998" cy="1499511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Output con chiari errori.</a:t>
            </a:r>
            <a:br>
              <a:rPr lang="it-IT" dirty="0"/>
            </a:br>
            <a:r>
              <a:rPr lang="it-IT" dirty="0"/>
              <a:t>La soluzione sta nel </a:t>
            </a:r>
            <a:r>
              <a:rPr lang="it-IT" dirty="0" err="1"/>
              <a:t>tweaking</a:t>
            </a:r>
            <a:r>
              <a:rPr lang="it-IT" dirty="0"/>
              <a:t> del </a:t>
            </a:r>
            <a:r>
              <a:rPr lang="it-IT" dirty="0" err="1"/>
              <a:t>threshold</a:t>
            </a:r>
            <a:r>
              <a:rPr lang="it-IT" dirty="0"/>
              <a:t> di rilevazione dei </a:t>
            </a:r>
            <a:r>
              <a:rPr lang="it-IT" dirty="0" err="1"/>
              <a:t>keypoints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Middle ground tra falsi positivi e output corretto.</a:t>
            </a:r>
          </a:p>
          <a:p>
            <a:pPr algn="l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6" name="Immagine 5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2D95CB95-3D9A-4A88-91A5-562C5A96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3204179"/>
            <a:ext cx="4995333" cy="2809875"/>
          </a:xfrm>
          <a:prstGeom prst="rect">
            <a:avLst/>
          </a:prstGeom>
        </p:spPr>
      </p:pic>
      <p:pic>
        <p:nvPicPr>
          <p:cNvPr id="10" name="Immagine 9" descr="Immagine che contiene pavimento, interni&#10;&#10;Descrizione generata automaticamente">
            <a:extLst>
              <a:ext uri="{FF2B5EF4-FFF2-40B4-BE49-F238E27FC236}">
                <a16:creationId xmlns:a16="http://schemas.microsoft.com/office/drawing/2014/main" id="{FEF3473D-2895-43FF-8D87-BA6DEF6B0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8" y="3204180"/>
            <a:ext cx="4995333" cy="280987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7A8F592-05DB-4916-9B49-53604B91E311}"/>
              </a:ext>
            </a:extLst>
          </p:cNvPr>
          <p:cNvSpPr txBox="1"/>
          <p:nvPr/>
        </p:nvSpPr>
        <p:spPr>
          <a:xfrm>
            <a:off x="6095997" y="6019850"/>
            <a:ext cx="191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Threshold</a:t>
            </a:r>
            <a:r>
              <a:rPr lang="it-IT" sz="1200" dirty="0"/>
              <a:t>=0.1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4ABC565-A0A8-4FA3-83DC-C38E5C0DCD88}"/>
              </a:ext>
            </a:extLst>
          </p:cNvPr>
          <p:cNvSpPr txBox="1"/>
          <p:nvPr/>
        </p:nvSpPr>
        <p:spPr>
          <a:xfrm>
            <a:off x="466688" y="6014054"/>
            <a:ext cx="191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Threshold</a:t>
            </a:r>
            <a:r>
              <a:rPr lang="it-IT" sz="1200" dirty="0"/>
              <a:t>=0.3</a:t>
            </a:r>
          </a:p>
        </p:txBody>
      </p:sp>
    </p:spTree>
    <p:extLst>
      <p:ext uri="{BB962C8B-B14F-4D97-AF65-F5344CB8AC3E}">
        <p14:creationId xmlns:p14="http://schemas.microsoft.com/office/powerpoint/2010/main" val="247268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Output dopo lo studio del </a:t>
            </a:r>
            <a:r>
              <a:rPr lang="it-IT" sz="4800" dirty="0" err="1">
                <a:solidFill>
                  <a:srgbClr val="FFFFFF"/>
                </a:solidFill>
              </a:rPr>
              <a:t>threshold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8" y="1540573"/>
            <a:ext cx="10667998" cy="1275779"/>
          </a:xfrm>
        </p:spPr>
        <p:txBody>
          <a:bodyPr/>
          <a:lstStyle/>
          <a:p>
            <a:pPr algn="l"/>
            <a:r>
              <a:rPr lang="it-IT" dirty="0"/>
              <a:t>Dopo l’analisi dell’impatto del </a:t>
            </a:r>
            <a:r>
              <a:rPr lang="it-IT" dirty="0" err="1"/>
              <a:t>threshold</a:t>
            </a:r>
            <a:r>
              <a:rPr lang="it-IT" dirty="0"/>
              <a:t> sull’output, </a:t>
            </a:r>
            <a:r>
              <a:rPr lang="it-IT" dirty="0" err="1"/>
              <a:t>theshold</a:t>
            </a:r>
            <a:r>
              <a:rPr lang="it-IT" dirty="0"/>
              <a:t>=0,18.</a:t>
            </a:r>
          </a:p>
          <a:p>
            <a:pPr algn="l"/>
            <a:r>
              <a:rPr lang="it-IT" dirty="0"/>
              <a:t>Per mantenere la privacy, è stato preferito mantenere un maggior numero di falsi positivi.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13" name="Immagine 12" descr="Immagine che contiene pavimento, interni&#10;&#10;Descrizione generata automaticamente">
            <a:extLst>
              <a:ext uri="{FF2B5EF4-FFF2-40B4-BE49-F238E27FC236}">
                <a16:creationId xmlns:a16="http://schemas.microsoft.com/office/drawing/2014/main" id="{0AC1C282-CE0D-4A94-B934-04F2ECA05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238" y="2926271"/>
            <a:ext cx="4597758" cy="2586239"/>
          </a:xfrm>
          <a:prstGeom prst="rect">
            <a:avLst/>
          </a:prstGeom>
        </p:spPr>
      </p:pic>
      <p:pic>
        <p:nvPicPr>
          <p:cNvPr id="11" name="Immagine 10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48A9D838-F211-449A-B6E1-71370A55F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5" y="2926270"/>
            <a:ext cx="4597758" cy="258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9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Conclusione e possibili utilizzi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8" y="1624519"/>
            <a:ext cx="10667998" cy="3922841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it-IT" dirty="0"/>
              <a:t>Possibile utilizzo su sistemi mobili non in </a:t>
            </a:r>
            <a:r>
              <a:rPr lang="it-IT" dirty="0" err="1"/>
              <a:t>real</a:t>
            </a:r>
            <a:r>
              <a:rPr lang="it-IT" dirty="0"/>
              <a:t> time.</a:t>
            </a:r>
          </a:p>
          <a:p>
            <a:pPr marL="342900" indent="-342900" algn="l">
              <a:buFontTx/>
              <a:buChar char="-"/>
            </a:pPr>
            <a:r>
              <a:rPr lang="it-IT" dirty="0"/>
              <a:t>Possibile utilizzo nel post processing dei video.</a:t>
            </a:r>
          </a:p>
          <a:p>
            <a:pPr marL="342900" indent="-342900" algn="l">
              <a:buFontTx/>
              <a:buChar char="-"/>
            </a:pPr>
            <a:r>
              <a:rPr lang="it-IT" dirty="0"/>
              <a:t>Possibile ampliamento in ambito medico (studio dei movimenti corporei dei pazienti per diagnosi e ricerca).</a:t>
            </a:r>
          </a:p>
          <a:p>
            <a:pPr marL="342900" indent="-342900" algn="l">
              <a:buFontTx/>
              <a:buChar char="-"/>
            </a:pPr>
            <a:r>
              <a:rPr lang="it-IT" dirty="0"/>
              <a:t>Possibili migliorie si possono avere cambiando rete neurale o aumentando la potenza di calcolo della GPU.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74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092928"/>
            <a:ext cx="10668000" cy="1985963"/>
          </a:xfrm>
        </p:spPr>
        <p:txBody>
          <a:bodyPr anchor="ctr">
            <a:normAutofit/>
          </a:bodyPr>
          <a:lstStyle/>
          <a:p>
            <a:r>
              <a:rPr lang="it-IT" sz="4800" dirty="0">
                <a:solidFill>
                  <a:srgbClr val="FFFFFF"/>
                </a:solidFill>
              </a:rPr>
              <a:t>GRAZIE DELL’ATTENZIONE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50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OBBIETTIVO DELLA TESI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FC57A8E-D198-43CF-ACD7-853D2631E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8" y="1540572"/>
            <a:ext cx="10667998" cy="3939889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-Applicazioni come navigatori o reti neurali per la guida autonoma si avvalgono di grandi quantità di immagini di strade e luoghi pubblici.</a:t>
            </a:r>
          </a:p>
          <a:p>
            <a:pPr algn="l"/>
            <a:r>
              <a:rPr lang="it-IT" dirty="0"/>
              <a:t>-Il riconoscimento di persone all’interno di queste applicazioni può portare a sanzioni economiche e legali legate alla privacy.</a:t>
            </a:r>
          </a:p>
          <a:p>
            <a:pPr algn="l"/>
            <a:r>
              <a:rPr lang="it-IT" dirty="0"/>
              <a:t>-Per questi motivi è stata creata questa applicazione, che stima la posa delle persone, senza scoprirne l’identità, per poi coprirne il volto.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4ECE-4589-4666-B199-0F3643ABD5A2}" type="datetime1">
              <a:rPr lang="it-IT" smtClean="0"/>
              <a:t>16/11/2021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5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14400"/>
            <a:ext cx="9144000" cy="1263649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STIMA POSA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72A914-0027-46F8-9A54-B8192A37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48129"/>
            <a:ext cx="10668000" cy="3547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I passi per stimare la posa di una o più persone presenti in un’immagine sono:</a:t>
            </a:r>
          </a:p>
          <a:p>
            <a:r>
              <a:rPr lang="it-IT" sz="2400" dirty="0"/>
              <a:t>Cattura di un frame</a:t>
            </a:r>
          </a:p>
          <a:p>
            <a:r>
              <a:rPr lang="it-IT" sz="2400" dirty="0"/>
              <a:t>Creazione di un blob, che è un formato di dato, dal frame</a:t>
            </a:r>
          </a:p>
          <a:p>
            <a:r>
              <a:rPr lang="it-IT" sz="2400" dirty="0"/>
              <a:t>Si fa analizzare alla rete neurale il blob</a:t>
            </a:r>
          </a:p>
          <a:p>
            <a:r>
              <a:rPr lang="it-IT" sz="2400" dirty="0"/>
              <a:t>Elaborazione output ricevuto dalla rete neurale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6DB8C11-130A-4C27-9696-D4AE6E5D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E0D3-1F6C-4EF7-9F59-B91FC5FC725C}" type="datetime1">
              <a:rPr lang="it-IT" smtClean="0"/>
              <a:t>16/11/2021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3237D2-D9E8-4B54-B0E4-9B98CE7D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D63FE8-1BF0-4F66-A5F8-12F3C59B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5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" y="736178"/>
            <a:ext cx="10783824" cy="1263649"/>
          </a:xfrm>
        </p:spPr>
        <p:txBody>
          <a:bodyPr anchor="ctr">
            <a:normAutofit/>
          </a:bodyPr>
          <a:lstStyle/>
          <a:p>
            <a:pPr algn="ctr"/>
            <a:r>
              <a:rPr lang="it-IT" sz="4800" dirty="0">
                <a:solidFill>
                  <a:srgbClr val="FFFFFF"/>
                </a:solidFill>
              </a:rPr>
              <a:t>Strumenti principali utilizzati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72A914-0027-46F8-9A54-B8192A377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48129"/>
            <a:ext cx="4663440" cy="2487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 err="1"/>
              <a:t>OpenCv</a:t>
            </a:r>
            <a:r>
              <a:rPr lang="it-IT" sz="2400" dirty="0"/>
              <a:t> with Cuda support</a:t>
            </a:r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0838DDF7-25AD-4215-A2F0-E0221602562C}"/>
              </a:ext>
            </a:extLst>
          </p:cNvPr>
          <p:cNvSpPr txBox="1">
            <a:spLocks/>
          </p:cNvSpPr>
          <p:nvPr/>
        </p:nvSpPr>
        <p:spPr>
          <a:xfrm>
            <a:off x="7266432" y="2548129"/>
            <a:ext cx="3407664" cy="2316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400" dirty="0" err="1"/>
              <a:t>OpenPose</a:t>
            </a:r>
            <a:r>
              <a:rPr lang="it-IT" sz="2400" dirty="0"/>
              <a:t> </a:t>
            </a:r>
            <a:r>
              <a:rPr lang="it-IT" sz="2400" dirty="0" err="1"/>
              <a:t>Mpi</a:t>
            </a:r>
            <a:r>
              <a:rPr lang="it-IT" sz="2400" dirty="0"/>
              <a:t> DNN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0309BB-C727-4D2D-82BE-56CE23311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432" y="3138902"/>
            <a:ext cx="3185160" cy="31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CV">
            <a:extLst>
              <a:ext uri="{FF2B5EF4-FFF2-40B4-BE49-F238E27FC236}">
                <a16:creationId xmlns:a16="http://schemas.microsoft.com/office/drawing/2014/main" id="{067E340B-49E6-4FDB-B3AF-47457E96D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408" y="3138902"/>
            <a:ext cx="2432304" cy="32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022719-3B1E-4BB6-8933-F1FE7985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21BD-8DF6-414C-96B9-8D34CEEC0A3D}" type="datetime1">
              <a:rPr lang="it-IT" smtClean="0"/>
              <a:t>16/11/2021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0075EF-3567-4826-B012-2AA0747B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r>
              <a:rPr lang="en-US"/>
              <a:t>Francesco Luzzi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CCB517-AC1D-4900-8CFF-94943C7D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9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271" y="529213"/>
            <a:ext cx="10594846" cy="814746"/>
          </a:xfrm>
        </p:spPr>
        <p:txBody>
          <a:bodyPr>
            <a:normAutofit/>
          </a:bodyPr>
          <a:lstStyle/>
          <a:p>
            <a:pPr algn="l"/>
            <a:r>
              <a:rPr lang="it-IT" sz="2800" dirty="0"/>
              <a:t>Modello pose: </a:t>
            </a:r>
            <a:r>
              <a:rPr lang="it-IT" sz="2800" dirty="0" err="1"/>
              <a:t>Mpi</a:t>
            </a:r>
            <a:r>
              <a:rPr lang="it-IT" sz="2800" dirty="0"/>
              <a:t> Human </a:t>
            </a:r>
            <a:r>
              <a:rPr lang="it-IT" sz="2800" dirty="0" err="1"/>
              <a:t>PoseModel</a:t>
            </a:r>
            <a:endParaRPr lang="it-IT" sz="28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3B195CB-4AD4-426C-8033-C14B20127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56" y="2087854"/>
            <a:ext cx="2949349" cy="392106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554C-F726-43B4-AA11-83BC98311E77}" type="datetime1">
              <a:rPr lang="it-IT" smtClean="0"/>
              <a:t>16/11/2021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4248" y="6273843"/>
            <a:ext cx="4572000" cy="365125"/>
          </a:xfrm>
        </p:spPr>
        <p:txBody>
          <a:bodyPr/>
          <a:lstStyle/>
          <a:p>
            <a:r>
              <a:rPr lang="en-US" dirty="0"/>
              <a:t>Francesco </a:t>
            </a:r>
            <a:r>
              <a:rPr lang="en-US" dirty="0" err="1"/>
              <a:t>Luzzi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D6BFA18-9703-4747-B99C-AE9765053A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8"/>
          <a:stretch/>
        </p:blipFill>
        <p:spPr>
          <a:xfrm>
            <a:off x="6559396" y="2087854"/>
            <a:ext cx="2949349" cy="3921060"/>
          </a:xfrm>
          <a:prstGeom prst="rect">
            <a:avLst/>
          </a:prstGeom>
        </p:spPr>
      </p:pic>
      <p:sp>
        <p:nvSpPr>
          <p:cNvPr id="8" name="Titolo 4">
            <a:extLst>
              <a:ext uri="{FF2B5EF4-FFF2-40B4-BE49-F238E27FC236}">
                <a16:creationId xmlns:a16="http://schemas.microsoft.com/office/drawing/2014/main" id="{8B5BCE94-8534-4BCD-AEE7-BABFBA1654DB}"/>
              </a:ext>
            </a:extLst>
          </p:cNvPr>
          <p:cNvSpPr txBox="1">
            <a:spLocks/>
          </p:cNvSpPr>
          <p:nvPr/>
        </p:nvSpPr>
        <p:spPr>
          <a:xfrm>
            <a:off x="538271" y="1064205"/>
            <a:ext cx="10594846" cy="81474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600" dirty="0">
                <a:latin typeface="+mn-lt"/>
              </a:rPr>
              <a:t>Le immagini seguenti riportano il formato dell’output della rete neurale prodotta da </a:t>
            </a:r>
            <a:r>
              <a:rPr lang="it-IT" sz="1600" dirty="0" err="1">
                <a:latin typeface="+mn-lt"/>
              </a:rPr>
              <a:t>OpenPose</a:t>
            </a:r>
            <a:r>
              <a:rPr lang="it-IT" sz="1600" dirty="0">
                <a:latin typeface="+mn-lt"/>
              </a:rPr>
              <a:t>, MPI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78BEF74-EC8A-417C-9567-6C21EDB10F04}"/>
              </a:ext>
            </a:extLst>
          </p:cNvPr>
          <p:cNvSpPr txBox="1"/>
          <p:nvPr/>
        </p:nvSpPr>
        <p:spPr>
          <a:xfrm>
            <a:off x="3963105" y="2176437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-formato output</a:t>
            </a:r>
            <a:br>
              <a:rPr lang="it-IT" dirty="0"/>
            </a:br>
            <a:r>
              <a:rPr lang="it-IT" dirty="0"/>
              <a:t>dei </a:t>
            </a:r>
            <a:r>
              <a:rPr lang="it-IT" dirty="0" err="1"/>
              <a:t>keypoints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B6B9DC9-7A8C-40D5-A43B-6DDC026F6E83}"/>
              </a:ext>
            </a:extLst>
          </p:cNvPr>
          <p:cNvSpPr txBox="1"/>
          <p:nvPr/>
        </p:nvSpPr>
        <p:spPr>
          <a:xfrm>
            <a:off x="9515593" y="2211909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-formato output</a:t>
            </a:r>
            <a:br>
              <a:rPr lang="it-IT" dirty="0"/>
            </a:br>
            <a:r>
              <a:rPr lang="it-IT" dirty="0"/>
              <a:t>dei PAF</a:t>
            </a:r>
          </a:p>
        </p:txBody>
      </p:sp>
    </p:spTree>
    <p:extLst>
      <p:ext uri="{BB962C8B-B14F-4D97-AF65-F5344CB8AC3E}">
        <p14:creationId xmlns:p14="http://schemas.microsoft.com/office/powerpoint/2010/main" val="119935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084" y="766719"/>
            <a:ext cx="10594846" cy="814746"/>
          </a:xfrm>
        </p:spPr>
        <p:txBody>
          <a:bodyPr>
            <a:normAutofit/>
          </a:bodyPr>
          <a:lstStyle/>
          <a:p>
            <a:pPr algn="l"/>
            <a:r>
              <a:rPr lang="it-IT" sz="4000" dirty="0"/>
              <a:t>Concetti fondamentali: </a:t>
            </a:r>
            <a:r>
              <a:rPr lang="it-IT" sz="4000" dirty="0" err="1"/>
              <a:t>keypoints</a:t>
            </a:r>
            <a:endParaRPr lang="it-IT" sz="400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9554C-F726-43B4-AA11-83BC98311E77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4248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2086CA8-7480-4A2C-9DC9-3C59D0352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86" y="1867100"/>
            <a:ext cx="4572000" cy="4121107"/>
          </a:xfrm>
          <a:prstGeom prst="rect">
            <a:avLst/>
          </a:prstGeom>
        </p:spPr>
      </p:pic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F5CD0C0F-2914-458C-937B-5028FC0B8E3A}"/>
              </a:ext>
            </a:extLst>
          </p:cNvPr>
          <p:cNvSpPr txBox="1">
            <a:spLocks/>
          </p:cNvSpPr>
          <p:nvPr/>
        </p:nvSpPr>
        <p:spPr>
          <a:xfrm>
            <a:off x="762000" y="2153717"/>
            <a:ext cx="5090115" cy="3547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I </a:t>
            </a:r>
            <a:r>
              <a:rPr lang="it-IT" dirty="0" err="1"/>
              <a:t>keypoints</a:t>
            </a:r>
            <a:r>
              <a:rPr lang="it-IT" dirty="0"/>
              <a:t> sono diversi punti identificati dalla rete neurale, come mostrato in precedenza, la cui identificazione è resa possibile grazie diverse mappe di probabilità restituite in output dalla rete neurale.</a:t>
            </a:r>
          </a:p>
        </p:txBody>
      </p:sp>
    </p:spTree>
    <p:extLst>
      <p:ext uri="{BB962C8B-B14F-4D97-AF65-F5344CB8AC3E}">
        <p14:creationId xmlns:p14="http://schemas.microsoft.com/office/powerpoint/2010/main" val="245447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9173638-E18F-4E36-A184-A772E02A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084" y="766719"/>
            <a:ext cx="10594846" cy="814746"/>
          </a:xfrm>
        </p:spPr>
        <p:txBody>
          <a:bodyPr>
            <a:normAutofit/>
          </a:bodyPr>
          <a:lstStyle/>
          <a:p>
            <a:pPr algn="l"/>
            <a:r>
              <a:rPr lang="it-IT" sz="4000" dirty="0"/>
              <a:t>Concetti fondamentali: PAF (Part </a:t>
            </a:r>
            <a:r>
              <a:rPr lang="it-IT" sz="4000" dirty="0" err="1"/>
              <a:t>Affinity</a:t>
            </a:r>
            <a:r>
              <a:rPr lang="it-IT" sz="4000" dirty="0"/>
              <a:t>)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01F3AF3-2EB9-4225-9616-8410331D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9554C-F726-43B4-AA11-83BC98311E77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69C638-CF70-447A-AA80-9901DE1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4248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C34330-01A6-410A-9140-4E13A244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F5CD0C0F-2914-458C-937B-5028FC0B8E3A}"/>
              </a:ext>
            </a:extLst>
          </p:cNvPr>
          <p:cNvSpPr txBox="1">
            <a:spLocks/>
          </p:cNvSpPr>
          <p:nvPr/>
        </p:nvSpPr>
        <p:spPr>
          <a:xfrm>
            <a:off x="762000" y="2153717"/>
            <a:ext cx="5090115" cy="3547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/>
              <a:t>I PAF (Part </a:t>
            </a:r>
            <a:r>
              <a:rPr lang="it-IT" dirty="0" err="1"/>
              <a:t>Affinity</a:t>
            </a:r>
            <a:r>
              <a:rPr lang="it-IT" dirty="0"/>
              <a:t>) sono mappe di probabilità che codificano il grado di relazione tra diversi </a:t>
            </a:r>
            <a:r>
              <a:rPr lang="it-IT" dirty="0" err="1"/>
              <a:t>keypoints</a:t>
            </a:r>
            <a:r>
              <a:rPr lang="it-IT" dirty="0"/>
              <a:t>.</a:t>
            </a:r>
          </a:p>
          <a:p>
            <a:pPr algn="l"/>
            <a:r>
              <a:rPr lang="it-IT" dirty="0"/>
              <a:t>Viene utilizzato per collegare correttamente diversi </a:t>
            </a:r>
            <a:r>
              <a:rPr lang="it-IT" dirty="0" err="1"/>
              <a:t>keypoint</a:t>
            </a:r>
            <a:r>
              <a:rPr lang="it-IT" dirty="0"/>
              <a:t> consecutivi.</a:t>
            </a:r>
          </a:p>
        </p:txBody>
      </p:sp>
      <p:pic>
        <p:nvPicPr>
          <p:cNvPr id="7" name="Immagine 6" descr="Immagine che contiene persona, esterni, gruppo, persone&#10;&#10;Descrizione generata automaticamente">
            <a:extLst>
              <a:ext uri="{FF2B5EF4-FFF2-40B4-BE49-F238E27FC236}">
                <a16:creationId xmlns:a16="http://schemas.microsoft.com/office/drawing/2014/main" id="{000CA944-EBEF-4D55-BFA8-97B4E5CB4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6590"/>
            <a:ext cx="5720595" cy="369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401594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Immagini utilizzate come input dell’applicazione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13" name="Immagine 12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BB458D45-B894-4B58-AE52-F98B70124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230" y="3448198"/>
            <a:ext cx="4572000" cy="2571750"/>
          </a:xfrm>
          <a:prstGeom prst="rect">
            <a:avLst/>
          </a:prstGeom>
        </p:spPr>
      </p:pic>
      <p:pic>
        <p:nvPicPr>
          <p:cNvPr id="15" name="Immagine 14" descr="Immagine che contiene pavimento, interni, piastrellato&#10;&#10;Descrizione generata automaticamente">
            <a:extLst>
              <a:ext uri="{FF2B5EF4-FFF2-40B4-BE49-F238E27FC236}">
                <a16:creationId xmlns:a16="http://schemas.microsoft.com/office/drawing/2014/main" id="{4108920B-2521-4810-B5CE-A5EA9286B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386" y="2679383"/>
            <a:ext cx="4504567" cy="2533819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D7DD103-0B6D-4542-BD4D-358FE22D7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12" y="2200254"/>
            <a:ext cx="3966072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8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bg1"/>
            </a:gs>
            <a:gs pos="88000">
              <a:srgbClr val="2F5596"/>
            </a:gs>
            <a:gs pos="65000">
              <a:srgbClr val="325AA0"/>
            </a:gs>
            <a:gs pos="48000">
              <a:schemeClr val="accent1">
                <a:lumMod val="6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E11C5-A0B6-420D-B720-3FF84BFCB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69056"/>
            <a:ext cx="10668000" cy="1985963"/>
          </a:xfrm>
        </p:spPr>
        <p:txBody>
          <a:bodyPr anchor="ctr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Primo approccio e primi output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8B53254-B06A-4E5D-A0AC-20FA1460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E4ECE-4589-4666-B199-0F3643ABD5A2}" type="datetime1">
              <a:rPr kumimoji="0" lang="it-IT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16/11/2021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C513CA3-1C08-4096-8C1C-E18FA3BE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273843"/>
            <a:ext cx="457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Francesco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"/>
                <a:ea typeface="+mn-ea"/>
                <a:cs typeface="+mn-cs"/>
              </a:rPr>
              <a:t>Luzzi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"/>
              <a:ea typeface="+mn-ea"/>
              <a:cs typeface="+mn-cs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2A947FD-5B34-48F5-AD8B-31B0CEC1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43A852-0206-46AC-B0EB-645612933129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 Pro Cond SemiBol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 Pro Cond SemiBold"/>
              <a:ea typeface="+mn-ea"/>
              <a:cs typeface="+mn-cs"/>
            </a:endParaRPr>
          </a:p>
        </p:txBody>
      </p:sp>
      <p:pic>
        <p:nvPicPr>
          <p:cNvPr id="10" name="Immagine 9" descr="Immagine che contiene pavimento, interni, edificio, piastrellato&#10;&#10;Descrizione generata automaticamente">
            <a:extLst>
              <a:ext uri="{FF2B5EF4-FFF2-40B4-BE49-F238E27FC236}">
                <a16:creationId xmlns:a16="http://schemas.microsoft.com/office/drawing/2014/main" id="{58B3E37D-26A1-469C-B0E8-CAACDB1EE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218" y="3057942"/>
            <a:ext cx="4572001" cy="2571751"/>
          </a:xfrm>
          <a:prstGeom prst="rect">
            <a:avLst/>
          </a:prstGeom>
        </p:spPr>
      </p:pic>
      <p:pic>
        <p:nvPicPr>
          <p:cNvPr id="11" name="Immagine 10" descr="Immagine che contiene pavimento, interni&#10;&#10;Descrizione generata automaticamente">
            <a:extLst>
              <a:ext uri="{FF2B5EF4-FFF2-40B4-BE49-F238E27FC236}">
                <a16:creationId xmlns:a16="http://schemas.microsoft.com/office/drawing/2014/main" id="{E2140D2D-DEBA-4F41-AB9D-577CAB833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03" y="2413793"/>
            <a:ext cx="4572001" cy="2571750"/>
          </a:xfrm>
          <a:prstGeom prst="rect">
            <a:avLst/>
          </a:prstGeom>
        </p:spPr>
      </p:pic>
      <p:pic>
        <p:nvPicPr>
          <p:cNvPr id="12" name="Immagine 11" descr="Immagine che contiene persona, colorato&#10;&#10;Descrizione generata automaticamente">
            <a:extLst>
              <a:ext uri="{FF2B5EF4-FFF2-40B4-BE49-F238E27FC236}">
                <a16:creationId xmlns:a16="http://schemas.microsoft.com/office/drawing/2014/main" id="{016F30CC-A77D-4B45-B386-31C0F1A44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1" y="1925050"/>
            <a:ext cx="4047066" cy="26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81561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457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Verdana Pro</vt:lpstr>
      <vt:lpstr>Verdana Pro Cond SemiBold</vt:lpstr>
      <vt:lpstr>TornVTI</vt:lpstr>
      <vt:lpstr>Stima posa delle persone per oscurarne il volto. </vt:lpstr>
      <vt:lpstr>OBBIETTIVO DELLA TESI</vt:lpstr>
      <vt:lpstr>STIMA POSA</vt:lpstr>
      <vt:lpstr>Strumenti principali utilizzati</vt:lpstr>
      <vt:lpstr>Modello pose: Mpi Human PoseModel</vt:lpstr>
      <vt:lpstr>Concetti fondamentali: keypoints</vt:lpstr>
      <vt:lpstr>Concetti fondamentali: PAF (Part Affinity)</vt:lpstr>
      <vt:lpstr>Immagini utilizzate come input dell’applicazione</vt:lpstr>
      <vt:lpstr>Primo approccio e primi output</vt:lpstr>
      <vt:lpstr>Problemi e risoluzioni</vt:lpstr>
      <vt:lpstr>Output dopo lo studio del threshold</vt:lpstr>
      <vt:lpstr>Conclusione e possibili utilizzi</vt:lpstr>
      <vt:lpstr>GRAZIE DELL’ATTENZIONE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Stima delle pose delle persone per coprirne il volto</dc:title>
  <dc:creator>FRANCESCO</dc:creator>
  <cp:lastModifiedBy>FRANCESCO LUZZI</cp:lastModifiedBy>
  <cp:revision>26</cp:revision>
  <dcterms:created xsi:type="dcterms:W3CDTF">2021-04-11T20:02:21Z</dcterms:created>
  <dcterms:modified xsi:type="dcterms:W3CDTF">2021-11-16T16:05:20Z</dcterms:modified>
</cp:coreProperties>
</file>