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1" Type="http://schemas.openxmlformats.org/officeDocument/2006/relationships/slide" Target="slides/slide36.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ithub.com/danielegenta/Progetto-MLDL" TargetMode="Externa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u="sng">
                <a:solidFill>
                  <a:schemeClr val="hlink"/>
                </a:solidFill>
                <a:hlinkClick r:id="rId2"/>
              </a:rPr>
              <a:t>Github source</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893273e465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893273e465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893273e465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893273e465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89439f46a5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89439f46a5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89439f46a5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89439f46a5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893273e465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893273e465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893273e614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893273e614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893273e614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893273e614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893273e614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893273e614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893273e614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893273e614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893273e614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893273e614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893273e465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893273e465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893273e465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893273e465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893273e465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893273e465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893273e465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893273e465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893273e465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893273e465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g8a8ec0804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8a8ec0804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8a8387835e_5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8a8387835e_5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g893273e465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893273e465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g8a8387835e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8a8387835e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Google Shape;248;g893273e465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893273e465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g893273e465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893273e465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893273e465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893273e465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Google Shape;260;g8a8387835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8a8387835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Google Shape;268;g8a8387835e_5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8a8387835e_5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Google Shape;275;g8a8387835e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8a8387835e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Google Shape;282;g8a8387835e_5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8a8387835e_5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Google Shape;289;g8a8387835e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8a8387835e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5" name="Shape 295"/>
        <p:cNvGrpSpPr/>
        <p:nvPr/>
      </p:nvGrpSpPr>
      <p:grpSpPr>
        <a:xfrm>
          <a:off x="0" y="0"/>
          <a:ext cx="0" cy="0"/>
          <a:chOff x="0" y="0"/>
          <a:chExt cx="0" cy="0"/>
        </a:xfrm>
      </p:grpSpPr>
      <p:sp>
        <p:nvSpPr>
          <p:cNvPr id="296" name="Google Shape;296;g893273e465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893273e465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1" name="Shape 301"/>
        <p:cNvGrpSpPr/>
        <p:nvPr/>
      </p:nvGrpSpPr>
      <p:grpSpPr>
        <a:xfrm>
          <a:off x="0" y="0"/>
          <a:ext cx="0" cy="0"/>
          <a:chOff x="0" y="0"/>
          <a:chExt cx="0" cy="0"/>
        </a:xfrm>
      </p:grpSpPr>
      <p:sp>
        <p:nvSpPr>
          <p:cNvPr id="302" name="Google Shape;302;g893273e614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893273e614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893273e465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893273e465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893273e465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893273e465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893273e465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893273e465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893273e465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893273e465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893273e465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893273e465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893273e465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893273e465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it"/>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8.png"/><Relationship Id="rId4" Type="http://schemas.openxmlformats.org/officeDocument/2006/relationships/image" Target="../media/image32.png"/><Relationship Id="rId5" Type="http://schemas.openxmlformats.org/officeDocument/2006/relationships/image" Target="../media/image29.png"/><Relationship Id="rId6" Type="http://schemas.openxmlformats.org/officeDocument/2006/relationships/image" Target="../media/image2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9.png"/><Relationship Id="rId4" Type="http://schemas.openxmlformats.org/officeDocument/2006/relationships/image" Target="../media/image26.png"/><Relationship Id="rId5" Type="http://schemas.openxmlformats.org/officeDocument/2006/relationships/image" Target="../media/image30.png"/><Relationship Id="rId6" Type="http://schemas.openxmlformats.org/officeDocument/2006/relationships/image" Target="../media/image2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0.png"/><Relationship Id="rId4" Type="http://schemas.openxmlformats.org/officeDocument/2006/relationships/image" Target="../media/image3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8.png"/><Relationship Id="rId4" Type="http://schemas.openxmlformats.org/officeDocument/2006/relationships/image" Target="../media/image11.png"/><Relationship Id="rId5" Type="http://schemas.openxmlformats.org/officeDocument/2006/relationships/image" Target="../media/image15.png"/><Relationship Id="rId6"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8.png"/><Relationship Id="rId4" Type="http://schemas.openxmlformats.org/officeDocument/2006/relationships/image" Target="../media/image1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6.png"/><Relationship Id="rId4" Type="http://schemas.openxmlformats.org/officeDocument/2006/relationships/image" Target="../media/image1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2.png"/><Relationship Id="rId4" Type="http://schemas.openxmlformats.org/officeDocument/2006/relationships/image" Target="../media/image3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25.png"/><Relationship Id="rId4" Type="http://schemas.openxmlformats.org/officeDocument/2006/relationships/image" Target="../media/image3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2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8.png"/><Relationship Id="rId4" Type="http://schemas.openxmlformats.org/officeDocument/2006/relationships/image" Target="../media/image3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it"/>
              <a:t>Machine Learning and </a:t>
            </a:r>
            <a:endParaRPr/>
          </a:p>
          <a:p>
            <a:pPr indent="0" lvl="0" marL="0" rtl="0" algn="ctr">
              <a:spcBef>
                <a:spcPts val="0"/>
              </a:spcBef>
              <a:spcAft>
                <a:spcPts val="0"/>
              </a:spcAft>
              <a:buNone/>
            </a:pPr>
            <a:r>
              <a:rPr lang="it"/>
              <a:t>Deep Learning</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it" sz="1700">
                <a:solidFill>
                  <a:schemeClr val="dk1"/>
                </a:solidFill>
              </a:rPr>
              <a:t>Incremental Learning in Image Classification</a:t>
            </a:r>
            <a:endParaRPr sz="1700">
              <a:solidFill>
                <a:schemeClr val="dk1"/>
              </a:solidFill>
            </a:endParaRPr>
          </a:p>
          <a:p>
            <a:pPr indent="0" lvl="0" marL="0" rtl="0" algn="ctr">
              <a:spcBef>
                <a:spcPts val="0"/>
              </a:spcBef>
              <a:spcAft>
                <a:spcPts val="0"/>
              </a:spcAft>
              <a:buNone/>
            </a:pPr>
            <a:r>
              <a:t/>
            </a:r>
            <a:endParaRPr sz="1900">
              <a:solidFill>
                <a:schemeClr val="dk1"/>
              </a:solidFill>
            </a:endParaRPr>
          </a:p>
          <a:p>
            <a:pPr indent="0" lvl="0" marL="0" rtl="0" algn="ctr">
              <a:spcBef>
                <a:spcPts val="0"/>
              </a:spcBef>
              <a:spcAft>
                <a:spcPts val="0"/>
              </a:spcAft>
              <a:buNone/>
            </a:pPr>
            <a:r>
              <a:t/>
            </a:r>
            <a:endParaRPr sz="1900">
              <a:solidFill>
                <a:schemeClr val="dk1"/>
              </a:solidFill>
            </a:endParaRPr>
          </a:p>
          <a:p>
            <a:pPr indent="0" lvl="0" marL="0" rtl="0" algn="ctr">
              <a:spcBef>
                <a:spcPts val="0"/>
              </a:spcBef>
              <a:spcAft>
                <a:spcPts val="0"/>
              </a:spcAft>
              <a:buNone/>
            </a:pPr>
            <a:r>
              <a:t/>
            </a:r>
            <a:endParaRPr sz="1900">
              <a:solidFill>
                <a:schemeClr val="dk1"/>
              </a:solidFill>
            </a:endParaRPr>
          </a:p>
          <a:p>
            <a:pPr indent="0" lvl="0" marL="0" rtl="0" algn="l">
              <a:spcBef>
                <a:spcPts val="0"/>
              </a:spcBef>
              <a:spcAft>
                <a:spcPts val="0"/>
              </a:spcAft>
              <a:buNone/>
            </a:pPr>
            <a:r>
              <a:t/>
            </a:r>
            <a:endParaRPr sz="1900">
              <a:solidFill>
                <a:schemeClr val="dk1"/>
              </a:solidFill>
            </a:endParaRPr>
          </a:p>
          <a:p>
            <a:pPr indent="457200" lvl="0" marL="2286000" rtl="0" algn="l">
              <a:spcBef>
                <a:spcPts val="0"/>
              </a:spcBef>
              <a:spcAft>
                <a:spcPts val="0"/>
              </a:spcAft>
              <a:buNone/>
            </a:pPr>
            <a:r>
              <a:rPr lang="it" sz="1900">
                <a:solidFill>
                  <a:schemeClr val="dk1"/>
                </a:solidFill>
              </a:rPr>
              <a:t>Genta, Massimino, Paesante</a:t>
            </a:r>
            <a:endParaRPr sz="1900">
              <a:solidFill>
                <a:schemeClr val="dk1"/>
              </a:solidFill>
            </a:endParaRPr>
          </a:p>
          <a:p>
            <a:pPr indent="0" lvl="0" marL="3657600" rtl="0" algn="l">
              <a:spcBef>
                <a:spcPts val="0"/>
              </a:spcBef>
              <a:spcAft>
                <a:spcPts val="0"/>
              </a:spcAft>
              <a:buNone/>
            </a:pPr>
            <a:r>
              <a:rPr lang="it" sz="800">
                <a:solidFill>
                  <a:schemeClr val="dk1"/>
                </a:solidFill>
              </a:rPr>
              <a:t>    </a:t>
            </a:r>
            <a:r>
              <a:rPr lang="it" sz="800">
                <a:solidFill>
                  <a:schemeClr val="dk1"/>
                </a:solidFill>
              </a:rPr>
              <a:t>A.Y. 2019/2020</a:t>
            </a:r>
            <a:endParaRPr sz="1900">
              <a:solidFill>
                <a:schemeClr val="dk1"/>
              </a:solidFill>
            </a:endParaRPr>
          </a:p>
          <a:p>
            <a:pPr indent="0" lvl="0" marL="457200" rtl="0" algn="l">
              <a:spcBef>
                <a:spcPts val="0"/>
              </a:spcBef>
              <a:spcAft>
                <a:spcPts val="0"/>
              </a:spcAft>
              <a:buNone/>
            </a:pPr>
            <a:r>
              <a:t/>
            </a:r>
            <a:endParaRPr sz="800">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Fine Tuning - Results</a:t>
            </a:r>
            <a:endParaRPr/>
          </a:p>
        </p:txBody>
      </p:sp>
      <p:pic>
        <p:nvPicPr>
          <p:cNvPr id="122" name="Google Shape;122;p22"/>
          <p:cNvPicPr preferRelativeResize="0"/>
          <p:nvPr/>
        </p:nvPicPr>
        <p:blipFill>
          <a:blip r:embed="rId3">
            <a:alphaModFix/>
          </a:blip>
          <a:stretch>
            <a:fillRect/>
          </a:stretch>
        </p:blipFill>
        <p:spPr>
          <a:xfrm>
            <a:off x="440900" y="1399550"/>
            <a:ext cx="4131098" cy="3164253"/>
          </a:xfrm>
          <a:prstGeom prst="rect">
            <a:avLst/>
          </a:prstGeom>
          <a:noFill/>
          <a:ln>
            <a:noFill/>
          </a:ln>
        </p:spPr>
      </p:pic>
      <p:pic>
        <p:nvPicPr>
          <p:cNvPr id="123" name="Google Shape;123;p22"/>
          <p:cNvPicPr preferRelativeResize="0"/>
          <p:nvPr/>
        </p:nvPicPr>
        <p:blipFill>
          <a:blip r:embed="rId4">
            <a:alphaModFix/>
          </a:blip>
          <a:stretch>
            <a:fillRect/>
          </a:stretch>
        </p:blipFill>
        <p:spPr>
          <a:xfrm>
            <a:off x="4871900" y="1399550"/>
            <a:ext cx="3665775" cy="3164250"/>
          </a:xfrm>
          <a:prstGeom prst="rect">
            <a:avLst/>
          </a:prstGeom>
          <a:noFill/>
          <a:ln>
            <a:noFill/>
          </a:ln>
        </p:spPr>
      </p:pic>
      <p:pic>
        <p:nvPicPr>
          <p:cNvPr id="124" name="Google Shape;124;p22"/>
          <p:cNvPicPr preferRelativeResize="0"/>
          <p:nvPr/>
        </p:nvPicPr>
        <p:blipFill>
          <a:blip r:embed="rId5">
            <a:alphaModFix/>
          </a:blip>
          <a:stretch>
            <a:fillRect/>
          </a:stretch>
        </p:blipFill>
        <p:spPr>
          <a:xfrm>
            <a:off x="4871900" y="1399550"/>
            <a:ext cx="3665775" cy="3164250"/>
          </a:xfrm>
          <a:prstGeom prst="rect">
            <a:avLst/>
          </a:prstGeom>
          <a:noFill/>
          <a:ln>
            <a:noFill/>
          </a:ln>
        </p:spPr>
      </p:pic>
      <p:pic>
        <p:nvPicPr>
          <p:cNvPr id="125" name="Google Shape;125;p22"/>
          <p:cNvPicPr preferRelativeResize="0"/>
          <p:nvPr/>
        </p:nvPicPr>
        <p:blipFill rotWithShape="1">
          <a:blip r:embed="rId6">
            <a:alphaModFix/>
          </a:blip>
          <a:srcRect b="-2009" l="9358" r="6931" t="2010"/>
          <a:stretch/>
        </p:blipFill>
        <p:spPr>
          <a:xfrm>
            <a:off x="440900" y="1399550"/>
            <a:ext cx="4131105" cy="3200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Learning Without Forgetting</a:t>
            </a:r>
            <a:endParaRPr/>
          </a:p>
        </p:txBody>
      </p:sp>
      <p:sp>
        <p:nvSpPr>
          <p:cNvPr id="131" name="Google Shape;131;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base on knowledge distillation</a:t>
            </a:r>
            <a:endParaRPr/>
          </a:p>
          <a:p>
            <a:pPr indent="-342900" lvl="0" marL="457200" rtl="0" algn="l">
              <a:spcBef>
                <a:spcPts val="1600"/>
              </a:spcBef>
              <a:spcAft>
                <a:spcPts val="0"/>
              </a:spcAft>
              <a:buSzPts val="1800"/>
              <a:buChar char="●"/>
            </a:pPr>
            <a:r>
              <a:rPr lang="it"/>
              <a:t>modification of Join Training</a:t>
            </a:r>
            <a:endParaRPr/>
          </a:p>
          <a:p>
            <a:pPr indent="-342900" lvl="0" marL="457200" rtl="0" algn="l">
              <a:spcBef>
                <a:spcPts val="0"/>
              </a:spcBef>
              <a:spcAft>
                <a:spcPts val="0"/>
              </a:spcAft>
              <a:buSzPts val="1800"/>
              <a:buChar char="●"/>
            </a:pPr>
            <a:r>
              <a:rPr lang="it"/>
              <a:t>U</a:t>
            </a:r>
            <a:r>
              <a:rPr lang="it"/>
              <a:t>se of the parameters of the previous classifications</a:t>
            </a:r>
            <a:endParaRPr/>
          </a:p>
          <a:p>
            <a:pPr indent="-342900" lvl="0" marL="457200" rtl="0" algn="l">
              <a:spcBef>
                <a:spcPts val="0"/>
              </a:spcBef>
              <a:spcAft>
                <a:spcPts val="0"/>
              </a:spcAft>
              <a:buSzPts val="1800"/>
              <a:buChar char="●"/>
            </a:pPr>
            <a:r>
              <a:rPr lang="it"/>
              <a:t>C</a:t>
            </a:r>
            <a:r>
              <a:rPr lang="it"/>
              <a:t>lassification based on the probabilities returned by the network</a:t>
            </a:r>
            <a:endParaRPr/>
          </a:p>
          <a:p>
            <a:pPr indent="-342900" lvl="0" marL="457200" rtl="0" algn="l">
              <a:spcBef>
                <a:spcPts val="0"/>
              </a:spcBef>
              <a:spcAft>
                <a:spcPts val="0"/>
              </a:spcAft>
              <a:buSzPts val="1800"/>
              <a:buChar char="●"/>
            </a:pPr>
            <a:r>
              <a:rPr lang="it"/>
              <a:t>L</a:t>
            </a:r>
            <a:r>
              <a:rPr lang="it"/>
              <a:t>oss consisting of two parts</a:t>
            </a:r>
            <a:endParaRPr/>
          </a:p>
          <a:p>
            <a:pPr indent="-317500" lvl="1" marL="914400" rtl="0" algn="l">
              <a:spcBef>
                <a:spcPts val="0"/>
              </a:spcBef>
              <a:spcAft>
                <a:spcPts val="0"/>
              </a:spcAft>
              <a:buSzPts val="1400"/>
              <a:buChar char="○"/>
            </a:pPr>
            <a:r>
              <a:rPr i="1" lang="it" sz="1400"/>
              <a:t>classification loss,</a:t>
            </a:r>
            <a:r>
              <a:rPr lang="it" sz="1400"/>
              <a:t> encourages the network to correctly label new classes</a:t>
            </a:r>
            <a:endParaRPr sz="1400"/>
          </a:p>
          <a:p>
            <a:pPr indent="-317500" lvl="1" marL="914400" rtl="0" algn="l">
              <a:spcBef>
                <a:spcPts val="0"/>
              </a:spcBef>
              <a:spcAft>
                <a:spcPts val="0"/>
              </a:spcAft>
              <a:buSzPts val="1400"/>
              <a:buChar char="○"/>
            </a:pPr>
            <a:r>
              <a:rPr i="1" lang="it" sz="1400"/>
              <a:t>distillation loss</a:t>
            </a:r>
            <a:r>
              <a:rPr lang="it" sz="1400"/>
              <a:t>, encourages the network to reproduce the old score to label old classes</a:t>
            </a:r>
            <a:endParaRPr sz="1400"/>
          </a:p>
          <a:p>
            <a:pPr indent="0" lvl="0" marL="914400" rtl="0" algn="l">
              <a:spcBef>
                <a:spcPts val="1600"/>
              </a:spcBef>
              <a:spcAft>
                <a:spcPts val="0"/>
              </a:spcAft>
              <a:buNone/>
            </a:pPr>
            <a:r>
              <a:t/>
            </a:r>
            <a:endParaRPr/>
          </a:p>
          <a:p>
            <a:pPr indent="0" lvl="0" marL="457200" rtl="0" algn="l">
              <a:spcBef>
                <a:spcPts val="1600"/>
              </a:spcBef>
              <a:spcAft>
                <a:spcPts val="1600"/>
              </a:spcAft>
              <a:buNone/>
            </a:pPr>
            <a:r>
              <a:rPr lang="it"/>
              <a:t> </a:t>
            </a:r>
            <a:endParaRPr/>
          </a:p>
        </p:txBody>
      </p:sp>
      <p:sp>
        <p:nvSpPr>
          <p:cNvPr id="132" name="Google Shape;132;p23"/>
          <p:cNvSpPr txBox="1"/>
          <p:nvPr/>
        </p:nvSpPr>
        <p:spPr>
          <a:xfrm>
            <a:off x="1941900" y="4370150"/>
            <a:ext cx="5260200" cy="530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200"/>
              </a:spcBef>
              <a:spcAft>
                <a:spcPts val="0"/>
              </a:spcAft>
              <a:buNone/>
            </a:pPr>
            <a:r>
              <a:rPr i="1" lang="it" sz="800">
                <a:solidFill>
                  <a:srgbClr val="FFFFFF"/>
                </a:solidFill>
              </a:rPr>
              <a:t>Z. Li and D. Hoiem. Learning without forgetting. In IEEE T-PAMI, 40(12):2935–2947, 2017</a:t>
            </a:r>
            <a:endParaRPr i="1" sz="800">
              <a:solidFill>
                <a:srgbClr val="FFFFFF"/>
              </a:solidFill>
            </a:endParaRPr>
          </a:p>
          <a:p>
            <a:pPr indent="0" lvl="0" marL="0" rtl="0" algn="l">
              <a:lnSpc>
                <a:spcPct val="115000"/>
              </a:lnSpc>
              <a:spcBef>
                <a:spcPts val="1200"/>
              </a:spcBef>
              <a:spcAft>
                <a:spcPts val="0"/>
              </a:spcAft>
              <a:buNone/>
            </a:pPr>
            <a:r>
              <a:t/>
            </a:r>
            <a:endParaRPr sz="800">
              <a:solidFill>
                <a:srgbClr val="FFFFFF"/>
              </a:solidFill>
            </a:endParaRPr>
          </a:p>
          <a:p>
            <a:pPr indent="0" lvl="0" marL="0" rtl="0" algn="l">
              <a:spcBef>
                <a:spcPts val="1200"/>
              </a:spcBef>
              <a:spcAft>
                <a:spcPts val="0"/>
              </a:spcAft>
              <a:buNone/>
            </a:pPr>
            <a:r>
              <a:t/>
            </a:r>
            <a:endParaRPr i="1" sz="800">
              <a:solidFill>
                <a:srgbClr val="FFFFFF"/>
              </a:solidFill>
            </a:endParaRPr>
          </a:p>
          <a:p>
            <a:pPr indent="0" lvl="0" marL="0" rtl="0" algn="l">
              <a:spcBef>
                <a:spcPts val="0"/>
              </a:spcBef>
              <a:spcAft>
                <a:spcPts val="0"/>
              </a:spcAft>
              <a:buNone/>
            </a:pPr>
            <a:r>
              <a:t/>
            </a:r>
            <a:endParaRPr sz="800">
              <a:solidFill>
                <a:srgbClr val="FFFFF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Learning Without Forgetting - Results</a:t>
            </a:r>
            <a:endParaRPr/>
          </a:p>
        </p:txBody>
      </p:sp>
      <p:pic>
        <p:nvPicPr>
          <p:cNvPr id="138" name="Google Shape;138;p24"/>
          <p:cNvPicPr preferRelativeResize="0"/>
          <p:nvPr/>
        </p:nvPicPr>
        <p:blipFill>
          <a:blip r:embed="rId3">
            <a:alphaModFix/>
          </a:blip>
          <a:stretch>
            <a:fillRect/>
          </a:stretch>
        </p:blipFill>
        <p:spPr>
          <a:xfrm>
            <a:off x="4871900" y="1399550"/>
            <a:ext cx="3665775" cy="3164250"/>
          </a:xfrm>
          <a:prstGeom prst="rect">
            <a:avLst/>
          </a:prstGeom>
          <a:noFill/>
          <a:ln>
            <a:noFill/>
          </a:ln>
        </p:spPr>
      </p:pic>
      <p:pic>
        <p:nvPicPr>
          <p:cNvPr id="139" name="Google Shape;139;p24"/>
          <p:cNvPicPr preferRelativeResize="0"/>
          <p:nvPr/>
        </p:nvPicPr>
        <p:blipFill rotWithShape="1">
          <a:blip r:embed="rId4">
            <a:alphaModFix/>
          </a:blip>
          <a:srcRect b="-2009" l="9358" r="6931" t="2010"/>
          <a:stretch/>
        </p:blipFill>
        <p:spPr>
          <a:xfrm>
            <a:off x="440900" y="1399550"/>
            <a:ext cx="4131105" cy="3200400"/>
          </a:xfrm>
          <a:prstGeom prst="rect">
            <a:avLst/>
          </a:prstGeom>
          <a:noFill/>
          <a:ln>
            <a:noFill/>
          </a:ln>
        </p:spPr>
      </p:pic>
      <p:pic>
        <p:nvPicPr>
          <p:cNvPr id="140" name="Google Shape;140;p24"/>
          <p:cNvPicPr preferRelativeResize="0"/>
          <p:nvPr/>
        </p:nvPicPr>
        <p:blipFill>
          <a:blip r:embed="rId5">
            <a:alphaModFix/>
          </a:blip>
          <a:stretch>
            <a:fillRect/>
          </a:stretch>
        </p:blipFill>
        <p:spPr>
          <a:xfrm>
            <a:off x="4871900" y="1399550"/>
            <a:ext cx="3665775" cy="3164250"/>
          </a:xfrm>
          <a:prstGeom prst="rect">
            <a:avLst/>
          </a:prstGeom>
          <a:noFill/>
          <a:ln>
            <a:noFill/>
          </a:ln>
        </p:spPr>
      </p:pic>
      <p:pic>
        <p:nvPicPr>
          <p:cNvPr id="141" name="Google Shape;141;p24"/>
          <p:cNvPicPr preferRelativeResize="0"/>
          <p:nvPr/>
        </p:nvPicPr>
        <p:blipFill rotWithShape="1">
          <a:blip r:embed="rId6">
            <a:alphaModFix/>
          </a:blip>
          <a:srcRect b="0" l="9476" r="7107" t="0"/>
          <a:stretch/>
        </p:blipFill>
        <p:spPr>
          <a:xfrm>
            <a:off x="440900" y="1399550"/>
            <a:ext cx="4131105" cy="316424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Learning Without Forgetting - Limitations</a:t>
            </a:r>
            <a:endParaRPr/>
          </a:p>
        </p:txBody>
      </p:sp>
      <p:sp>
        <p:nvSpPr>
          <p:cNvPr id="147" name="Google Shape;147;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it"/>
              <a:t>D</a:t>
            </a:r>
            <a:r>
              <a:rPr lang="it"/>
              <a:t>istillation loss alone is not enough</a:t>
            </a:r>
            <a:endParaRPr/>
          </a:p>
          <a:p>
            <a:pPr indent="-342900" lvl="0" marL="457200" rtl="0" algn="l">
              <a:spcBef>
                <a:spcPts val="0"/>
              </a:spcBef>
              <a:spcAft>
                <a:spcPts val="0"/>
              </a:spcAft>
              <a:buSzPts val="1800"/>
              <a:buChar char="●"/>
            </a:pPr>
            <a:r>
              <a:rPr lang="it"/>
              <a:t>R</a:t>
            </a:r>
            <a:r>
              <a:rPr lang="it"/>
              <a:t>esults are not so good</a:t>
            </a:r>
            <a:endParaRPr/>
          </a:p>
          <a:p>
            <a:pPr indent="-342900" lvl="0" marL="457200" rtl="0" algn="l">
              <a:spcBef>
                <a:spcPts val="0"/>
              </a:spcBef>
              <a:spcAft>
                <a:spcPts val="0"/>
              </a:spcAft>
              <a:buSzPts val="1800"/>
              <a:buChar char="●"/>
            </a:pPr>
            <a:r>
              <a:rPr lang="it"/>
              <a:t>W</a:t>
            </a:r>
            <a:r>
              <a:rPr lang="it"/>
              <a:t>e need further implementations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iCaRL</a:t>
            </a:r>
            <a:endParaRPr/>
          </a:p>
        </p:txBody>
      </p:sp>
      <p:sp>
        <p:nvSpPr>
          <p:cNvPr id="153" name="Google Shape;153;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it"/>
              <a:t>3 main components:</a:t>
            </a:r>
            <a:endParaRPr/>
          </a:p>
          <a:p>
            <a:pPr indent="-342900" lvl="0" marL="457200" rtl="0" algn="just">
              <a:spcBef>
                <a:spcPts val="1600"/>
              </a:spcBef>
              <a:spcAft>
                <a:spcPts val="0"/>
              </a:spcAft>
              <a:buSzPts val="1800"/>
              <a:buChar char="●"/>
            </a:pPr>
            <a:r>
              <a:rPr lang="it"/>
              <a:t>classification by </a:t>
            </a:r>
            <a:r>
              <a:rPr i="1" lang="it"/>
              <a:t>Nearest Mean Exemplars (NME) </a:t>
            </a:r>
            <a:r>
              <a:rPr lang="it"/>
              <a:t>rule,</a:t>
            </a:r>
            <a:endParaRPr/>
          </a:p>
          <a:p>
            <a:pPr indent="-342900" lvl="0" marL="457200" rtl="0" algn="just">
              <a:spcBef>
                <a:spcPts val="0"/>
              </a:spcBef>
              <a:spcAft>
                <a:spcPts val="0"/>
              </a:spcAft>
              <a:buSzPts val="1800"/>
              <a:buChar char="●"/>
            </a:pPr>
            <a:r>
              <a:rPr lang="it"/>
              <a:t>prioritized</a:t>
            </a:r>
            <a:r>
              <a:rPr lang="it"/>
              <a:t> exemplar selection based on </a:t>
            </a:r>
            <a:r>
              <a:rPr i="1" lang="it"/>
              <a:t>herding</a:t>
            </a:r>
            <a:r>
              <a:rPr lang="it"/>
              <a:t>,</a:t>
            </a:r>
            <a:endParaRPr/>
          </a:p>
          <a:p>
            <a:pPr indent="-342900" lvl="0" marL="457200" rtl="0" algn="just">
              <a:spcBef>
                <a:spcPts val="0"/>
              </a:spcBef>
              <a:spcAft>
                <a:spcPts val="0"/>
              </a:spcAft>
              <a:buSzPts val="1800"/>
              <a:buChar char="●"/>
            </a:pPr>
            <a:r>
              <a:rPr lang="it"/>
              <a:t>representation learning using </a:t>
            </a:r>
            <a:r>
              <a:rPr i="1" lang="it"/>
              <a:t>knowledge distillation</a:t>
            </a:r>
            <a:r>
              <a:rPr lang="it"/>
              <a:t> and </a:t>
            </a:r>
            <a:r>
              <a:rPr i="1" lang="it"/>
              <a:t>prototype </a:t>
            </a:r>
            <a:r>
              <a:rPr i="1" lang="it"/>
              <a:t>rehearsal</a:t>
            </a:r>
            <a:endParaRPr i="1"/>
          </a:p>
        </p:txBody>
      </p:sp>
      <p:sp>
        <p:nvSpPr>
          <p:cNvPr id="154" name="Google Shape;154;p26"/>
          <p:cNvSpPr txBox="1"/>
          <p:nvPr/>
        </p:nvSpPr>
        <p:spPr>
          <a:xfrm>
            <a:off x="2161050" y="4484025"/>
            <a:ext cx="4821900" cy="464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it" sz="800">
                <a:solidFill>
                  <a:srgbClr val="FFFFFF"/>
                </a:solidFill>
              </a:rPr>
              <a:t>S. A. Rebuffi et al. iCaRL: Incremental Classifier and Representation Learning. CVPR 2017</a:t>
            </a:r>
            <a:endParaRPr sz="800">
              <a:solidFill>
                <a:srgbClr val="FFFFFF"/>
              </a:solidFill>
            </a:endParaRPr>
          </a:p>
          <a:p>
            <a:pPr indent="0" lvl="0" marL="0" rtl="0" algn="l">
              <a:spcBef>
                <a:spcPts val="1200"/>
              </a:spcBef>
              <a:spcAft>
                <a:spcPts val="0"/>
              </a:spcAft>
              <a:buNone/>
            </a:pPr>
            <a:r>
              <a:t/>
            </a:r>
            <a:endParaRPr i="1" sz="1000">
              <a:solidFill>
                <a:srgbClr val="FFFFFF"/>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iCaRL - classification</a:t>
            </a:r>
            <a:endParaRPr/>
          </a:p>
        </p:txBody>
      </p:sp>
      <p:sp>
        <p:nvSpPr>
          <p:cNvPr id="160" name="Google Shape;160;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Char char="●"/>
            </a:pPr>
            <a:r>
              <a:rPr lang="it"/>
              <a:t>Prototype </a:t>
            </a:r>
            <a:r>
              <a:rPr lang="it"/>
              <a:t>rehearsal</a:t>
            </a:r>
            <a:r>
              <a:rPr lang="it"/>
              <a:t>, in order to assign a class label to an image we consider the most similar prototype according to:</a:t>
            </a:r>
            <a:endParaRPr/>
          </a:p>
          <a:p>
            <a:pPr indent="0" lvl="0" marL="0" rtl="0" algn="just">
              <a:spcBef>
                <a:spcPts val="1600"/>
              </a:spcBef>
              <a:spcAft>
                <a:spcPts val="0"/>
              </a:spcAft>
              <a:buNone/>
            </a:pPr>
            <a:r>
              <a:t/>
            </a:r>
            <a:endParaRPr/>
          </a:p>
          <a:p>
            <a:pPr indent="0" lvl="0" marL="0" rtl="0" algn="just">
              <a:spcBef>
                <a:spcPts val="1600"/>
              </a:spcBef>
              <a:spcAft>
                <a:spcPts val="0"/>
              </a:spcAft>
              <a:buNone/>
            </a:pPr>
            <a:r>
              <a:t/>
            </a:r>
            <a:endParaRPr/>
          </a:p>
          <a:p>
            <a:pPr indent="-342900" lvl="0" marL="457200" rtl="0" algn="just">
              <a:spcBef>
                <a:spcPts val="1600"/>
              </a:spcBef>
              <a:spcAft>
                <a:spcPts val="0"/>
              </a:spcAft>
              <a:buSzPts val="1800"/>
              <a:buChar char="●"/>
            </a:pPr>
            <a:r>
              <a:rPr lang="it"/>
              <a:t>A prototype vector for each class observed so far is computed based on exemplars</a:t>
            </a:r>
            <a:endParaRPr/>
          </a:p>
          <a:p>
            <a:pPr indent="-342900" lvl="0" marL="457200" rtl="0" algn="just">
              <a:spcBef>
                <a:spcPts val="0"/>
              </a:spcBef>
              <a:spcAft>
                <a:spcPts val="0"/>
              </a:spcAft>
              <a:buSzPts val="1800"/>
              <a:buChar char="●"/>
            </a:pPr>
            <a:r>
              <a:rPr lang="it"/>
              <a:t>Each element of the vector is the mean feature vector of all exemplars for a certain class</a:t>
            </a:r>
            <a:endParaRPr/>
          </a:p>
        </p:txBody>
      </p:sp>
      <p:pic>
        <p:nvPicPr>
          <p:cNvPr id="161" name="Google Shape;161;p27"/>
          <p:cNvPicPr preferRelativeResize="0"/>
          <p:nvPr/>
        </p:nvPicPr>
        <p:blipFill>
          <a:blip r:embed="rId3">
            <a:alphaModFix/>
          </a:blip>
          <a:stretch>
            <a:fillRect/>
          </a:stretch>
        </p:blipFill>
        <p:spPr>
          <a:xfrm>
            <a:off x="3195625" y="2276475"/>
            <a:ext cx="2752725" cy="5905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iCaRL - representation learning</a:t>
            </a:r>
            <a:endParaRPr/>
          </a:p>
        </p:txBody>
      </p:sp>
      <p:sp>
        <p:nvSpPr>
          <p:cNvPr id="167" name="Google Shape;167;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it"/>
              <a:t>Training on current examples set augmented with exemplars</a:t>
            </a:r>
            <a:endParaRPr/>
          </a:p>
          <a:p>
            <a:pPr indent="-342900" lvl="0" marL="457200" rtl="0" algn="l">
              <a:spcBef>
                <a:spcPts val="0"/>
              </a:spcBef>
              <a:spcAft>
                <a:spcPts val="0"/>
              </a:spcAft>
              <a:buSzPts val="1800"/>
              <a:buChar char="●"/>
            </a:pPr>
            <a:r>
              <a:rPr lang="it"/>
              <a:t>Loss function made up of two parts:</a:t>
            </a:r>
            <a:endParaRPr/>
          </a:p>
          <a:p>
            <a:pPr indent="-317500" lvl="1" marL="914400" rtl="0" algn="l">
              <a:spcBef>
                <a:spcPts val="0"/>
              </a:spcBef>
              <a:spcAft>
                <a:spcPts val="0"/>
              </a:spcAft>
              <a:buSzPts val="1400"/>
              <a:buChar char="○"/>
            </a:pPr>
            <a:r>
              <a:rPr i="1" lang="it"/>
              <a:t>classification loss,</a:t>
            </a:r>
            <a:r>
              <a:rPr lang="it"/>
              <a:t> encourages the network to correctly label new classes</a:t>
            </a:r>
            <a:endParaRPr/>
          </a:p>
          <a:p>
            <a:pPr indent="-317500" lvl="1" marL="914400" rtl="0" algn="l">
              <a:spcBef>
                <a:spcPts val="0"/>
              </a:spcBef>
              <a:spcAft>
                <a:spcPts val="0"/>
              </a:spcAft>
              <a:buSzPts val="1400"/>
              <a:buChar char="○"/>
            </a:pPr>
            <a:r>
              <a:rPr i="1" lang="it"/>
              <a:t>distillation loss</a:t>
            </a:r>
            <a:r>
              <a:rPr lang="it"/>
              <a:t>, encourages the network to reproduce the old score to label old classes</a:t>
            </a:r>
            <a:endParaRPr/>
          </a:p>
        </p:txBody>
      </p:sp>
      <p:pic>
        <p:nvPicPr>
          <p:cNvPr id="168" name="Google Shape;168;p28"/>
          <p:cNvPicPr preferRelativeResize="0"/>
          <p:nvPr/>
        </p:nvPicPr>
        <p:blipFill>
          <a:blip r:embed="rId3">
            <a:alphaModFix/>
          </a:blip>
          <a:stretch>
            <a:fillRect/>
          </a:stretch>
        </p:blipFill>
        <p:spPr>
          <a:xfrm>
            <a:off x="1276350" y="2431925"/>
            <a:ext cx="6591300" cy="22669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iCaRL - exemplars management</a:t>
            </a:r>
            <a:endParaRPr/>
          </a:p>
        </p:txBody>
      </p:sp>
      <p:sp>
        <p:nvSpPr>
          <p:cNvPr id="174" name="Google Shape;174;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it"/>
              <a:t>Limited amount of exemplars, </a:t>
            </a:r>
            <a:r>
              <a:rPr i="1" lang="it"/>
              <a:t>K</a:t>
            </a:r>
            <a:endParaRPr i="1"/>
          </a:p>
          <a:p>
            <a:pPr indent="-342900" lvl="0" marL="457200" rtl="0" algn="l">
              <a:spcBef>
                <a:spcPts val="0"/>
              </a:spcBef>
              <a:spcAft>
                <a:spcPts val="0"/>
              </a:spcAft>
              <a:buSzPts val="1800"/>
              <a:buChar char="●"/>
            </a:pPr>
            <a:r>
              <a:rPr lang="it"/>
              <a:t>Selection based on </a:t>
            </a:r>
            <a:r>
              <a:rPr i="1" lang="it"/>
              <a:t>herding</a:t>
            </a:r>
            <a:endParaRPr i="1"/>
          </a:p>
          <a:p>
            <a:pPr indent="-342900" lvl="0" marL="457200" rtl="0" algn="l">
              <a:spcBef>
                <a:spcPts val="0"/>
              </a:spcBef>
              <a:spcAft>
                <a:spcPts val="0"/>
              </a:spcAft>
              <a:buSzPts val="1800"/>
              <a:buChar char="●"/>
            </a:pPr>
            <a:r>
              <a:rPr lang="it"/>
              <a:t>Progressive reduction of each exemplar set size</a:t>
            </a:r>
            <a:endParaRPr/>
          </a:p>
          <a:p>
            <a:pPr indent="-342900" lvl="0" marL="457200" rtl="0" algn="l">
              <a:spcBef>
                <a:spcPts val="0"/>
              </a:spcBef>
              <a:spcAft>
                <a:spcPts val="0"/>
              </a:spcAft>
              <a:buSzPts val="1800"/>
              <a:buChar char="●"/>
            </a:pPr>
            <a:r>
              <a:rPr lang="it"/>
              <a:t>No duplicates</a:t>
            </a:r>
            <a:endParaRPr/>
          </a:p>
          <a:p>
            <a:pPr indent="0" lvl="0" marL="457200" rtl="0" algn="l">
              <a:spcBef>
                <a:spcPts val="1600"/>
              </a:spcBef>
              <a:spcAft>
                <a:spcPts val="16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iCaRL - results</a:t>
            </a:r>
            <a:endParaRPr/>
          </a:p>
        </p:txBody>
      </p:sp>
      <p:pic>
        <p:nvPicPr>
          <p:cNvPr id="180" name="Google Shape;180;p30"/>
          <p:cNvPicPr preferRelativeResize="0"/>
          <p:nvPr/>
        </p:nvPicPr>
        <p:blipFill>
          <a:blip r:embed="rId3">
            <a:alphaModFix/>
          </a:blip>
          <a:stretch>
            <a:fillRect/>
          </a:stretch>
        </p:blipFill>
        <p:spPr>
          <a:xfrm>
            <a:off x="390000" y="1161950"/>
            <a:ext cx="3890562" cy="3820975"/>
          </a:xfrm>
          <a:prstGeom prst="rect">
            <a:avLst/>
          </a:prstGeom>
          <a:noFill/>
          <a:ln>
            <a:noFill/>
          </a:ln>
        </p:spPr>
      </p:pic>
      <p:pic>
        <p:nvPicPr>
          <p:cNvPr id="181" name="Google Shape;181;p30"/>
          <p:cNvPicPr preferRelativeResize="0"/>
          <p:nvPr/>
        </p:nvPicPr>
        <p:blipFill>
          <a:blip r:embed="rId4">
            <a:alphaModFix/>
          </a:blip>
          <a:stretch>
            <a:fillRect/>
          </a:stretch>
        </p:blipFill>
        <p:spPr>
          <a:xfrm>
            <a:off x="4824850" y="1113225"/>
            <a:ext cx="3890550" cy="38905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Baselines - conclusions</a:t>
            </a:r>
            <a:endParaRPr/>
          </a:p>
        </p:txBody>
      </p:sp>
      <p:pic>
        <p:nvPicPr>
          <p:cNvPr id="187" name="Google Shape;187;p31"/>
          <p:cNvPicPr preferRelativeResize="0"/>
          <p:nvPr/>
        </p:nvPicPr>
        <p:blipFill>
          <a:blip r:embed="rId3">
            <a:alphaModFix/>
          </a:blip>
          <a:stretch>
            <a:fillRect/>
          </a:stretch>
        </p:blipFill>
        <p:spPr>
          <a:xfrm>
            <a:off x="2375300" y="1131175"/>
            <a:ext cx="4393401" cy="38209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Index</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it"/>
              <a:t>Introduction of the problem</a:t>
            </a:r>
            <a:endParaRPr/>
          </a:p>
          <a:p>
            <a:pPr indent="-342900" lvl="0" marL="457200" rtl="0" algn="l">
              <a:spcBef>
                <a:spcPts val="0"/>
              </a:spcBef>
              <a:spcAft>
                <a:spcPts val="0"/>
              </a:spcAft>
              <a:buSzPts val="1800"/>
              <a:buChar char="●"/>
            </a:pPr>
            <a:r>
              <a:rPr lang="it"/>
              <a:t>Baselines</a:t>
            </a:r>
            <a:endParaRPr/>
          </a:p>
          <a:p>
            <a:pPr indent="-317500" lvl="1" marL="914400" rtl="0" algn="l">
              <a:spcBef>
                <a:spcPts val="0"/>
              </a:spcBef>
              <a:spcAft>
                <a:spcPts val="0"/>
              </a:spcAft>
              <a:buSzPts val="1400"/>
              <a:buChar char="○"/>
            </a:pPr>
            <a:r>
              <a:rPr lang="it"/>
              <a:t>Joint Training</a:t>
            </a:r>
            <a:endParaRPr/>
          </a:p>
          <a:p>
            <a:pPr indent="-317500" lvl="1" marL="914400" rtl="0" algn="l">
              <a:spcBef>
                <a:spcPts val="0"/>
              </a:spcBef>
              <a:spcAft>
                <a:spcPts val="0"/>
              </a:spcAft>
              <a:buSzPts val="1400"/>
              <a:buChar char="○"/>
            </a:pPr>
            <a:r>
              <a:rPr lang="it"/>
              <a:t>Fine Tuning</a:t>
            </a:r>
            <a:endParaRPr/>
          </a:p>
          <a:p>
            <a:pPr indent="-317500" lvl="1" marL="914400" rtl="0" algn="l">
              <a:spcBef>
                <a:spcPts val="0"/>
              </a:spcBef>
              <a:spcAft>
                <a:spcPts val="0"/>
              </a:spcAft>
              <a:buSzPts val="1400"/>
              <a:buChar char="○"/>
            </a:pPr>
            <a:r>
              <a:rPr lang="it"/>
              <a:t>LwF</a:t>
            </a:r>
            <a:endParaRPr/>
          </a:p>
          <a:p>
            <a:pPr indent="-317500" lvl="1" marL="914400" rtl="0" algn="l">
              <a:spcBef>
                <a:spcPts val="0"/>
              </a:spcBef>
              <a:spcAft>
                <a:spcPts val="0"/>
              </a:spcAft>
              <a:buSzPts val="1400"/>
              <a:buChar char="○"/>
            </a:pPr>
            <a:r>
              <a:rPr lang="it"/>
              <a:t>iCaRL</a:t>
            </a:r>
            <a:endParaRPr/>
          </a:p>
          <a:p>
            <a:pPr indent="-342900" lvl="0" marL="457200" rtl="0" algn="l">
              <a:spcBef>
                <a:spcPts val="0"/>
              </a:spcBef>
              <a:spcAft>
                <a:spcPts val="0"/>
              </a:spcAft>
              <a:buSzPts val="1800"/>
              <a:buChar char="●"/>
            </a:pPr>
            <a:r>
              <a:rPr lang="it"/>
              <a:t>Ablation study</a:t>
            </a:r>
            <a:endParaRPr/>
          </a:p>
          <a:p>
            <a:pPr indent="-317500" lvl="1" marL="914400" rtl="0" algn="l">
              <a:spcBef>
                <a:spcPts val="0"/>
              </a:spcBef>
              <a:spcAft>
                <a:spcPts val="0"/>
              </a:spcAft>
              <a:buSzPts val="1400"/>
              <a:buChar char="○"/>
            </a:pPr>
            <a:r>
              <a:rPr lang="it"/>
              <a:t>iCaRL Hybrid-1</a:t>
            </a:r>
            <a:endParaRPr/>
          </a:p>
          <a:p>
            <a:pPr indent="-317500" lvl="1" marL="914400" rtl="0" algn="l">
              <a:spcBef>
                <a:spcPts val="0"/>
              </a:spcBef>
              <a:spcAft>
                <a:spcPts val="0"/>
              </a:spcAft>
              <a:buSzPts val="1400"/>
              <a:buChar char="○"/>
            </a:pPr>
            <a:r>
              <a:rPr lang="it"/>
              <a:t>Losses</a:t>
            </a:r>
            <a:endParaRPr/>
          </a:p>
          <a:p>
            <a:pPr indent="-317500" lvl="1" marL="914400" rtl="0" algn="l">
              <a:spcBef>
                <a:spcPts val="0"/>
              </a:spcBef>
              <a:spcAft>
                <a:spcPts val="0"/>
              </a:spcAft>
              <a:buSzPts val="1400"/>
              <a:buChar char="○"/>
            </a:pPr>
            <a:r>
              <a:rPr lang="it"/>
              <a:t>Classifiers</a:t>
            </a:r>
            <a:endParaRPr/>
          </a:p>
          <a:p>
            <a:pPr indent="-317500" lvl="1" marL="914400" rtl="0" algn="l">
              <a:spcBef>
                <a:spcPts val="0"/>
              </a:spcBef>
              <a:spcAft>
                <a:spcPts val="0"/>
              </a:spcAft>
              <a:buSzPts val="1400"/>
              <a:buChar char="○"/>
            </a:pPr>
            <a:r>
              <a:rPr lang="it"/>
              <a:t>Herding</a:t>
            </a:r>
            <a:endParaRPr/>
          </a:p>
          <a:p>
            <a:pPr indent="-342900" lvl="0" marL="457200" rtl="0" algn="l">
              <a:spcBef>
                <a:spcPts val="0"/>
              </a:spcBef>
              <a:spcAft>
                <a:spcPts val="0"/>
              </a:spcAft>
              <a:buSzPts val="1800"/>
              <a:buChar char="●"/>
            </a:pPr>
            <a:r>
              <a:rPr lang="it"/>
              <a:t>Improvements</a:t>
            </a:r>
            <a:endParaRPr/>
          </a:p>
          <a:p>
            <a:pPr indent="-342900" lvl="0" marL="457200" rtl="0" algn="l">
              <a:spcBef>
                <a:spcPts val="0"/>
              </a:spcBef>
              <a:spcAft>
                <a:spcPts val="0"/>
              </a:spcAft>
              <a:buSzPts val="1800"/>
              <a:buChar char="●"/>
            </a:pPr>
            <a:r>
              <a:rPr lang="it"/>
              <a:t>Conclusions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Ablation study</a:t>
            </a:r>
            <a:endParaRPr/>
          </a:p>
        </p:txBody>
      </p:sp>
      <p:sp>
        <p:nvSpPr>
          <p:cNvPr id="193" name="Google Shape;193;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it"/>
              <a:t>Influence of each iCaRL component on the overall performances</a:t>
            </a:r>
            <a:endParaRPr/>
          </a:p>
          <a:p>
            <a:pPr indent="-342900" lvl="0" marL="457200" rtl="0" algn="l">
              <a:spcBef>
                <a:spcPts val="0"/>
              </a:spcBef>
              <a:spcAft>
                <a:spcPts val="0"/>
              </a:spcAft>
              <a:buSzPts val="1800"/>
              <a:buChar char="●"/>
            </a:pPr>
            <a:r>
              <a:rPr lang="it"/>
              <a:t>Eventual goodness of different choices with respect to the default </a:t>
            </a:r>
            <a:r>
              <a:rPr lang="it"/>
              <a:t>implementation</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Ablation - Hybrid 1</a:t>
            </a:r>
            <a:endParaRPr/>
          </a:p>
        </p:txBody>
      </p:sp>
      <p:sp>
        <p:nvSpPr>
          <p:cNvPr id="199" name="Google Shape;199;p33"/>
          <p:cNvSpPr txBox="1"/>
          <p:nvPr>
            <p:ph idx="1" type="body"/>
          </p:nvPr>
        </p:nvSpPr>
        <p:spPr>
          <a:xfrm>
            <a:off x="311700" y="1152475"/>
            <a:ext cx="4260300" cy="34164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Char char="●"/>
            </a:pPr>
            <a:r>
              <a:rPr lang="it"/>
              <a:t>Default </a:t>
            </a:r>
            <a:r>
              <a:rPr i="1" lang="it"/>
              <a:t>NME</a:t>
            </a:r>
            <a:r>
              <a:rPr lang="it"/>
              <a:t> based classifier</a:t>
            </a:r>
            <a:endParaRPr/>
          </a:p>
          <a:p>
            <a:pPr indent="-342900" lvl="0" marL="457200" rtl="0" algn="just">
              <a:spcBef>
                <a:spcPts val="0"/>
              </a:spcBef>
              <a:spcAft>
                <a:spcPts val="0"/>
              </a:spcAft>
              <a:buSzPts val="1800"/>
              <a:buChar char="●"/>
            </a:pPr>
            <a:r>
              <a:rPr i="1" lang="it"/>
              <a:t>FCC</a:t>
            </a:r>
            <a:r>
              <a:rPr lang="it"/>
              <a:t> classifier (similar to LwF)</a:t>
            </a:r>
            <a:endParaRPr/>
          </a:p>
          <a:p>
            <a:pPr indent="-342900" lvl="0" marL="457200" rtl="0" algn="just">
              <a:spcBef>
                <a:spcPts val="0"/>
              </a:spcBef>
              <a:spcAft>
                <a:spcPts val="0"/>
              </a:spcAft>
              <a:buSzPts val="1800"/>
              <a:buChar char="●"/>
            </a:pPr>
            <a:r>
              <a:rPr lang="it"/>
              <a:t>we try to use the plain network’s output for classification</a:t>
            </a:r>
            <a:endParaRPr/>
          </a:p>
          <a:p>
            <a:pPr indent="-317500" lvl="1" marL="914400" rtl="0" algn="just">
              <a:spcBef>
                <a:spcPts val="0"/>
              </a:spcBef>
              <a:spcAft>
                <a:spcPts val="0"/>
              </a:spcAft>
              <a:buSzPts val="1400"/>
              <a:buChar char="○"/>
            </a:pPr>
            <a:r>
              <a:rPr lang="it"/>
              <a:t>Softmax applied</a:t>
            </a:r>
            <a:endParaRPr/>
          </a:p>
        </p:txBody>
      </p:sp>
      <p:pic>
        <p:nvPicPr>
          <p:cNvPr id="200" name="Google Shape;200;p33"/>
          <p:cNvPicPr preferRelativeResize="0"/>
          <p:nvPr/>
        </p:nvPicPr>
        <p:blipFill>
          <a:blip r:embed="rId3">
            <a:alphaModFix/>
          </a:blip>
          <a:stretch>
            <a:fillRect/>
          </a:stretch>
        </p:blipFill>
        <p:spPr>
          <a:xfrm>
            <a:off x="4769350" y="1017725"/>
            <a:ext cx="3852606" cy="38209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Ablation - Exemplars Selection</a:t>
            </a:r>
            <a:endParaRPr/>
          </a:p>
        </p:txBody>
      </p:sp>
      <p:sp>
        <p:nvSpPr>
          <p:cNvPr id="206" name="Google Shape;206;p34"/>
          <p:cNvSpPr txBox="1"/>
          <p:nvPr>
            <p:ph idx="1" type="body"/>
          </p:nvPr>
        </p:nvSpPr>
        <p:spPr>
          <a:xfrm>
            <a:off x="311700" y="1152475"/>
            <a:ext cx="42603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it"/>
              <a:t>Herding Selection</a:t>
            </a:r>
            <a:endParaRPr/>
          </a:p>
          <a:p>
            <a:pPr indent="-342900" lvl="0" marL="457200" rtl="0" algn="l">
              <a:spcBef>
                <a:spcPts val="0"/>
              </a:spcBef>
              <a:spcAft>
                <a:spcPts val="0"/>
              </a:spcAft>
              <a:buSzPts val="1800"/>
              <a:buChar char="●"/>
            </a:pPr>
            <a:r>
              <a:rPr lang="it"/>
              <a:t>Random exemplars selection</a:t>
            </a:r>
            <a:endParaRPr/>
          </a:p>
          <a:p>
            <a:pPr indent="-342900" lvl="0" marL="457200" rtl="0" algn="l">
              <a:spcBef>
                <a:spcPts val="0"/>
              </a:spcBef>
              <a:spcAft>
                <a:spcPts val="0"/>
              </a:spcAft>
              <a:buSzPts val="1800"/>
              <a:buChar char="●"/>
            </a:pPr>
            <a:r>
              <a:rPr lang="it"/>
              <a:t>No duplicates</a:t>
            </a:r>
            <a:endParaRPr/>
          </a:p>
        </p:txBody>
      </p:sp>
      <p:pic>
        <p:nvPicPr>
          <p:cNvPr id="207" name="Google Shape;207;p34"/>
          <p:cNvPicPr preferRelativeResize="0"/>
          <p:nvPr/>
        </p:nvPicPr>
        <p:blipFill>
          <a:blip r:embed="rId3">
            <a:alphaModFix/>
          </a:blip>
          <a:stretch>
            <a:fillRect/>
          </a:stretch>
        </p:blipFill>
        <p:spPr>
          <a:xfrm>
            <a:off x="4868275" y="1017725"/>
            <a:ext cx="3852606" cy="38209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Ablation - Losses</a:t>
            </a:r>
            <a:endParaRPr/>
          </a:p>
        </p:txBody>
      </p:sp>
      <p:sp>
        <p:nvSpPr>
          <p:cNvPr id="213" name="Google Shape;213;p35"/>
          <p:cNvSpPr txBox="1"/>
          <p:nvPr>
            <p:ph idx="1" type="body"/>
          </p:nvPr>
        </p:nvSpPr>
        <p:spPr>
          <a:xfrm>
            <a:off x="311700" y="1152475"/>
            <a:ext cx="8520600" cy="342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Three different losses were tested on iCaRL and LwF: BCE, CE, L2 (or MSE loss).</a:t>
            </a:r>
            <a:br>
              <a:rPr lang="it"/>
            </a:br>
            <a:r>
              <a:rPr lang="it"/>
              <a:t>The hyperparameters used were the same used for the baselines except for the following:</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it"/>
              <a:t>                LwF params:                                                        iCaRL</a:t>
            </a:r>
            <a:r>
              <a:rPr lang="it"/>
              <a:t> params:</a:t>
            </a:r>
            <a:endParaRPr/>
          </a:p>
        </p:txBody>
      </p:sp>
      <p:pic>
        <p:nvPicPr>
          <p:cNvPr id="214" name="Google Shape;214;p35"/>
          <p:cNvPicPr preferRelativeResize="0"/>
          <p:nvPr/>
        </p:nvPicPr>
        <p:blipFill>
          <a:blip r:embed="rId3">
            <a:alphaModFix/>
          </a:blip>
          <a:stretch>
            <a:fillRect/>
          </a:stretch>
        </p:blipFill>
        <p:spPr>
          <a:xfrm>
            <a:off x="5556203" y="3803667"/>
            <a:ext cx="3008247" cy="1047400"/>
          </a:xfrm>
          <a:prstGeom prst="rect">
            <a:avLst/>
          </a:prstGeom>
          <a:noFill/>
          <a:ln>
            <a:noFill/>
          </a:ln>
        </p:spPr>
      </p:pic>
      <p:pic>
        <p:nvPicPr>
          <p:cNvPr id="215" name="Google Shape;215;p35"/>
          <p:cNvPicPr preferRelativeResize="0"/>
          <p:nvPr/>
        </p:nvPicPr>
        <p:blipFill>
          <a:blip r:embed="rId4">
            <a:alphaModFix/>
          </a:blip>
          <a:stretch>
            <a:fillRect/>
          </a:stretch>
        </p:blipFill>
        <p:spPr>
          <a:xfrm>
            <a:off x="614500" y="3803665"/>
            <a:ext cx="3102774" cy="1047400"/>
          </a:xfrm>
          <a:prstGeom prst="rect">
            <a:avLst/>
          </a:prstGeom>
          <a:noFill/>
          <a:ln>
            <a:noFill/>
          </a:ln>
        </p:spPr>
      </p:pic>
      <p:pic>
        <p:nvPicPr>
          <p:cNvPr id="216" name="Google Shape;216;p35"/>
          <p:cNvPicPr preferRelativeResize="0"/>
          <p:nvPr/>
        </p:nvPicPr>
        <p:blipFill>
          <a:blip r:embed="rId5">
            <a:alphaModFix/>
          </a:blip>
          <a:stretch>
            <a:fillRect/>
          </a:stretch>
        </p:blipFill>
        <p:spPr>
          <a:xfrm>
            <a:off x="2595124" y="2118800"/>
            <a:ext cx="3953750" cy="452950"/>
          </a:xfrm>
          <a:prstGeom prst="rect">
            <a:avLst/>
          </a:prstGeom>
          <a:noFill/>
          <a:ln>
            <a:noFill/>
          </a:ln>
        </p:spPr>
      </p:pic>
      <p:pic>
        <p:nvPicPr>
          <p:cNvPr id="217" name="Google Shape;217;p35"/>
          <p:cNvPicPr preferRelativeResize="0"/>
          <p:nvPr/>
        </p:nvPicPr>
        <p:blipFill>
          <a:blip r:embed="rId6">
            <a:alphaModFix/>
          </a:blip>
          <a:stretch>
            <a:fillRect/>
          </a:stretch>
        </p:blipFill>
        <p:spPr>
          <a:xfrm>
            <a:off x="3373088" y="2663725"/>
            <a:ext cx="2397826" cy="5727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Ablation - Loss formulation</a:t>
            </a:r>
            <a:endParaRPr/>
          </a:p>
        </p:txBody>
      </p:sp>
      <p:pic>
        <p:nvPicPr>
          <p:cNvPr id="223" name="Google Shape;223;p36"/>
          <p:cNvPicPr preferRelativeResize="0"/>
          <p:nvPr/>
        </p:nvPicPr>
        <p:blipFill>
          <a:blip r:embed="rId3">
            <a:alphaModFix/>
          </a:blip>
          <a:stretch>
            <a:fillRect/>
          </a:stretch>
        </p:blipFill>
        <p:spPr>
          <a:xfrm>
            <a:off x="2494098" y="1152475"/>
            <a:ext cx="4155800" cy="35744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Ablation - Losses Results</a:t>
            </a:r>
            <a:endParaRPr/>
          </a:p>
          <a:p>
            <a:pPr indent="0" lvl="0" marL="0" rtl="0" algn="l">
              <a:spcBef>
                <a:spcPts val="0"/>
              </a:spcBef>
              <a:spcAft>
                <a:spcPts val="0"/>
              </a:spcAft>
              <a:buNone/>
            </a:pPr>
            <a:r>
              <a:t/>
            </a:r>
            <a:endParaRPr/>
          </a:p>
        </p:txBody>
      </p:sp>
      <p:sp>
        <p:nvSpPr>
          <p:cNvPr id="229" name="Google Shape;229;p37"/>
          <p:cNvSpPr txBox="1"/>
          <p:nvPr>
            <p:ph idx="1" type="body"/>
          </p:nvPr>
        </p:nvSpPr>
        <p:spPr>
          <a:xfrm>
            <a:off x="311700" y="1152475"/>
            <a:ext cx="42603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it"/>
              <a:t>LwF Results</a:t>
            </a:r>
            <a:endParaRPr/>
          </a:p>
        </p:txBody>
      </p:sp>
      <p:sp>
        <p:nvSpPr>
          <p:cNvPr id="230" name="Google Shape;230;p37"/>
          <p:cNvSpPr txBox="1"/>
          <p:nvPr>
            <p:ph idx="1" type="body"/>
          </p:nvPr>
        </p:nvSpPr>
        <p:spPr>
          <a:xfrm>
            <a:off x="4572000" y="1152475"/>
            <a:ext cx="42603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it"/>
              <a:t>iCaRL</a:t>
            </a:r>
            <a:r>
              <a:rPr lang="it"/>
              <a:t> Results</a:t>
            </a:r>
            <a:endParaRPr/>
          </a:p>
        </p:txBody>
      </p:sp>
      <p:pic>
        <p:nvPicPr>
          <p:cNvPr id="231" name="Google Shape;231;p37"/>
          <p:cNvPicPr preferRelativeResize="0"/>
          <p:nvPr/>
        </p:nvPicPr>
        <p:blipFill>
          <a:blip r:embed="rId3">
            <a:alphaModFix/>
          </a:blip>
          <a:stretch>
            <a:fillRect/>
          </a:stretch>
        </p:blipFill>
        <p:spPr>
          <a:xfrm>
            <a:off x="5023171" y="1653833"/>
            <a:ext cx="3357950" cy="3330367"/>
          </a:xfrm>
          <a:prstGeom prst="rect">
            <a:avLst/>
          </a:prstGeom>
          <a:noFill/>
          <a:ln>
            <a:noFill/>
          </a:ln>
        </p:spPr>
      </p:pic>
      <p:pic>
        <p:nvPicPr>
          <p:cNvPr id="232" name="Google Shape;232;p37"/>
          <p:cNvPicPr preferRelativeResize="0"/>
          <p:nvPr/>
        </p:nvPicPr>
        <p:blipFill>
          <a:blip r:embed="rId4">
            <a:alphaModFix/>
          </a:blip>
          <a:stretch>
            <a:fillRect/>
          </a:stretch>
        </p:blipFill>
        <p:spPr>
          <a:xfrm>
            <a:off x="762879" y="1653825"/>
            <a:ext cx="3357950" cy="3330374"/>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Google Shape;237;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Ablation - Classifiers</a:t>
            </a:r>
            <a:endParaRPr/>
          </a:p>
        </p:txBody>
      </p:sp>
      <p:sp>
        <p:nvSpPr>
          <p:cNvPr id="238" name="Google Shape;238;p38"/>
          <p:cNvSpPr txBox="1"/>
          <p:nvPr>
            <p:ph idx="1" type="body"/>
          </p:nvPr>
        </p:nvSpPr>
        <p:spPr>
          <a:xfrm>
            <a:off x="311700" y="1235700"/>
            <a:ext cx="8520600" cy="34164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Char char="●"/>
            </a:pPr>
            <a:r>
              <a:rPr lang="it"/>
              <a:t>Cosine Similarity</a:t>
            </a:r>
            <a:endParaRPr/>
          </a:p>
          <a:p>
            <a:pPr indent="-317500" lvl="1" marL="914400" rtl="0" algn="just">
              <a:spcBef>
                <a:spcPts val="0"/>
              </a:spcBef>
              <a:spcAft>
                <a:spcPts val="0"/>
              </a:spcAft>
              <a:buSzPts val="1400"/>
              <a:buChar char="○"/>
            </a:pPr>
            <a:r>
              <a:rPr lang="it"/>
              <a:t>methodology similar to </a:t>
            </a:r>
            <a:r>
              <a:rPr i="1" lang="it"/>
              <a:t>NME</a:t>
            </a:r>
            <a:endParaRPr i="1"/>
          </a:p>
          <a:p>
            <a:pPr indent="-342900" lvl="0" marL="457200" rtl="0" algn="just">
              <a:spcBef>
                <a:spcPts val="0"/>
              </a:spcBef>
              <a:spcAft>
                <a:spcPts val="0"/>
              </a:spcAft>
              <a:buSzPts val="1800"/>
              <a:buChar char="●"/>
            </a:pPr>
            <a:r>
              <a:rPr lang="it"/>
              <a:t>KNN</a:t>
            </a:r>
            <a:endParaRPr/>
          </a:p>
          <a:p>
            <a:pPr indent="-317500" lvl="1" marL="914400" rtl="0" algn="just">
              <a:spcBef>
                <a:spcPts val="0"/>
              </a:spcBef>
              <a:spcAft>
                <a:spcPts val="0"/>
              </a:spcAft>
              <a:buSzPts val="1400"/>
              <a:buChar char="○"/>
            </a:pPr>
            <a:r>
              <a:rPr lang="it"/>
              <a:t>decreasing </a:t>
            </a:r>
            <a:r>
              <a:rPr i="1" lang="it"/>
              <a:t>K_nn</a:t>
            </a:r>
            <a:endParaRPr i="1"/>
          </a:p>
          <a:p>
            <a:pPr indent="-317500" lvl="1" marL="914400" rtl="0" algn="just">
              <a:spcBef>
                <a:spcPts val="0"/>
              </a:spcBef>
              <a:spcAft>
                <a:spcPts val="0"/>
              </a:spcAft>
              <a:buSzPts val="1400"/>
              <a:buChar char="○"/>
            </a:pPr>
            <a:r>
              <a:rPr lang="it"/>
              <a:t>trained on exemplars</a:t>
            </a:r>
            <a:endParaRPr/>
          </a:p>
          <a:p>
            <a:pPr indent="-342900" lvl="0" marL="457200" rtl="0" algn="just">
              <a:spcBef>
                <a:spcPts val="0"/>
              </a:spcBef>
              <a:spcAft>
                <a:spcPts val="0"/>
              </a:spcAft>
              <a:buSzPts val="1800"/>
              <a:buChar char="●"/>
            </a:pPr>
            <a:r>
              <a:rPr lang="it"/>
              <a:t>Linear SVC</a:t>
            </a:r>
            <a:endParaRPr/>
          </a:p>
          <a:p>
            <a:pPr indent="-317500" lvl="1" marL="914400" rtl="0" algn="just">
              <a:spcBef>
                <a:spcPts val="0"/>
              </a:spcBef>
              <a:spcAft>
                <a:spcPts val="0"/>
              </a:spcAft>
              <a:buSzPts val="1400"/>
              <a:buChar char="○"/>
            </a:pPr>
            <a:r>
              <a:rPr lang="it"/>
              <a:t>trained on exemplars</a:t>
            </a:r>
            <a:endParaRPr/>
          </a:p>
          <a:p>
            <a:pPr indent="-342900" lvl="0" marL="457200" rtl="0" algn="just">
              <a:spcBef>
                <a:spcPts val="0"/>
              </a:spcBef>
              <a:spcAft>
                <a:spcPts val="0"/>
              </a:spcAft>
              <a:buSzPts val="1800"/>
              <a:buChar char="●"/>
            </a:pPr>
            <a:r>
              <a:rPr lang="it"/>
              <a:t>FCC (</a:t>
            </a:r>
            <a:r>
              <a:rPr i="1" lang="it"/>
              <a:t>Hybrid 1)</a:t>
            </a:r>
            <a:endParaRPr/>
          </a:p>
          <a:p>
            <a:pPr indent="-317500" lvl="1" marL="914400" rtl="0" algn="just">
              <a:spcBef>
                <a:spcPts val="0"/>
              </a:spcBef>
              <a:spcAft>
                <a:spcPts val="0"/>
              </a:spcAft>
              <a:buSzPts val="1400"/>
              <a:buChar char="○"/>
            </a:pPr>
            <a:r>
              <a:rPr lang="it"/>
              <a:t>methodology similar to </a:t>
            </a:r>
            <a:r>
              <a:rPr i="1" lang="it"/>
              <a:t>LwF</a:t>
            </a:r>
            <a:endParaRPr i="1"/>
          </a:p>
          <a:p>
            <a:pPr indent="0" lvl="0" marL="457200" rtl="0" algn="just">
              <a:spcBef>
                <a:spcPts val="1600"/>
              </a:spcBef>
              <a:spcAft>
                <a:spcPts val="1600"/>
              </a:spcAft>
              <a:buNone/>
            </a:pPr>
            <a:r>
              <a:t/>
            </a:r>
            <a:endParaRPr i="1"/>
          </a:p>
        </p:txBody>
      </p:sp>
      <p:pic>
        <p:nvPicPr>
          <p:cNvPr id="239" name="Google Shape;239;p38"/>
          <p:cNvPicPr preferRelativeResize="0"/>
          <p:nvPr/>
        </p:nvPicPr>
        <p:blipFill>
          <a:blip r:embed="rId3">
            <a:alphaModFix/>
          </a:blip>
          <a:stretch>
            <a:fillRect/>
          </a:stretch>
        </p:blipFill>
        <p:spPr>
          <a:xfrm>
            <a:off x="5662800" y="1316925"/>
            <a:ext cx="2292150" cy="513275"/>
          </a:xfrm>
          <a:prstGeom prst="rect">
            <a:avLst/>
          </a:prstGeom>
          <a:noFill/>
          <a:ln>
            <a:noFill/>
          </a:ln>
        </p:spPr>
      </p:pic>
      <p:pic>
        <p:nvPicPr>
          <p:cNvPr id="240" name="Google Shape;240;p38"/>
          <p:cNvPicPr preferRelativeResize="0"/>
          <p:nvPr/>
        </p:nvPicPr>
        <p:blipFill>
          <a:blip r:embed="rId4">
            <a:alphaModFix/>
          </a:blip>
          <a:stretch>
            <a:fillRect/>
          </a:stretch>
        </p:blipFill>
        <p:spPr>
          <a:xfrm>
            <a:off x="5696109" y="2100850"/>
            <a:ext cx="2292150" cy="4709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Google Shape;245;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Ablation - Classifiers Results</a:t>
            </a:r>
            <a:endParaRPr/>
          </a:p>
        </p:txBody>
      </p:sp>
      <p:pic>
        <p:nvPicPr>
          <p:cNvPr id="246" name="Google Shape;246;p39"/>
          <p:cNvPicPr preferRelativeResize="0"/>
          <p:nvPr/>
        </p:nvPicPr>
        <p:blipFill>
          <a:blip r:embed="rId3">
            <a:alphaModFix/>
          </a:blip>
          <a:stretch>
            <a:fillRect/>
          </a:stretch>
        </p:blipFill>
        <p:spPr>
          <a:xfrm>
            <a:off x="2261675" y="1126900"/>
            <a:ext cx="3970945" cy="38209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Google Shape;251;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Ablation - Conclusions and limitations</a:t>
            </a:r>
            <a:endParaRPr/>
          </a:p>
        </p:txBody>
      </p:sp>
      <p:sp>
        <p:nvSpPr>
          <p:cNvPr id="252" name="Google Shape;252;p4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it"/>
              <a:t>W</a:t>
            </a:r>
            <a:r>
              <a:rPr lang="it"/>
              <a:t>e understand how the different components of icarl influence the outcome</a:t>
            </a:r>
            <a:endParaRPr/>
          </a:p>
          <a:p>
            <a:pPr indent="-342900" lvl="0" marL="457200" rtl="0" algn="l">
              <a:spcBef>
                <a:spcPts val="0"/>
              </a:spcBef>
              <a:spcAft>
                <a:spcPts val="0"/>
              </a:spcAft>
              <a:buSzPts val="1800"/>
              <a:buChar char="●"/>
            </a:pPr>
            <a:r>
              <a:rPr lang="it"/>
              <a:t>Still low performances with respect to Joint Training</a:t>
            </a:r>
            <a:endParaRPr/>
          </a:p>
          <a:p>
            <a:pPr indent="-342900" lvl="0" marL="457200" rtl="0" algn="l">
              <a:spcBef>
                <a:spcPts val="0"/>
              </a:spcBef>
              <a:spcAft>
                <a:spcPts val="0"/>
              </a:spcAft>
              <a:buSzPts val="1800"/>
              <a:buChar char="●"/>
            </a:pPr>
            <a:r>
              <a:rPr lang="it"/>
              <a:t>Limitations:</a:t>
            </a:r>
            <a:endParaRPr/>
          </a:p>
          <a:p>
            <a:pPr indent="-317500" lvl="1" marL="914400" rtl="0" algn="l">
              <a:spcBef>
                <a:spcPts val="0"/>
              </a:spcBef>
              <a:spcAft>
                <a:spcPts val="0"/>
              </a:spcAft>
              <a:buSzPts val="1400"/>
              <a:buChar char="○"/>
            </a:pPr>
            <a:r>
              <a:rPr lang="it"/>
              <a:t>single teacher net</a:t>
            </a:r>
            <a:endParaRPr/>
          </a:p>
          <a:p>
            <a:pPr indent="-317500" lvl="1" marL="914400" rtl="0" algn="l">
              <a:spcBef>
                <a:spcPts val="0"/>
              </a:spcBef>
              <a:spcAft>
                <a:spcPts val="0"/>
              </a:spcAft>
              <a:buSzPts val="1400"/>
              <a:buChar char="○"/>
            </a:pPr>
            <a:r>
              <a:rPr lang="it"/>
              <a:t>imbalance between examples from new classes and exemplars dataset size</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Google Shape;257;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Improvements</a:t>
            </a:r>
            <a:endParaRPr/>
          </a:p>
        </p:txBody>
      </p:sp>
      <p:sp>
        <p:nvSpPr>
          <p:cNvPr id="258" name="Google Shape;258;p4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it"/>
              <a:t>Try to overcome iCaRL limitations</a:t>
            </a:r>
            <a:endParaRPr/>
          </a:p>
          <a:p>
            <a:pPr indent="-342900" lvl="0" marL="457200" rtl="0" algn="just">
              <a:spcBef>
                <a:spcPts val="1600"/>
              </a:spcBef>
              <a:spcAft>
                <a:spcPts val="0"/>
              </a:spcAft>
              <a:buSzPts val="1800"/>
              <a:buChar char="●"/>
            </a:pPr>
            <a:r>
              <a:rPr lang="it"/>
              <a:t>Use more than one teacher to retain better old knowledge</a:t>
            </a:r>
            <a:endParaRPr/>
          </a:p>
          <a:p>
            <a:pPr indent="-317500" lvl="1" marL="914400" rtl="0" algn="just">
              <a:spcBef>
                <a:spcPts val="0"/>
              </a:spcBef>
              <a:spcAft>
                <a:spcPts val="0"/>
              </a:spcAft>
              <a:buSzPts val="1400"/>
              <a:buChar char="○"/>
            </a:pPr>
            <a:r>
              <a:rPr lang="it"/>
              <a:t>Two teachers</a:t>
            </a:r>
            <a:endParaRPr/>
          </a:p>
          <a:p>
            <a:pPr indent="-317500" lvl="1" marL="914400" rtl="0" algn="just">
              <a:spcBef>
                <a:spcPts val="0"/>
              </a:spcBef>
              <a:spcAft>
                <a:spcPts val="0"/>
              </a:spcAft>
              <a:buSzPts val="1400"/>
              <a:buChar char="○"/>
            </a:pPr>
            <a:r>
              <a:rPr lang="it"/>
              <a:t>Progressive Neural Network approach</a:t>
            </a:r>
            <a:endParaRPr/>
          </a:p>
          <a:p>
            <a:pPr indent="-342900" lvl="0" marL="457200" rtl="0" algn="just">
              <a:spcBef>
                <a:spcPts val="0"/>
              </a:spcBef>
              <a:spcAft>
                <a:spcPts val="0"/>
              </a:spcAft>
              <a:buSzPts val="1800"/>
              <a:buChar char="●"/>
            </a:pPr>
            <a:r>
              <a:rPr lang="it"/>
              <a:t>Use Data Augmentation techniques on the exemplars to balance the number of images of old classes and new classes</a:t>
            </a:r>
            <a:endParaRPr/>
          </a:p>
          <a:p>
            <a:pPr indent="-317500" lvl="1" marL="914400" rtl="0" algn="just">
              <a:spcBef>
                <a:spcPts val="0"/>
              </a:spcBef>
              <a:spcAft>
                <a:spcPts val="0"/>
              </a:spcAft>
              <a:buSzPts val="1400"/>
              <a:buChar char="○"/>
            </a:pPr>
            <a:r>
              <a:rPr lang="it"/>
              <a:t>Reduce samples for new classes</a:t>
            </a:r>
            <a:endParaRPr/>
          </a:p>
          <a:p>
            <a:pPr indent="-317500" lvl="1" marL="914400" rtl="0" algn="just">
              <a:spcBef>
                <a:spcPts val="0"/>
              </a:spcBef>
              <a:spcAft>
                <a:spcPts val="0"/>
              </a:spcAft>
              <a:buSzPts val="1400"/>
              <a:buChar char="○"/>
            </a:pPr>
            <a:r>
              <a:rPr lang="it"/>
              <a:t>Augment exemplars set at training time</a:t>
            </a:r>
            <a:endParaRPr/>
          </a:p>
          <a:p>
            <a:pPr indent="-317500" lvl="1" marL="914400" rtl="0" algn="just">
              <a:spcBef>
                <a:spcPts val="0"/>
              </a:spcBef>
              <a:spcAft>
                <a:spcPts val="0"/>
              </a:spcAft>
              <a:buSzPts val="1400"/>
              <a:buChar char="○"/>
            </a:pPr>
            <a:r>
              <a:rPr b="1" i="1" lang="it"/>
              <a:t>K</a:t>
            </a:r>
            <a:r>
              <a:rPr b="1" lang="it"/>
              <a:t> is fixed</a:t>
            </a:r>
            <a:endParaRPr b="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Introduction to Incremental Learning</a:t>
            </a:r>
            <a:endParaRPr/>
          </a:p>
        </p:txBody>
      </p:sp>
      <p:pic>
        <p:nvPicPr>
          <p:cNvPr id="67" name="Google Shape;67;p15"/>
          <p:cNvPicPr preferRelativeResize="0"/>
          <p:nvPr/>
        </p:nvPicPr>
        <p:blipFill>
          <a:blip r:embed="rId3">
            <a:alphaModFix/>
          </a:blip>
          <a:stretch>
            <a:fillRect/>
          </a:stretch>
        </p:blipFill>
        <p:spPr>
          <a:xfrm>
            <a:off x="1429000" y="2571750"/>
            <a:ext cx="6285999" cy="2305050"/>
          </a:xfrm>
          <a:prstGeom prst="rect">
            <a:avLst/>
          </a:prstGeom>
          <a:noFill/>
          <a:ln>
            <a:noFill/>
          </a:ln>
        </p:spPr>
      </p:pic>
      <p:sp>
        <p:nvSpPr>
          <p:cNvPr id="68" name="Google Shape;68;p15"/>
          <p:cNvSpPr txBox="1"/>
          <p:nvPr/>
        </p:nvSpPr>
        <p:spPr>
          <a:xfrm>
            <a:off x="311700" y="1379525"/>
            <a:ext cx="7881900" cy="230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a:solidFill>
                  <a:srgbClr val="B7B7B7"/>
                </a:solidFill>
              </a:rPr>
              <a:t>Desirable</a:t>
            </a:r>
            <a:r>
              <a:rPr lang="it">
                <a:solidFill>
                  <a:srgbClr val="B7B7B7"/>
                </a:solidFill>
              </a:rPr>
              <a:t> properties of a class-incremental algorithm:</a:t>
            </a:r>
            <a:endParaRPr>
              <a:solidFill>
                <a:srgbClr val="B7B7B7"/>
              </a:solidFill>
            </a:endParaRPr>
          </a:p>
          <a:p>
            <a:pPr indent="-317500" lvl="0" marL="457200" rtl="0" algn="l">
              <a:spcBef>
                <a:spcPts val="0"/>
              </a:spcBef>
              <a:spcAft>
                <a:spcPts val="0"/>
              </a:spcAft>
              <a:buClr>
                <a:srgbClr val="B7B7B7"/>
              </a:buClr>
              <a:buSzPts val="1400"/>
              <a:buChar char="●"/>
            </a:pPr>
            <a:r>
              <a:rPr lang="it">
                <a:solidFill>
                  <a:srgbClr val="B7B7B7"/>
                </a:solidFill>
              </a:rPr>
              <a:t>trainable from a data stream in which examples of different classes occur at different times,</a:t>
            </a:r>
            <a:endParaRPr>
              <a:solidFill>
                <a:srgbClr val="CCCCCC"/>
              </a:solidFill>
            </a:endParaRPr>
          </a:p>
          <a:p>
            <a:pPr indent="-317500" lvl="0" marL="457200" rtl="0" algn="l">
              <a:spcBef>
                <a:spcPts val="0"/>
              </a:spcBef>
              <a:spcAft>
                <a:spcPts val="0"/>
              </a:spcAft>
              <a:buClr>
                <a:srgbClr val="B7B7B7"/>
              </a:buClr>
              <a:buSzPts val="1400"/>
              <a:buChar char="●"/>
            </a:pPr>
            <a:r>
              <a:rPr lang="it">
                <a:solidFill>
                  <a:srgbClr val="B7B7B7"/>
                </a:solidFill>
              </a:rPr>
              <a:t>provide at any time a competitive multi-class classifier,</a:t>
            </a:r>
            <a:endParaRPr>
              <a:solidFill>
                <a:srgbClr val="B7B7B7"/>
              </a:solidFill>
            </a:endParaRPr>
          </a:p>
          <a:p>
            <a:pPr indent="-317500" lvl="0" marL="457200" rtl="0" algn="l">
              <a:spcBef>
                <a:spcPts val="0"/>
              </a:spcBef>
              <a:spcAft>
                <a:spcPts val="0"/>
              </a:spcAft>
              <a:buClr>
                <a:srgbClr val="B7B7B7"/>
              </a:buClr>
              <a:buSzPts val="1400"/>
              <a:buChar char="●"/>
            </a:pPr>
            <a:r>
              <a:rPr lang="it">
                <a:solidFill>
                  <a:srgbClr val="B7B7B7"/>
                </a:solidFill>
              </a:rPr>
              <a:t>limited computational requirements and memory footprint.</a:t>
            </a:r>
            <a:endParaRPr>
              <a:solidFill>
                <a:srgbClr val="B7B7B7"/>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sp>
        <p:nvSpPr>
          <p:cNvPr id="263" name="Google Shape;263;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Two teachers</a:t>
            </a:r>
            <a:endParaRPr/>
          </a:p>
        </p:txBody>
      </p:sp>
      <p:sp>
        <p:nvSpPr>
          <p:cNvPr id="264" name="Google Shape;264;p42"/>
          <p:cNvSpPr txBox="1"/>
          <p:nvPr>
            <p:ph idx="1" type="body"/>
          </p:nvPr>
        </p:nvSpPr>
        <p:spPr>
          <a:xfrm>
            <a:off x="311700" y="1060925"/>
            <a:ext cx="6075900" cy="1419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it"/>
              <a:t>Given the new group of classes </a:t>
            </a:r>
            <a:r>
              <a:rPr i="1" lang="it"/>
              <a:t>g</a:t>
            </a:r>
            <a:r>
              <a:rPr lang="it"/>
              <a:t>, our distillation loss will be composed of:</a:t>
            </a:r>
            <a:endParaRPr/>
          </a:p>
          <a:p>
            <a:pPr indent="-342900" lvl="0" marL="457200" rtl="0" algn="just">
              <a:spcBef>
                <a:spcPts val="1600"/>
              </a:spcBef>
              <a:spcAft>
                <a:spcPts val="0"/>
              </a:spcAft>
              <a:buSzPts val="1800"/>
              <a:buChar char="●"/>
            </a:pPr>
            <a:r>
              <a:rPr lang="it"/>
              <a:t>distillation loss obtained from the network trained on groups 1, …, </a:t>
            </a:r>
            <a:r>
              <a:rPr i="1" lang="it"/>
              <a:t>g</a:t>
            </a:r>
            <a:r>
              <a:rPr lang="it"/>
              <a:t>-1,</a:t>
            </a:r>
            <a:endParaRPr/>
          </a:p>
          <a:p>
            <a:pPr indent="-342900" lvl="0" marL="457200" rtl="0" algn="just">
              <a:spcBef>
                <a:spcPts val="0"/>
              </a:spcBef>
              <a:spcAft>
                <a:spcPts val="0"/>
              </a:spcAft>
              <a:buSzPts val="1800"/>
              <a:buChar char="●"/>
            </a:pPr>
            <a:r>
              <a:rPr lang="it"/>
              <a:t>and the one obtained from the network trained on image groups 1, …, </a:t>
            </a:r>
            <a:r>
              <a:rPr i="1" lang="it"/>
              <a:t>g</a:t>
            </a:r>
            <a:r>
              <a:rPr lang="it"/>
              <a:t>-2.</a:t>
            </a:r>
            <a:endParaRPr/>
          </a:p>
          <a:p>
            <a:pPr indent="0" lvl="0" marL="0" rtl="0" algn="just">
              <a:spcBef>
                <a:spcPts val="1600"/>
              </a:spcBef>
              <a:spcAft>
                <a:spcPts val="1600"/>
              </a:spcAft>
              <a:buNone/>
            </a:pPr>
            <a:r>
              <a:rPr lang="it"/>
              <a:t>It’s the same way iCaRL does it, but with two frozen networks.</a:t>
            </a:r>
            <a:endParaRPr/>
          </a:p>
        </p:txBody>
      </p:sp>
      <p:sp>
        <p:nvSpPr>
          <p:cNvPr id="265" name="Google Shape;265;p42"/>
          <p:cNvSpPr txBox="1"/>
          <p:nvPr/>
        </p:nvSpPr>
        <p:spPr>
          <a:xfrm>
            <a:off x="311700" y="3926175"/>
            <a:ext cx="6433200" cy="1500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it" sz="1800">
                <a:solidFill>
                  <a:schemeClr val="lt2"/>
                </a:solidFill>
              </a:rPr>
              <a:t>Resulting Loss:</a:t>
            </a:r>
            <a:endParaRPr sz="1800">
              <a:solidFill>
                <a:schemeClr val="lt2"/>
              </a:solidFill>
            </a:endParaRPr>
          </a:p>
          <a:p>
            <a:pPr indent="0" lvl="0" marL="0" marR="0" rtl="0" algn="l">
              <a:lnSpc>
                <a:spcPct val="100000"/>
              </a:lnSpc>
              <a:spcBef>
                <a:spcPts val="0"/>
              </a:spcBef>
              <a:spcAft>
                <a:spcPts val="0"/>
              </a:spcAft>
              <a:buNone/>
            </a:pPr>
            <a:r>
              <a:t/>
            </a:r>
            <a:endParaRPr sz="1800">
              <a:solidFill>
                <a:schemeClr val="lt2"/>
              </a:solidFill>
            </a:endParaRPr>
          </a:p>
          <a:p>
            <a:pPr indent="0" lvl="0" marL="0" marR="0" rtl="0" algn="l">
              <a:lnSpc>
                <a:spcPct val="100000"/>
              </a:lnSpc>
              <a:spcBef>
                <a:spcPts val="0"/>
              </a:spcBef>
              <a:spcAft>
                <a:spcPts val="0"/>
              </a:spcAft>
              <a:buNone/>
            </a:pPr>
            <a:r>
              <a:t/>
            </a:r>
            <a:endParaRPr sz="1800">
              <a:solidFill>
                <a:schemeClr val="lt2"/>
              </a:solidFill>
            </a:endParaRPr>
          </a:p>
          <a:p>
            <a:pPr indent="0" lvl="0" marL="0" marR="0" rtl="0" algn="l">
              <a:lnSpc>
                <a:spcPct val="100000"/>
              </a:lnSpc>
              <a:spcBef>
                <a:spcPts val="0"/>
              </a:spcBef>
              <a:spcAft>
                <a:spcPts val="0"/>
              </a:spcAft>
              <a:buNone/>
            </a:pPr>
            <a:r>
              <a:t/>
            </a:r>
            <a:endParaRPr sz="1800">
              <a:solidFill>
                <a:schemeClr val="lt2"/>
              </a:solidFill>
            </a:endParaRPr>
          </a:p>
          <a:p>
            <a:pPr indent="0" lvl="0" marL="0" rtl="0" algn="l">
              <a:spcBef>
                <a:spcPts val="0"/>
              </a:spcBef>
              <a:spcAft>
                <a:spcPts val="0"/>
              </a:spcAft>
              <a:buNone/>
            </a:pPr>
            <a:r>
              <a:t/>
            </a:r>
            <a:endParaRPr/>
          </a:p>
        </p:txBody>
      </p:sp>
      <p:pic>
        <p:nvPicPr>
          <p:cNvPr id="266" name="Google Shape;266;p42"/>
          <p:cNvPicPr preferRelativeResize="0"/>
          <p:nvPr/>
        </p:nvPicPr>
        <p:blipFill>
          <a:blip r:embed="rId3">
            <a:alphaModFix/>
          </a:blip>
          <a:stretch>
            <a:fillRect/>
          </a:stretch>
        </p:blipFill>
        <p:spPr>
          <a:xfrm>
            <a:off x="411275" y="4321150"/>
            <a:ext cx="5040150" cy="3439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 name="Shape 270"/>
        <p:cNvGrpSpPr/>
        <p:nvPr/>
      </p:nvGrpSpPr>
      <p:grpSpPr>
        <a:xfrm>
          <a:off x="0" y="0"/>
          <a:ext cx="0" cy="0"/>
          <a:chOff x="0" y="0"/>
          <a:chExt cx="0" cy="0"/>
        </a:xfrm>
      </p:grpSpPr>
      <p:sp>
        <p:nvSpPr>
          <p:cNvPr id="271" name="Google Shape;271;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Two teachers - results</a:t>
            </a:r>
            <a:endParaRPr/>
          </a:p>
        </p:txBody>
      </p:sp>
      <p:pic>
        <p:nvPicPr>
          <p:cNvPr id="272" name="Google Shape;272;p43"/>
          <p:cNvPicPr preferRelativeResize="0"/>
          <p:nvPr/>
        </p:nvPicPr>
        <p:blipFill>
          <a:blip r:embed="rId3">
            <a:alphaModFix/>
          </a:blip>
          <a:stretch>
            <a:fillRect/>
          </a:stretch>
        </p:blipFill>
        <p:spPr>
          <a:xfrm>
            <a:off x="650800" y="1017725"/>
            <a:ext cx="3844102" cy="3775374"/>
          </a:xfrm>
          <a:prstGeom prst="rect">
            <a:avLst/>
          </a:prstGeom>
          <a:noFill/>
          <a:ln>
            <a:noFill/>
          </a:ln>
        </p:spPr>
      </p:pic>
      <p:pic>
        <p:nvPicPr>
          <p:cNvPr id="273" name="Google Shape;273;p43"/>
          <p:cNvPicPr preferRelativeResize="0"/>
          <p:nvPr/>
        </p:nvPicPr>
        <p:blipFill>
          <a:blip r:embed="rId4">
            <a:alphaModFix/>
          </a:blip>
          <a:stretch>
            <a:fillRect/>
          </a:stretch>
        </p:blipFill>
        <p:spPr>
          <a:xfrm>
            <a:off x="4729100" y="1017725"/>
            <a:ext cx="3775373" cy="3775373"/>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 name="Shape 277"/>
        <p:cNvGrpSpPr/>
        <p:nvPr/>
      </p:nvGrpSpPr>
      <p:grpSpPr>
        <a:xfrm>
          <a:off x="0" y="0"/>
          <a:ext cx="0" cy="0"/>
          <a:chOff x="0" y="0"/>
          <a:chExt cx="0" cy="0"/>
        </a:xfrm>
      </p:grpSpPr>
      <p:sp>
        <p:nvSpPr>
          <p:cNvPr id="278" name="Google Shape;278;p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Task specific networks</a:t>
            </a:r>
            <a:endParaRPr/>
          </a:p>
        </p:txBody>
      </p:sp>
      <p:sp>
        <p:nvSpPr>
          <p:cNvPr id="279" name="Google Shape;279;p4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it"/>
              <a:t>The idea was to train a new </a:t>
            </a:r>
            <a:r>
              <a:rPr lang="it"/>
              <a:t>independent</a:t>
            </a:r>
            <a:r>
              <a:rPr lang="it"/>
              <a:t> networks for every new group of images.</a:t>
            </a:r>
            <a:endParaRPr/>
          </a:p>
          <a:p>
            <a:pPr indent="0" lvl="0" marL="0" rtl="0" algn="just">
              <a:spcBef>
                <a:spcPts val="1600"/>
              </a:spcBef>
              <a:spcAft>
                <a:spcPts val="1600"/>
              </a:spcAft>
              <a:buNone/>
            </a:pPr>
            <a:r>
              <a:rPr lang="it"/>
              <a:t>iCaRL was then used to incrementally learn given an image, which group it belongs to. The iCaRL prediction was then used to select the network specifically trained for the group to predict the image class.</a:t>
            </a:r>
            <a:endParaRPr/>
          </a:p>
        </p:txBody>
      </p:sp>
      <p:pic>
        <p:nvPicPr>
          <p:cNvPr id="280" name="Google Shape;280;p44"/>
          <p:cNvPicPr preferRelativeResize="0"/>
          <p:nvPr/>
        </p:nvPicPr>
        <p:blipFill>
          <a:blip r:embed="rId3">
            <a:alphaModFix/>
          </a:blip>
          <a:stretch>
            <a:fillRect/>
          </a:stretch>
        </p:blipFill>
        <p:spPr>
          <a:xfrm>
            <a:off x="2532450" y="2774100"/>
            <a:ext cx="4079098" cy="22945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4" name="Shape 284"/>
        <p:cNvGrpSpPr/>
        <p:nvPr/>
      </p:nvGrpSpPr>
      <p:grpSpPr>
        <a:xfrm>
          <a:off x="0" y="0"/>
          <a:ext cx="0" cy="0"/>
          <a:chOff x="0" y="0"/>
          <a:chExt cx="0" cy="0"/>
        </a:xfrm>
      </p:grpSpPr>
      <p:sp>
        <p:nvSpPr>
          <p:cNvPr id="285" name="Google Shape;285;p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Task specific networks - Results</a:t>
            </a:r>
            <a:endParaRPr/>
          </a:p>
        </p:txBody>
      </p:sp>
      <p:pic>
        <p:nvPicPr>
          <p:cNvPr id="286" name="Google Shape;286;p45"/>
          <p:cNvPicPr preferRelativeResize="0"/>
          <p:nvPr/>
        </p:nvPicPr>
        <p:blipFill>
          <a:blip r:embed="rId3">
            <a:alphaModFix/>
          </a:blip>
          <a:stretch>
            <a:fillRect/>
          </a:stretch>
        </p:blipFill>
        <p:spPr>
          <a:xfrm>
            <a:off x="472476" y="1070679"/>
            <a:ext cx="3758300" cy="3727396"/>
          </a:xfrm>
          <a:prstGeom prst="rect">
            <a:avLst/>
          </a:prstGeom>
          <a:noFill/>
          <a:ln>
            <a:noFill/>
          </a:ln>
        </p:spPr>
      </p:pic>
      <p:pic>
        <p:nvPicPr>
          <p:cNvPr id="287" name="Google Shape;287;p45"/>
          <p:cNvPicPr preferRelativeResize="0"/>
          <p:nvPr/>
        </p:nvPicPr>
        <p:blipFill>
          <a:blip r:embed="rId4">
            <a:alphaModFix/>
          </a:blip>
          <a:stretch>
            <a:fillRect/>
          </a:stretch>
        </p:blipFill>
        <p:spPr>
          <a:xfrm>
            <a:off x="4716600" y="1055225"/>
            <a:ext cx="3758302" cy="3758303"/>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1" name="Shape 291"/>
        <p:cNvGrpSpPr/>
        <p:nvPr/>
      </p:nvGrpSpPr>
      <p:grpSpPr>
        <a:xfrm>
          <a:off x="0" y="0"/>
          <a:ext cx="0" cy="0"/>
          <a:chOff x="0" y="0"/>
          <a:chExt cx="0" cy="0"/>
        </a:xfrm>
      </p:grpSpPr>
      <p:sp>
        <p:nvSpPr>
          <p:cNvPr id="292" name="Google Shape;292;p4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Exemplars Augmentation</a:t>
            </a:r>
            <a:endParaRPr/>
          </a:p>
        </p:txBody>
      </p:sp>
      <p:sp>
        <p:nvSpPr>
          <p:cNvPr id="293" name="Google Shape;293;p46"/>
          <p:cNvSpPr txBox="1"/>
          <p:nvPr>
            <p:ph idx="1" type="body"/>
          </p:nvPr>
        </p:nvSpPr>
        <p:spPr>
          <a:xfrm>
            <a:off x="311700" y="1110850"/>
            <a:ext cx="4771200" cy="34164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Char char="●"/>
            </a:pPr>
            <a:r>
              <a:rPr lang="it"/>
              <a:t>Number of exemplars </a:t>
            </a:r>
            <a:r>
              <a:rPr i="1" lang="it"/>
              <a:t>K</a:t>
            </a:r>
            <a:r>
              <a:rPr lang="it"/>
              <a:t> fixed</a:t>
            </a:r>
            <a:endParaRPr/>
          </a:p>
          <a:p>
            <a:pPr indent="-342900" lvl="0" marL="457200" rtl="0" algn="just">
              <a:spcBef>
                <a:spcPts val="0"/>
              </a:spcBef>
              <a:spcAft>
                <a:spcPts val="0"/>
              </a:spcAft>
              <a:buSzPts val="1800"/>
              <a:buChar char="●"/>
            </a:pPr>
            <a:r>
              <a:rPr lang="it"/>
              <a:t>Samples of new images reduced through random selection without replacement</a:t>
            </a:r>
            <a:endParaRPr/>
          </a:p>
          <a:p>
            <a:pPr indent="-342900" lvl="0" marL="457200" rtl="0" algn="just">
              <a:spcBef>
                <a:spcPts val="0"/>
              </a:spcBef>
              <a:spcAft>
                <a:spcPts val="0"/>
              </a:spcAft>
              <a:buSzPts val="1800"/>
              <a:buChar char="●"/>
            </a:pPr>
            <a:r>
              <a:rPr lang="it"/>
              <a:t>Exemplars increased using </a:t>
            </a:r>
            <a:r>
              <a:rPr i="1" lang="it"/>
              <a:t>Data Augmentation</a:t>
            </a:r>
            <a:r>
              <a:rPr lang="it"/>
              <a:t> </a:t>
            </a:r>
            <a:endParaRPr/>
          </a:p>
          <a:p>
            <a:pPr indent="-317500" lvl="1" marL="914400" rtl="0" algn="just">
              <a:spcBef>
                <a:spcPts val="0"/>
              </a:spcBef>
              <a:spcAft>
                <a:spcPts val="0"/>
              </a:spcAft>
              <a:buSzPts val="1400"/>
              <a:buChar char="○"/>
            </a:pPr>
            <a:r>
              <a:rPr lang="it"/>
              <a:t>Horizontal Flip</a:t>
            </a:r>
            <a:endParaRPr/>
          </a:p>
          <a:p>
            <a:pPr indent="-317500" lvl="1" marL="914400" rtl="0" algn="just">
              <a:spcBef>
                <a:spcPts val="0"/>
              </a:spcBef>
              <a:spcAft>
                <a:spcPts val="0"/>
              </a:spcAft>
              <a:buSzPts val="1400"/>
              <a:buChar char="○"/>
            </a:pPr>
            <a:r>
              <a:rPr lang="it"/>
              <a:t>Vertical Flip + Grey Scale</a:t>
            </a:r>
            <a:endParaRPr/>
          </a:p>
          <a:p>
            <a:pPr indent="-317500" lvl="1" marL="914400" rtl="0" algn="just">
              <a:spcBef>
                <a:spcPts val="0"/>
              </a:spcBef>
              <a:spcAft>
                <a:spcPts val="0"/>
              </a:spcAft>
              <a:buSzPts val="1400"/>
              <a:buChar char="○"/>
            </a:pPr>
            <a:r>
              <a:rPr lang="it"/>
              <a:t>Grey Scale</a:t>
            </a:r>
            <a:endParaRPr/>
          </a:p>
          <a:p>
            <a:pPr indent="0" lvl="0" marL="0" rtl="0" algn="just">
              <a:spcBef>
                <a:spcPts val="1600"/>
              </a:spcBef>
              <a:spcAft>
                <a:spcPts val="1600"/>
              </a:spcAft>
              <a:buNone/>
            </a:pPr>
            <a:r>
              <a:rPr lang="it"/>
              <a:t>At a given incremental training, the resulting dataset was then more balanced between old and new images.</a:t>
            </a:r>
            <a:endParaRPr/>
          </a:p>
        </p:txBody>
      </p:sp>
      <p:pic>
        <p:nvPicPr>
          <p:cNvPr id="294" name="Google Shape;294;p46"/>
          <p:cNvPicPr preferRelativeResize="0"/>
          <p:nvPr/>
        </p:nvPicPr>
        <p:blipFill>
          <a:blip r:embed="rId3">
            <a:alphaModFix/>
          </a:blip>
          <a:stretch>
            <a:fillRect/>
          </a:stretch>
        </p:blipFill>
        <p:spPr>
          <a:xfrm>
            <a:off x="5174450" y="1177450"/>
            <a:ext cx="3749400" cy="3718602"/>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8" name="Shape 298"/>
        <p:cNvGrpSpPr/>
        <p:nvPr/>
      </p:nvGrpSpPr>
      <p:grpSpPr>
        <a:xfrm>
          <a:off x="0" y="0"/>
          <a:ext cx="0" cy="0"/>
          <a:chOff x="0" y="0"/>
          <a:chExt cx="0" cy="0"/>
        </a:xfrm>
      </p:grpSpPr>
      <p:sp>
        <p:nvSpPr>
          <p:cNvPr id="299" name="Google Shape;299;p4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Conclusions and further studies</a:t>
            </a:r>
            <a:endParaRPr/>
          </a:p>
        </p:txBody>
      </p:sp>
      <p:sp>
        <p:nvSpPr>
          <p:cNvPr id="300" name="Google Shape;300;p4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it"/>
              <a:t>Our trials did not improve iCaRL performances</a:t>
            </a:r>
            <a:endParaRPr/>
          </a:p>
          <a:p>
            <a:pPr indent="-342900" lvl="0" marL="457200" rtl="0" algn="l">
              <a:spcBef>
                <a:spcPts val="0"/>
              </a:spcBef>
              <a:spcAft>
                <a:spcPts val="0"/>
              </a:spcAft>
              <a:buSzPts val="1800"/>
              <a:buChar char="●"/>
            </a:pPr>
            <a:r>
              <a:rPr lang="it"/>
              <a:t>Further analysis to overcome the iCaRL limitations</a:t>
            </a:r>
            <a:endParaRPr/>
          </a:p>
          <a:p>
            <a:pPr indent="-317500" lvl="1" marL="914400" rtl="0" algn="l">
              <a:spcBef>
                <a:spcPts val="0"/>
              </a:spcBef>
              <a:spcAft>
                <a:spcPts val="0"/>
              </a:spcAft>
              <a:buSzPts val="1400"/>
              <a:buChar char="○"/>
            </a:pPr>
            <a:r>
              <a:rPr lang="it"/>
              <a:t>Progressive Neural Networks to suppress catastrophic learning</a:t>
            </a:r>
            <a:endParaRPr/>
          </a:p>
          <a:p>
            <a:pPr indent="-317500" lvl="1" marL="914400" rtl="0" algn="l">
              <a:spcBef>
                <a:spcPts val="0"/>
              </a:spcBef>
              <a:spcAft>
                <a:spcPts val="0"/>
              </a:spcAft>
              <a:buSzPts val="1400"/>
              <a:buChar char="○"/>
            </a:pPr>
            <a:r>
              <a:rPr lang="it"/>
              <a:t>GANs to enhance exemplars dataset</a:t>
            </a:r>
            <a:endParaRPr/>
          </a:p>
          <a:p>
            <a:pPr indent="-342900" lvl="0" marL="457200" rtl="0" algn="l">
              <a:spcBef>
                <a:spcPts val="0"/>
              </a:spcBef>
              <a:spcAft>
                <a:spcPts val="0"/>
              </a:spcAft>
              <a:buSzPts val="1800"/>
              <a:buChar char="●"/>
            </a:pPr>
            <a:r>
              <a:rPr lang="it"/>
              <a:t>Very active research area</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4" name="Shape 304"/>
        <p:cNvGrpSpPr/>
        <p:nvPr/>
      </p:nvGrpSpPr>
      <p:grpSpPr>
        <a:xfrm>
          <a:off x="0" y="0"/>
          <a:ext cx="0" cy="0"/>
          <a:chOff x="0" y="0"/>
          <a:chExt cx="0" cy="0"/>
        </a:xfrm>
      </p:grpSpPr>
      <p:sp>
        <p:nvSpPr>
          <p:cNvPr id="305" name="Google Shape;305;p48"/>
          <p:cNvSpPr txBox="1"/>
          <p:nvPr>
            <p:ph type="ctrTitle"/>
          </p:nvPr>
        </p:nvSpPr>
        <p:spPr>
          <a:xfrm>
            <a:off x="311708" y="980100"/>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it"/>
              <a:t>Thank You!</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Dataset</a:t>
            </a:r>
            <a:endParaRPr/>
          </a:p>
        </p:txBody>
      </p:sp>
      <p:sp>
        <p:nvSpPr>
          <p:cNvPr id="74" name="Google Shape;74;p16"/>
          <p:cNvSpPr txBox="1"/>
          <p:nvPr>
            <p:ph idx="1" type="body"/>
          </p:nvPr>
        </p:nvSpPr>
        <p:spPr>
          <a:xfrm>
            <a:off x="311700" y="1152475"/>
            <a:ext cx="4260300" cy="34164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Char char="●"/>
            </a:pPr>
            <a:r>
              <a:rPr lang="it"/>
              <a:t>100 classes</a:t>
            </a:r>
            <a:endParaRPr/>
          </a:p>
          <a:p>
            <a:pPr indent="-342900" lvl="0" marL="457200" rtl="0" algn="just">
              <a:spcBef>
                <a:spcPts val="0"/>
              </a:spcBef>
              <a:spcAft>
                <a:spcPts val="0"/>
              </a:spcAft>
              <a:buSzPts val="1800"/>
              <a:buChar char="●"/>
            </a:pPr>
            <a:r>
              <a:rPr lang="it"/>
              <a:t>60’000 labelled images</a:t>
            </a:r>
            <a:endParaRPr/>
          </a:p>
          <a:p>
            <a:pPr indent="-317500" lvl="1" marL="914400" rtl="0" algn="just">
              <a:spcBef>
                <a:spcPts val="0"/>
              </a:spcBef>
              <a:spcAft>
                <a:spcPts val="0"/>
              </a:spcAft>
              <a:buSzPts val="1400"/>
              <a:buChar char="○"/>
            </a:pPr>
            <a:r>
              <a:rPr lang="it"/>
              <a:t>50’000 training</a:t>
            </a:r>
            <a:endParaRPr/>
          </a:p>
          <a:p>
            <a:pPr indent="-317500" lvl="1" marL="914400" rtl="0" algn="just">
              <a:spcBef>
                <a:spcPts val="0"/>
              </a:spcBef>
              <a:spcAft>
                <a:spcPts val="0"/>
              </a:spcAft>
              <a:buSzPts val="1400"/>
              <a:buChar char="○"/>
            </a:pPr>
            <a:r>
              <a:rPr lang="it"/>
              <a:t>10’000 testing</a:t>
            </a:r>
            <a:endParaRPr/>
          </a:p>
          <a:p>
            <a:pPr indent="-342900" lvl="0" marL="457200" rtl="0" algn="just">
              <a:spcBef>
                <a:spcPts val="0"/>
              </a:spcBef>
              <a:spcAft>
                <a:spcPts val="0"/>
              </a:spcAft>
              <a:buSzPts val="1800"/>
              <a:buChar char="●"/>
            </a:pPr>
            <a:r>
              <a:rPr lang="it"/>
              <a:t>32x32 size</a:t>
            </a:r>
            <a:endParaRPr/>
          </a:p>
          <a:p>
            <a:pPr indent="-342900" lvl="0" marL="457200" rtl="0" algn="just">
              <a:spcBef>
                <a:spcPts val="0"/>
              </a:spcBef>
              <a:spcAft>
                <a:spcPts val="0"/>
              </a:spcAft>
              <a:buSzPts val="1800"/>
              <a:buChar char="●"/>
            </a:pPr>
            <a:r>
              <a:rPr lang="it"/>
              <a:t>Our split: 10 batches of 10 random classes</a:t>
            </a:r>
            <a:endParaRPr/>
          </a:p>
        </p:txBody>
      </p:sp>
      <p:pic>
        <p:nvPicPr>
          <p:cNvPr id="75" name="Google Shape;75;p16"/>
          <p:cNvPicPr preferRelativeResize="0"/>
          <p:nvPr/>
        </p:nvPicPr>
        <p:blipFill>
          <a:blip r:embed="rId3">
            <a:alphaModFix/>
          </a:blip>
          <a:stretch>
            <a:fillRect/>
          </a:stretch>
        </p:blipFill>
        <p:spPr>
          <a:xfrm>
            <a:off x="5120900" y="1098550"/>
            <a:ext cx="3543300" cy="3524250"/>
          </a:xfrm>
          <a:prstGeom prst="rect">
            <a:avLst/>
          </a:prstGeom>
          <a:noFill/>
          <a:ln>
            <a:noFill/>
          </a:ln>
        </p:spPr>
      </p:pic>
      <p:sp>
        <p:nvSpPr>
          <p:cNvPr id="76" name="Google Shape;76;p16"/>
          <p:cNvSpPr txBox="1"/>
          <p:nvPr/>
        </p:nvSpPr>
        <p:spPr>
          <a:xfrm>
            <a:off x="6521825" y="4703625"/>
            <a:ext cx="1333500" cy="22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it" sz="1000">
                <a:solidFill>
                  <a:srgbClr val="FFFFFF"/>
                </a:solidFill>
              </a:rPr>
              <a:t>src: Stanford</a:t>
            </a:r>
            <a:endParaRPr i="1" sz="1000">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Model</a:t>
            </a:r>
            <a:endParaRPr/>
          </a:p>
        </p:txBody>
      </p:sp>
      <p:sp>
        <p:nvSpPr>
          <p:cNvPr id="82" name="Google Shape;82;p17"/>
          <p:cNvSpPr txBox="1"/>
          <p:nvPr>
            <p:ph idx="1" type="body"/>
          </p:nvPr>
        </p:nvSpPr>
        <p:spPr>
          <a:xfrm>
            <a:off x="311700" y="1152475"/>
            <a:ext cx="83409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it"/>
              <a:t>Ad-hoc ResNet 34</a:t>
            </a:r>
            <a:endParaRPr/>
          </a:p>
          <a:p>
            <a:pPr indent="-342900" lvl="0" marL="457200" rtl="0" algn="l">
              <a:spcBef>
                <a:spcPts val="0"/>
              </a:spcBef>
              <a:spcAft>
                <a:spcPts val="0"/>
              </a:spcAft>
              <a:buSzPts val="1800"/>
              <a:buChar char="●"/>
            </a:pPr>
            <a:r>
              <a:rPr lang="it"/>
              <a:t>Optimized on CIFAR100</a:t>
            </a:r>
            <a:endParaRPr/>
          </a:p>
          <a:p>
            <a:pPr indent="-342900" lvl="0" marL="457200" rtl="0" algn="l">
              <a:spcBef>
                <a:spcPts val="0"/>
              </a:spcBef>
              <a:spcAft>
                <a:spcPts val="0"/>
              </a:spcAft>
              <a:buSzPts val="1800"/>
              <a:buChar char="●"/>
            </a:pPr>
            <a:r>
              <a:rPr lang="it"/>
              <a:t>Transformations on train and test images</a:t>
            </a:r>
            <a:endParaRPr/>
          </a:p>
        </p:txBody>
      </p:sp>
      <p:pic>
        <p:nvPicPr>
          <p:cNvPr id="83" name="Google Shape;83;p17"/>
          <p:cNvPicPr preferRelativeResize="0"/>
          <p:nvPr/>
        </p:nvPicPr>
        <p:blipFill>
          <a:blip r:embed="rId3">
            <a:alphaModFix/>
          </a:blip>
          <a:stretch>
            <a:fillRect/>
          </a:stretch>
        </p:blipFill>
        <p:spPr>
          <a:xfrm rot="5400000">
            <a:off x="5360988" y="2000787"/>
            <a:ext cx="4993199" cy="1141925"/>
          </a:xfrm>
          <a:prstGeom prst="rect">
            <a:avLst/>
          </a:prstGeom>
          <a:noFill/>
          <a:ln>
            <a:noFill/>
          </a:ln>
        </p:spPr>
      </p:pic>
      <p:sp>
        <p:nvSpPr>
          <p:cNvPr id="84" name="Google Shape;84;p17"/>
          <p:cNvSpPr txBox="1"/>
          <p:nvPr/>
        </p:nvSpPr>
        <p:spPr>
          <a:xfrm>
            <a:off x="3815400" y="4785975"/>
            <a:ext cx="1333500" cy="22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it" sz="1000">
                <a:solidFill>
                  <a:srgbClr val="FFFFFF"/>
                </a:solidFill>
              </a:rPr>
              <a:t>src: Resnet paper</a:t>
            </a:r>
            <a:endParaRPr i="1" sz="1000">
              <a:solidFill>
                <a:srgbClr val="FFFF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Baselines</a:t>
            </a:r>
            <a:endParaRPr/>
          </a:p>
        </p:txBody>
      </p:sp>
      <p:sp>
        <p:nvSpPr>
          <p:cNvPr id="90" name="Google Shape;90;p18"/>
          <p:cNvSpPr txBox="1"/>
          <p:nvPr>
            <p:ph idx="1" type="body"/>
          </p:nvPr>
        </p:nvSpPr>
        <p:spPr>
          <a:xfrm>
            <a:off x="311700" y="1152475"/>
            <a:ext cx="4260300" cy="34164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Char char="●"/>
            </a:pPr>
            <a:r>
              <a:rPr lang="it"/>
              <a:t>Joint Training, Fine Tuning, LwF, iCaRL</a:t>
            </a:r>
            <a:endParaRPr/>
          </a:p>
          <a:p>
            <a:pPr indent="-342900" lvl="0" marL="457200" rtl="0" algn="just">
              <a:spcBef>
                <a:spcPts val="0"/>
              </a:spcBef>
              <a:spcAft>
                <a:spcPts val="0"/>
              </a:spcAft>
              <a:buSzPts val="1800"/>
              <a:buChar char="●"/>
            </a:pPr>
            <a:r>
              <a:rPr lang="it"/>
              <a:t>iCaRL parameters</a:t>
            </a:r>
            <a:endParaRPr/>
          </a:p>
          <a:p>
            <a:pPr indent="-342900" lvl="0" marL="457200" rtl="0" algn="just">
              <a:spcBef>
                <a:spcPts val="0"/>
              </a:spcBef>
              <a:spcAft>
                <a:spcPts val="0"/>
              </a:spcAft>
              <a:buSzPts val="1800"/>
              <a:buChar char="●"/>
            </a:pPr>
            <a:r>
              <a:rPr lang="it"/>
              <a:t>No validation set</a:t>
            </a:r>
            <a:endParaRPr/>
          </a:p>
          <a:p>
            <a:pPr indent="-342900" lvl="0" marL="457200" rtl="0" algn="just">
              <a:spcBef>
                <a:spcPts val="0"/>
              </a:spcBef>
              <a:spcAft>
                <a:spcPts val="0"/>
              </a:spcAft>
              <a:buSzPts val="1800"/>
              <a:buChar char="●"/>
            </a:pPr>
            <a:r>
              <a:rPr lang="it"/>
              <a:t>Experiments performed in Google Colab</a:t>
            </a:r>
            <a:endParaRPr/>
          </a:p>
          <a:p>
            <a:pPr indent="-342900" lvl="0" marL="457200" rtl="0" algn="just">
              <a:spcBef>
                <a:spcPts val="0"/>
              </a:spcBef>
              <a:spcAft>
                <a:spcPts val="0"/>
              </a:spcAft>
              <a:buSzPts val="1800"/>
              <a:buChar char="●"/>
            </a:pPr>
            <a:r>
              <a:rPr lang="it"/>
              <a:t>3 different splits considered </a:t>
            </a:r>
            <a:endParaRPr/>
          </a:p>
          <a:p>
            <a:pPr indent="-342900" lvl="0" marL="457200" rtl="0" algn="just">
              <a:spcBef>
                <a:spcPts val="0"/>
              </a:spcBef>
              <a:spcAft>
                <a:spcPts val="0"/>
              </a:spcAft>
              <a:buSzPts val="1800"/>
              <a:buChar char="●"/>
            </a:pPr>
            <a:r>
              <a:rPr lang="it"/>
              <a:t>Common model: Resnet 32</a:t>
            </a:r>
            <a:endParaRPr/>
          </a:p>
          <a:p>
            <a:pPr indent="-342900" lvl="0" marL="457200" rtl="0" algn="just">
              <a:spcBef>
                <a:spcPts val="0"/>
              </a:spcBef>
              <a:spcAft>
                <a:spcPts val="0"/>
              </a:spcAft>
              <a:buSzPts val="1800"/>
              <a:buChar char="●"/>
            </a:pPr>
            <a:r>
              <a:rPr lang="it"/>
              <a:t>Criterion: BCE with logits</a:t>
            </a:r>
            <a:endParaRPr/>
          </a:p>
        </p:txBody>
      </p:sp>
      <p:pic>
        <p:nvPicPr>
          <p:cNvPr id="91" name="Google Shape;91;p18"/>
          <p:cNvPicPr preferRelativeResize="0"/>
          <p:nvPr/>
        </p:nvPicPr>
        <p:blipFill>
          <a:blip r:embed="rId3">
            <a:alphaModFix/>
          </a:blip>
          <a:stretch>
            <a:fillRect/>
          </a:stretch>
        </p:blipFill>
        <p:spPr>
          <a:xfrm>
            <a:off x="4655875" y="1152475"/>
            <a:ext cx="4091400" cy="26536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Joint Training</a:t>
            </a:r>
            <a:endParaRPr/>
          </a:p>
        </p:txBody>
      </p:sp>
      <p:sp>
        <p:nvSpPr>
          <p:cNvPr id="97" name="Google Shape;97;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Char char="●"/>
            </a:pPr>
            <a:r>
              <a:rPr lang="it"/>
              <a:t>Not actually Incremental Learning</a:t>
            </a:r>
            <a:endParaRPr/>
          </a:p>
          <a:p>
            <a:pPr indent="-342900" lvl="0" marL="457200" rtl="0" algn="just">
              <a:spcBef>
                <a:spcPts val="0"/>
              </a:spcBef>
              <a:spcAft>
                <a:spcPts val="0"/>
              </a:spcAft>
              <a:buSzPts val="1800"/>
              <a:buChar char="●"/>
            </a:pPr>
            <a:r>
              <a:rPr lang="it"/>
              <a:t>Both train and test set involve all the classes seen so far</a:t>
            </a:r>
            <a:endParaRPr/>
          </a:p>
          <a:p>
            <a:pPr indent="-342900" lvl="0" marL="457200" rtl="0" algn="just">
              <a:spcBef>
                <a:spcPts val="0"/>
              </a:spcBef>
              <a:spcAft>
                <a:spcPts val="0"/>
              </a:spcAft>
              <a:buSzPts val="1800"/>
              <a:buChar char="●"/>
            </a:pPr>
            <a:r>
              <a:rPr lang="it"/>
              <a:t>Upper Bound for our following experiments</a:t>
            </a:r>
            <a:endParaRPr/>
          </a:p>
          <a:p>
            <a:pPr indent="-342900" lvl="0" marL="457200" rtl="0" algn="just">
              <a:spcBef>
                <a:spcPts val="0"/>
              </a:spcBef>
              <a:spcAft>
                <a:spcPts val="0"/>
              </a:spcAft>
              <a:buSzPts val="1800"/>
              <a:buChar char="●"/>
            </a:pPr>
            <a:r>
              <a:rPr lang="it"/>
              <a:t>Extremely long training time</a:t>
            </a:r>
            <a:endParaRPr/>
          </a:p>
          <a:p>
            <a:pPr indent="-342900" lvl="0" marL="457200" rtl="0" algn="just">
              <a:spcBef>
                <a:spcPts val="0"/>
              </a:spcBef>
              <a:spcAft>
                <a:spcPts val="0"/>
              </a:spcAft>
              <a:buSzPts val="1800"/>
              <a:buChar char="●"/>
            </a:pPr>
            <a:r>
              <a:rPr lang="it"/>
              <a:t>Good accuracy on the test set</a:t>
            </a:r>
            <a:endParaRPr/>
          </a:p>
        </p:txBody>
      </p:sp>
      <p:sp>
        <p:nvSpPr>
          <p:cNvPr id="98" name="Google Shape;98;p19"/>
          <p:cNvSpPr/>
          <p:nvPr/>
        </p:nvSpPr>
        <p:spPr>
          <a:xfrm>
            <a:off x="499800" y="3416700"/>
            <a:ext cx="7357800" cy="459000"/>
          </a:xfrm>
          <a:prstGeom prst="rightArrow">
            <a:avLst>
              <a:gd fmla="val 50000" name="adj1"/>
              <a:gd fmla="val 50000" name="adj2"/>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a:solidFill>
                  <a:srgbClr val="FFFFFF"/>
                </a:solidFill>
              </a:rPr>
              <a:t>t</a:t>
            </a:r>
            <a:endParaRPr>
              <a:solidFill>
                <a:srgbClr val="FFFFFF"/>
              </a:solidFill>
            </a:endParaRPr>
          </a:p>
        </p:txBody>
      </p:sp>
      <p:sp>
        <p:nvSpPr>
          <p:cNvPr id="99" name="Google Shape;99;p19"/>
          <p:cNvSpPr/>
          <p:nvPr/>
        </p:nvSpPr>
        <p:spPr>
          <a:xfrm>
            <a:off x="499800" y="4039425"/>
            <a:ext cx="1458300" cy="802800"/>
          </a:xfrm>
          <a:prstGeom prst="rect">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it">
                <a:solidFill>
                  <a:srgbClr val="FFFFFF"/>
                </a:solidFill>
              </a:rPr>
              <a:t>train and test set:</a:t>
            </a:r>
            <a:endParaRPr>
              <a:solidFill>
                <a:srgbClr val="FFFFFF"/>
              </a:solidFill>
            </a:endParaRPr>
          </a:p>
          <a:p>
            <a:pPr indent="0" lvl="0" marL="0" rtl="0" algn="l">
              <a:spcBef>
                <a:spcPts val="0"/>
              </a:spcBef>
              <a:spcAft>
                <a:spcPts val="0"/>
              </a:spcAft>
              <a:buNone/>
            </a:pPr>
            <a:r>
              <a:rPr lang="it">
                <a:solidFill>
                  <a:srgbClr val="FFFFFF"/>
                </a:solidFill>
              </a:rPr>
              <a:t>images classes 1-10</a:t>
            </a:r>
            <a:endParaRPr>
              <a:solidFill>
                <a:srgbClr val="FFFFFF"/>
              </a:solidFill>
            </a:endParaRPr>
          </a:p>
        </p:txBody>
      </p:sp>
      <p:sp>
        <p:nvSpPr>
          <p:cNvPr id="100" name="Google Shape;100;p19"/>
          <p:cNvSpPr txBox="1"/>
          <p:nvPr/>
        </p:nvSpPr>
        <p:spPr>
          <a:xfrm>
            <a:off x="3875525" y="4291850"/>
            <a:ext cx="475200" cy="55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a:solidFill>
                  <a:srgbClr val="FFFFFF"/>
                </a:solidFill>
              </a:rPr>
              <a:t>...</a:t>
            </a:r>
            <a:endParaRPr>
              <a:solidFill>
                <a:srgbClr val="FFFFFF"/>
              </a:solidFill>
            </a:endParaRPr>
          </a:p>
        </p:txBody>
      </p:sp>
      <p:sp>
        <p:nvSpPr>
          <p:cNvPr id="101" name="Google Shape;101;p19"/>
          <p:cNvSpPr/>
          <p:nvPr/>
        </p:nvSpPr>
        <p:spPr>
          <a:xfrm>
            <a:off x="6010775" y="4039425"/>
            <a:ext cx="1458300" cy="802800"/>
          </a:xfrm>
          <a:prstGeom prst="rect">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it">
                <a:solidFill>
                  <a:srgbClr val="FFFFFF"/>
                </a:solidFill>
              </a:rPr>
              <a:t>train and test set:</a:t>
            </a:r>
            <a:endParaRPr>
              <a:solidFill>
                <a:srgbClr val="FFFFFF"/>
              </a:solidFill>
            </a:endParaRPr>
          </a:p>
          <a:p>
            <a:pPr indent="0" lvl="0" marL="0" rtl="0" algn="l">
              <a:spcBef>
                <a:spcPts val="0"/>
              </a:spcBef>
              <a:spcAft>
                <a:spcPts val="0"/>
              </a:spcAft>
              <a:buNone/>
            </a:pPr>
            <a:r>
              <a:rPr lang="it">
                <a:solidFill>
                  <a:srgbClr val="FFFFFF"/>
                </a:solidFill>
              </a:rPr>
              <a:t>images classes 1-100</a:t>
            </a:r>
            <a:endParaRPr>
              <a:solidFill>
                <a:srgbClr val="FFFFFF"/>
              </a:solidFill>
            </a:endParaRPr>
          </a:p>
        </p:txBody>
      </p:sp>
      <p:cxnSp>
        <p:nvCxnSpPr>
          <p:cNvPr id="102" name="Google Shape;102;p19"/>
          <p:cNvCxnSpPr>
            <a:stCxn id="99" idx="0"/>
          </p:cNvCxnSpPr>
          <p:nvPr/>
        </p:nvCxnSpPr>
        <p:spPr>
          <a:xfrm rot="10800000">
            <a:off x="1228950" y="3793725"/>
            <a:ext cx="0" cy="245700"/>
          </a:xfrm>
          <a:prstGeom prst="straightConnector1">
            <a:avLst/>
          </a:prstGeom>
          <a:noFill/>
          <a:ln cap="flat" cmpd="sng" w="9525">
            <a:solidFill>
              <a:srgbClr val="FFFFFF"/>
            </a:solidFill>
            <a:prstDash val="solid"/>
            <a:round/>
            <a:headEnd len="med" w="med" type="none"/>
            <a:tailEnd len="med" w="med" type="triangle"/>
          </a:ln>
        </p:spPr>
      </p:cxnSp>
      <p:cxnSp>
        <p:nvCxnSpPr>
          <p:cNvPr id="103" name="Google Shape;103;p19"/>
          <p:cNvCxnSpPr>
            <a:stCxn id="101" idx="0"/>
          </p:cNvCxnSpPr>
          <p:nvPr/>
        </p:nvCxnSpPr>
        <p:spPr>
          <a:xfrm rot="10800000">
            <a:off x="6735125" y="3777225"/>
            <a:ext cx="4800" cy="262200"/>
          </a:xfrm>
          <a:prstGeom prst="straightConnector1">
            <a:avLst/>
          </a:prstGeom>
          <a:noFill/>
          <a:ln cap="flat" cmpd="sng" w="9525">
            <a:solidFill>
              <a:srgbClr val="FFFFFF"/>
            </a:solidFill>
            <a:prstDash val="solid"/>
            <a:round/>
            <a:headEnd len="med" w="med" type="none"/>
            <a:tailEnd len="med" w="med" type="triangl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Joint Training - Results</a:t>
            </a:r>
            <a:endParaRPr/>
          </a:p>
        </p:txBody>
      </p:sp>
      <p:pic>
        <p:nvPicPr>
          <p:cNvPr id="109" name="Google Shape;109;p20"/>
          <p:cNvPicPr preferRelativeResize="0"/>
          <p:nvPr/>
        </p:nvPicPr>
        <p:blipFill>
          <a:blip r:embed="rId3">
            <a:alphaModFix/>
          </a:blip>
          <a:stretch>
            <a:fillRect/>
          </a:stretch>
        </p:blipFill>
        <p:spPr>
          <a:xfrm>
            <a:off x="440900" y="1399550"/>
            <a:ext cx="4131098" cy="3164253"/>
          </a:xfrm>
          <a:prstGeom prst="rect">
            <a:avLst/>
          </a:prstGeom>
          <a:noFill/>
          <a:ln>
            <a:noFill/>
          </a:ln>
        </p:spPr>
      </p:pic>
      <p:pic>
        <p:nvPicPr>
          <p:cNvPr id="110" name="Google Shape;110;p20"/>
          <p:cNvPicPr preferRelativeResize="0"/>
          <p:nvPr/>
        </p:nvPicPr>
        <p:blipFill>
          <a:blip r:embed="rId4">
            <a:alphaModFix/>
          </a:blip>
          <a:stretch>
            <a:fillRect/>
          </a:stretch>
        </p:blipFill>
        <p:spPr>
          <a:xfrm>
            <a:off x="4871900" y="1399550"/>
            <a:ext cx="3665775" cy="31642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Fine Tuning</a:t>
            </a:r>
            <a:endParaRPr/>
          </a:p>
        </p:txBody>
      </p:sp>
      <p:sp>
        <p:nvSpPr>
          <p:cNvPr id="116" name="Google Shape;116;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it"/>
              <a:t>Fine tune the network on new images</a:t>
            </a:r>
            <a:endParaRPr/>
          </a:p>
          <a:p>
            <a:pPr indent="-342900" lvl="0" marL="457200" rtl="0" algn="l">
              <a:spcBef>
                <a:spcPts val="0"/>
              </a:spcBef>
              <a:spcAft>
                <a:spcPts val="0"/>
              </a:spcAft>
              <a:buSzPts val="1800"/>
              <a:buChar char="●"/>
            </a:pPr>
            <a:r>
              <a:rPr lang="it"/>
              <a:t>Loss based only on the last group</a:t>
            </a:r>
            <a:endParaRPr/>
          </a:p>
          <a:p>
            <a:pPr indent="-342900" lvl="0" marL="457200" rtl="0" algn="l">
              <a:spcBef>
                <a:spcPts val="0"/>
              </a:spcBef>
              <a:spcAft>
                <a:spcPts val="0"/>
              </a:spcAft>
              <a:buSzPts val="1800"/>
              <a:buChar char="●"/>
            </a:pPr>
            <a:r>
              <a:rPr lang="it"/>
              <a:t>Good performances on single sets</a:t>
            </a:r>
            <a:endParaRPr/>
          </a:p>
          <a:p>
            <a:pPr indent="-342900" lvl="0" marL="457200" rtl="0" algn="l">
              <a:spcBef>
                <a:spcPts val="0"/>
              </a:spcBef>
              <a:spcAft>
                <a:spcPts val="0"/>
              </a:spcAft>
              <a:buSzPts val="1800"/>
              <a:buChar char="●"/>
            </a:pPr>
            <a:r>
              <a:rPr lang="it"/>
              <a:t>B</a:t>
            </a:r>
            <a:r>
              <a:rPr lang="it"/>
              <a:t>ad overall performance</a:t>
            </a:r>
            <a:r>
              <a:rPr lang="it"/>
              <a:t>  (Catastrophic Forgetting)</a:t>
            </a:r>
            <a:endParaRPr/>
          </a:p>
          <a:p>
            <a:pPr indent="0" lvl="0" marL="45720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