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893F52C-1F67-4351-8060-9A86D134C519}">
  <a:tblStyle styleId="{8893F52C-1F67-4351-8060-9A86D134C5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danielegenta/Progetto-MLD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2"/>
              </a:rPr>
              <a:t>Github source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3273e46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3273e46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3273e46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3273e46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439f46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439f46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439f46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439f46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fb2f89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9fb2f89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3273e6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3273e6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3273e6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3273e6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3273e6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93273e6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93273e6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93273e6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93273e46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93273e46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93273e4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93273e4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93273e46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93273e46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3273e46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3273e46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93273e46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93273e46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When we use CE as classification loss, by using a LR which is too high the model diverges, we have to decrease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a8387835e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a8387835e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a8ec080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a8ec080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93273e46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93273e46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8387835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a8387835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93273e46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93273e46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3273e46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93273e46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a838783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a838783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3273e4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3273e4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a8387835e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a8387835e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a8387835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a8387835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a1c2118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a1c2118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a8387835e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a8387835e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a8387835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a8387835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93273e46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93273e46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93273e6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93273e6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3273e46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3273e46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3273e46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3273e46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3273e46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3273e46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3273e46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3273e46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3273e46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3273e46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3273e46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3273e46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21" y="1140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Machine Learning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Deep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25" y="3094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</a:rPr>
              <a:t>Incremental Learning in Image Classification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chemeClr val="dk1"/>
                </a:solidFill>
              </a:rPr>
              <a:t>Genta, Massimino, Paesante</a:t>
            </a:r>
            <a:endParaRPr sz="1900"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    </a:t>
            </a:r>
            <a:r>
              <a:rPr lang="it" sz="800">
                <a:solidFill>
                  <a:schemeClr val="dk1"/>
                </a:solidFill>
              </a:rPr>
              <a:t>A.Y. 2019/2020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811" y="454800"/>
            <a:ext cx="938375" cy="9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Fine Tuning - Results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675" y="1399550"/>
            <a:ext cx="3665775" cy="316425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9358" r="6931" t="2008"/>
          <a:stretch/>
        </p:blipFill>
        <p:spPr>
          <a:xfrm>
            <a:off x="547575" y="1399550"/>
            <a:ext cx="3665775" cy="310065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Learning Without Forgetting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</a:t>
            </a:r>
            <a:r>
              <a:rPr lang="it"/>
              <a:t>odification of Joint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</a:t>
            </a:r>
            <a:r>
              <a:rPr lang="it"/>
              <a:t>se parameters of the previous classifications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</a:t>
            </a:r>
            <a:r>
              <a:rPr lang="it"/>
              <a:t>lassification based on the probabilities returned by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</a:t>
            </a:r>
            <a:r>
              <a:rPr lang="it"/>
              <a:t>oss consisting of two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it" sz="1400"/>
              <a:t>classification loss,</a:t>
            </a:r>
            <a:r>
              <a:rPr lang="it" sz="1400"/>
              <a:t> encourages the network to correctly label new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it" sz="1400"/>
              <a:t>distillation loss</a:t>
            </a:r>
            <a:r>
              <a:rPr lang="it" sz="1400"/>
              <a:t>, encourages the network to reproduce the old score </a:t>
            </a:r>
            <a:r>
              <a:rPr lang="it"/>
              <a:t>on</a:t>
            </a:r>
            <a:r>
              <a:rPr lang="it" sz="1400"/>
              <a:t> old classes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 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1941900" y="4370150"/>
            <a:ext cx="5260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800">
                <a:solidFill>
                  <a:srgbClr val="FFFFFF"/>
                </a:solidFill>
              </a:rPr>
              <a:t>Z. Li and D. Hoiem. Learning without forgetting. In IEEE T-PAMI, 40(12):2935–2947, 2017</a:t>
            </a:r>
            <a:endParaRPr i="1" sz="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Learning Without Forgetting - Results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9476" r="7107" t="0"/>
          <a:stretch/>
        </p:blipFill>
        <p:spPr>
          <a:xfrm>
            <a:off x="459425" y="1417625"/>
            <a:ext cx="3618300" cy="31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450" y="1399550"/>
            <a:ext cx="36183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Learning Without Forgetting - Limitations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Results are not so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</a:t>
            </a:r>
            <a:r>
              <a:rPr lang="it"/>
              <a:t>istillation loss alone is not enough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</a:t>
            </a:r>
            <a:r>
              <a:rPr lang="it"/>
              <a:t>e need further implementations</a:t>
            </a:r>
            <a:endParaRPr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iCaRL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 main components: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classification by </a:t>
            </a:r>
            <a:r>
              <a:rPr i="1" lang="it"/>
              <a:t>Nearest Mean Exemplars (NME) 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Prototype rehearsal, in order to assign a class label to an image we consider the most similar prototype according to:</a:t>
            </a:r>
            <a:endParaRPr sz="1800"/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just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A prototype vector for each class observed so far is computed based on exemplars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Each element of the vector is the mean feature vector of all exemplars for a certain class</a:t>
            </a:r>
            <a:endParaRPr i="1"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24958" t="0"/>
          <a:stretch/>
        </p:blipFill>
        <p:spPr>
          <a:xfrm>
            <a:off x="3539147" y="2886850"/>
            <a:ext cx="2065700" cy="59055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26"/>
          <p:cNvSpPr txBox="1"/>
          <p:nvPr/>
        </p:nvSpPr>
        <p:spPr>
          <a:xfrm>
            <a:off x="1941900" y="4568875"/>
            <a:ext cx="5260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</a:pPr>
            <a:r>
              <a:rPr i="1" lang="it" sz="800">
                <a:solidFill>
                  <a:srgbClr val="FFFFFF"/>
                </a:solidFill>
              </a:rPr>
              <a:t>S. A. Rebuffi et al. iCaRL: Incremental Classifier and Representation Learning. CVPR 2017</a:t>
            </a:r>
            <a:endParaRPr i="1" sz="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iCaRL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representation learning 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Training on current examples set augmented with exemplars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Loss function made up of two parts: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it"/>
              <a:t>classification loss,</a:t>
            </a:r>
            <a:r>
              <a:rPr lang="it"/>
              <a:t> encourages the network to correctly label new classes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it"/>
              <a:t>distillation loss</a:t>
            </a:r>
            <a:r>
              <a:rPr lang="it"/>
              <a:t>, encourages the network to reproduce the old score on old classes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25" y="3057725"/>
            <a:ext cx="4199350" cy="14443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iCaRL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Prioritized exemplar selection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Limited amount of exemplars</a:t>
            </a:r>
            <a:r>
              <a:rPr i="1" lang="it"/>
              <a:t>, K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Selection based on </a:t>
            </a:r>
            <a:r>
              <a:rPr i="1" lang="it"/>
              <a:t>herding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Progressive reduction of each exemplar set size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No duplicates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iCaRL - results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25" y="1097200"/>
            <a:ext cx="3697000" cy="36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925" y="1097200"/>
            <a:ext cx="3696998" cy="363087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Baselines - conclusions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00" y="1086475"/>
            <a:ext cx="4112600" cy="3576751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study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Influence of each iCaRL component on the overall performances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Eventual g</a:t>
            </a:r>
            <a:r>
              <a:rPr lang="it"/>
              <a:t>oodness of different choices with respect to the default </a:t>
            </a:r>
            <a:r>
              <a:rPr lang="it"/>
              <a:t>implementation</a:t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Index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Introduction of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Baselines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Joint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Fine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LwF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iCaRL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Ablation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iCaRL Hybrid-1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Losses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Classifiers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Herding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Conclusions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- Hybrid 1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Default </a:t>
            </a:r>
            <a:r>
              <a:rPr i="1" lang="it"/>
              <a:t>NME</a:t>
            </a:r>
            <a:r>
              <a:rPr lang="it"/>
              <a:t> based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FCC</a:t>
            </a:r>
            <a:r>
              <a:rPr lang="it"/>
              <a:t> classifier (similar to </a:t>
            </a:r>
            <a:r>
              <a:rPr i="1" lang="it"/>
              <a:t>LwF</a:t>
            </a:r>
            <a:r>
              <a:rPr lang="it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Plain network’s output for classification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175" y="1152475"/>
            <a:ext cx="3599275" cy="3416401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- Exemplars Selection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Herding</a:t>
            </a:r>
            <a:r>
              <a:rPr lang="it"/>
              <a:t>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Random exemplars</a:t>
            </a:r>
            <a:r>
              <a:rPr lang="it"/>
              <a:t>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 duplicates</a:t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375" y="1152475"/>
            <a:ext cx="3639075" cy="3397874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- Losses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520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Losses tested on </a:t>
            </a:r>
            <a:r>
              <a:rPr i="1" lang="it"/>
              <a:t>iCaRL</a:t>
            </a:r>
            <a:r>
              <a:rPr lang="it"/>
              <a:t> and </a:t>
            </a:r>
            <a:r>
              <a:rPr i="1" lang="it"/>
              <a:t>LwF</a:t>
            </a:r>
            <a:r>
              <a:rPr lang="it"/>
              <a:t>: </a:t>
            </a:r>
            <a:r>
              <a:rPr i="1" lang="it"/>
              <a:t>BCE</a:t>
            </a:r>
            <a:r>
              <a:rPr lang="it"/>
              <a:t>, </a:t>
            </a:r>
            <a:r>
              <a:rPr i="1" lang="it"/>
              <a:t>CE</a:t>
            </a:r>
            <a:r>
              <a:rPr lang="it"/>
              <a:t>, </a:t>
            </a:r>
            <a:r>
              <a:rPr i="1" lang="it"/>
              <a:t>L2</a:t>
            </a:r>
            <a:r>
              <a:rPr lang="it"/>
              <a:t> (</a:t>
            </a:r>
            <a:r>
              <a:rPr i="1" lang="it"/>
              <a:t>MSE</a:t>
            </a:r>
            <a:r>
              <a:rPr lang="it"/>
              <a:t>).</a:t>
            </a:r>
            <a:br>
              <a:rPr lang="it"/>
            </a:br>
            <a:r>
              <a:rPr lang="it"/>
              <a:t>Same parameters as baselines, except: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                                                  </a:t>
            </a:r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203" y="3803667"/>
            <a:ext cx="3008247" cy="10474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00" y="3803665"/>
            <a:ext cx="3102774" cy="10474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5124" y="2118800"/>
            <a:ext cx="3953750" cy="45295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2618000" y="2747525"/>
            <a:ext cx="3953700" cy="57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3088" y="2770650"/>
            <a:ext cx="2397826" cy="5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1762688" y="3466100"/>
            <a:ext cx="806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7B7B7"/>
                </a:solidFill>
              </a:rPr>
              <a:t>LwF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6657113" y="3466100"/>
            <a:ext cx="806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7B7B7"/>
                </a:solidFill>
              </a:rPr>
              <a:t>iCaRL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- Losses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11700" y="10762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500"/>
              <a:t>LwF</a:t>
            </a:r>
            <a:endParaRPr sz="1500"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4572000" y="10762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500"/>
              <a:t>iCaRL</a:t>
            </a:r>
            <a:endParaRPr sz="1500"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350" y="1447075"/>
            <a:ext cx="3242774" cy="3216146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75" y="1447075"/>
            <a:ext cx="3242774" cy="3216151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- Losses formulation</a:t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098" y="1152475"/>
            <a:ext cx="4155800" cy="3574475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- Classifiers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311700" y="123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Cosine Similarity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similar to </a:t>
            </a:r>
            <a:r>
              <a:rPr i="1" lang="it"/>
              <a:t>NME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KNN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decreasing </a:t>
            </a:r>
            <a:r>
              <a:rPr i="1" lang="it"/>
              <a:t>K_nn</a:t>
            </a:r>
            <a:endParaRPr i="1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trained on exemplars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Linear SVC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trained on exemplars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FCC (</a:t>
            </a:r>
            <a:r>
              <a:rPr i="1" lang="it"/>
              <a:t>Hybrid 1)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similar to </a:t>
            </a:r>
            <a:r>
              <a:rPr i="1" lang="it"/>
              <a:t>LwF</a:t>
            </a:r>
            <a:endParaRPr i="1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800" y="1316925"/>
            <a:ext cx="2292150" cy="513275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100" y="2100850"/>
            <a:ext cx="2292150" cy="4709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- Classifiers Results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712" y="1258275"/>
            <a:ext cx="3538575" cy="340495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- Conclusions and limitations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</a:t>
            </a:r>
            <a:r>
              <a:rPr lang="it"/>
              <a:t>e understood how the components of iCaRL influence the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Still low performances with respect to Joint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Limitations: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single teacher net,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imbalance between examples from new classes and exemplars dataset size.</a:t>
            </a:r>
            <a:endParaRPr/>
          </a:p>
        </p:txBody>
      </p:sp>
      <p:sp>
        <p:nvSpPr>
          <p:cNvPr id="297" name="Google Shape;29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Improvements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Try to overcome iCaRL limitations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 more than one teacher to retain better old knowledge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Two teachers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Task-specific approach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 Data Augmentation techniques on the exemplars to balance the number of images of old classes and new classes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Reduce samples for new classes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Augment exemplars set at training time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it"/>
              <a:t>K</a:t>
            </a:r>
            <a:r>
              <a:rPr b="1" lang="it"/>
              <a:t> is fixed</a:t>
            </a:r>
            <a:endParaRPr b="1"/>
          </a:p>
        </p:txBody>
      </p:sp>
      <p:sp>
        <p:nvSpPr>
          <p:cNvPr id="304" name="Google Shape;30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 teachers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311700" y="1060925"/>
            <a:ext cx="6075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Given the new group of classes </a:t>
            </a:r>
            <a:r>
              <a:rPr i="1" lang="it"/>
              <a:t>g</a:t>
            </a:r>
            <a:r>
              <a:rPr lang="it"/>
              <a:t>, our distillation loss will be composed of: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distillation loss obtained from the network trained on groups 1, …, </a:t>
            </a:r>
            <a:r>
              <a:rPr i="1" lang="it"/>
              <a:t>g</a:t>
            </a:r>
            <a:r>
              <a:rPr lang="it"/>
              <a:t>-1,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and the one obtained from the network trained on image groups 1, …, </a:t>
            </a:r>
            <a:r>
              <a:rPr i="1" lang="it"/>
              <a:t>g</a:t>
            </a:r>
            <a:r>
              <a:rPr lang="it"/>
              <a:t>-2.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It’s the same way iCaRL does it, but with two frozen networks</a:t>
            </a:r>
            <a:endParaRPr/>
          </a:p>
        </p:txBody>
      </p:sp>
      <p:sp>
        <p:nvSpPr>
          <p:cNvPr id="311" name="Google Shape;311;p41"/>
          <p:cNvSpPr txBox="1"/>
          <p:nvPr/>
        </p:nvSpPr>
        <p:spPr>
          <a:xfrm>
            <a:off x="1355400" y="3879925"/>
            <a:ext cx="643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925" y="4319300"/>
            <a:ext cx="5040150" cy="343925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3" name="Google Shape;3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to Incremental Learning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1379525"/>
            <a:ext cx="78819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7B7B7"/>
                </a:solidFill>
              </a:rPr>
              <a:t>Desirable</a:t>
            </a:r>
            <a:r>
              <a:rPr lang="it">
                <a:solidFill>
                  <a:srgbClr val="B7B7B7"/>
                </a:solidFill>
              </a:rPr>
              <a:t> properties of a class-incremental algorithm: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it">
                <a:solidFill>
                  <a:srgbClr val="B7B7B7"/>
                </a:solidFill>
              </a:rPr>
              <a:t>trainable from a data stream in which examples of different classes occur at different times,</a:t>
            </a:r>
            <a:endParaRPr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it">
                <a:solidFill>
                  <a:srgbClr val="B7B7B7"/>
                </a:solidFill>
              </a:rPr>
              <a:t>provide at any time a competitive multi-class classifier,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it">
                <a:solidFill>
                  <a:srgbClr val="B7B7B7"/>
                </a:solidFill>
              </a:rPr>
              <a:t>limited computational requirements and memory footprint.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64050" y="3831450"/>
            <a:ext cx="7177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729350" y="3006500"/>
            <a:ext cx="1254636" cy="677916"/>
          </a:xfrm>
          <a:prstGeom prst="cloud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566475" y="3006500"/>
            <a:ext cx="1254636" cy="677916"/>
          </a:xfrm>
          <a:prstGeom prst="cloud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128300" y="4225050"/>
            <a:ext cx="2487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CCCC"/>
                </a:solidFill>
              </a:rPr>
              <a:t>t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056150" y="3006450"/>
            <a:ext cx="10317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7B7B7"/>
                </a:solidFill>
              </a:rPr>
              <a:t>...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925" y="3275366"/>
            <a:ext cx="292625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550" y="3415599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6775" y="3006456"/>
            <a:ext cx="490325" cy="4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7875" y="3100300"/>
            <a:ext cx="371126" cy="4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8225" y="3275350"/>
            <a:ext cx="371126" cy="4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3749" y="3006450"/>
            <a:ext cx="371126" cy="4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544113" y="2678650"/>
            <a:ext cx="16251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CCCC"/>
                </a:solidFill>
              </a:rPr>
              <a:t>Classes 1-10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381238" y="2678650"/>
            <a:ext cx="16251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CCCC"/>
                </a:solidFill>
              </a:rPr>
              <a:t>Classes 90-100</a:t>
            </a:r>
            <a:endParaRPr sz="1200">
              <a:solidFill>
                <a:srgbClr val="CCCCCC"/>
              </a:solidFill>
            </a:endParaRPr>
          </a:p>
        </p:txBody>
      </p:sp>
      <p:cxnSp>
        <p:nvCxnSpPr>
          <p:cNvPr id="84" name="Google Shape;84;p15"/>
          <p:cNvCxnSpPr>
            <a:stCxn id="77" idx="1"/>
          </p:cNvCxnSpPr>
          <p:nvPr/>
        </p:nvCxnSpPr>
        <p:spPr>
          <a:xfrm>
            <a:off x="2286550" y="3612399"/>
            <a:ext cx="7800" cy="309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80" idx="2"/>
          </p:cNvCxnSpPr>
          <p:nvPr/>
        </p:nvCxnSpPr>
        <p:spPr>
          <a:xfrm>
            <a:off x="6193787" y="3765650"/>
            <a:ext cx="4200" cy="17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 teachers - results</a:t>
            </a:r>
            <a:endParaRPr/>
          </a:p>
        </p:txBody>
      </p:sp>
      <p:pic>
        <p:nvPicPr>
          <p:cNvPr id="319" name="Google Shape;3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50" y="1090175"/>
            <a:ext cx="3550950" cy="3487451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500" y="1090175"/>
            <a:ext cx="3550950" cy="3487448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1" name="Google Shape;32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Task specific networks</a:t>
            </a:r>
            <a:endParaRPr/>
          </a:p>
        </p:txBody>
      </p:sp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311700" y="1152475"/>
            <a:ext cx="365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idea was to train a new </a:t>
            </a:r>
            <a:r>
              <a:rPr lang="it"/>
              <a:t>independent</a:t>
            </a:r>
            <a:r>
              <a:rPr lang="it"/>
              <a:t> networks for every new group of images,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iCaRL was then used to incrementally learn given an image, which group it belongs to,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iCaRL prediction was then used to select the network specifically trained for the group to predict the image class.</a:t>
            </a:r>
            <a:endParaRPr/>
          </a:p>
        </p:txBody>
      </p:sp>
      <p:pic>
        <p:nvPicPr>
          <p:cNvPr id="328" name="Google Shape;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950" y="1371650"/>
            <a:ext cx="4764451" cy="2739501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9" name="Google Shape;32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Task specific networks - Possible benefits</a:t>
            </a:r>
            <a:endParaRPr/>
          </a:p>
        </p:txBody>
      </p:sp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For each iCaRL label (in this case for each group), iCaRL has more exemplars, given the same value for the parameter 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images of a given group, since they belongs to different classes, could enhance the learning of group dependent features. This could obtain more stable performances.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Since the total number of labels for iCaRL is lower, the iCaRL training could be </a:t>
            </a:r>
            <a:r>
              <a:rPr i="1" lang="it"/>
              <a:t>easier</a:t>
            </a:r>
            <a:r>
              <a:rPr lang="it"/>
              <a:t>.</a:t>
            </a:r>
            <a:endParaRPr/>
          </a:p>
        </p:txBody>
      </p:sp>
      <p:sp>
        <p:nvSpPr>
          <p:cNvPr id="336" name="Google Shape;33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Task specific networks - Results</a:t>
            </a:r>
            <a:endParaRPr/>
          </a:p>
        </p:txBody>
      </p:sp>
      <p:pic>
        <p:nvPicPr>
          <p:cNvPr id="342" name="Google Shape;3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50" y="1085563"/>
            <a:ext cx="3622332" cy="359255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125" y="1070675"/>
            <a:ext cx="3622327" cy="3622328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4" name="Google Shape;34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Exemplars Augmentation</a:t>
            </a:r>
            <a:endParaRPr/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311700" y="1110850"/>
            <a:ext cx="477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Number of exemplars </a:t>
            </a:r>
            <a:r>
              <a:rPr i="1" lang="it"/>
              <a:t>K</a:t>
            </a:r>
            <a:r>
              <a:rPr lang="it"/>
              <a:t> fixed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Samples of new images reduced through random selection without replacement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Exemplars increased using </a:t>
            </a:r>
            <a:r>
              <a:rPr i="1" lang="it"/>
              <a:t>Data Augmentation</a:t>
            </a:r>
            <a:r>
              <a:rPr lang="it"/>
              <a:t>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Horizontal Flip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Vertical Flip + Grey Scale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Grey Scale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At a given time, the dataset is more balanced between old and new images.</a:t>
            </a:r>
            <a:endParaRPr/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850" y="1177450"/>
            <a:ext cx="3434075" cy="3530475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2" name="Google Shape;35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 and further studies</a:t>
            </a:r>
            <a:endParaRPr/>
          </a:p>
        </p:txBody>
      </p:sp>
      <p:sp>
        <p:nvSpPr>
          <p:cNvPr id="358" name="Google Shape;35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Our trials did not improve iCaRL performances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Further analysis to overcome the iCaRL 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Progressive Neural Networks to suppress catastrophic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GANs to enhance exemplars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Very active research area</a:t>
            </a:r>
            <a:endParaRPr/>
          </a:p>
        </p:txBody>
      </p:sp>
      <p:sp>
        <p:nvSpPr>
          <p:cNvPr id="359" name="Google Shape;35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ctrTitle"/>
          </p:nvPr>
        </p:nvSpPr>
        <p:spPr>
          <a:xfrm>
            <a:off x="311708" y="980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100 classes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60’000 labelled images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50’000 training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10’000 testing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32x32 size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Our split: 10 batches of 10 random classes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1100" r="-227" t="0"/>
          <a:stretch/>
        </p:blipFill>
        <p:spPr>
          <a:xfrm rot="5400000">
            <a:off x="5181588" y="1011812"/>
            <a:ext cx="3512425" cy="352425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6"/>
          <p:cNvSpPr txBox="1"/>
          <p:nvPr/>
        </p:nvSpPr>
        <p:spPr>
          <a:xfrm>
            <a:off x="6584775" y="4607625"/>
            <a:ext cx="1333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>
                <a:solidFill>
                  <a:srgbClr val="FFFFFF"/>
                </a:solidFill>
              </a:rPr>
              <a:t>src: Stanford</a:t>
            </a:r>
            <a:endParaRPr i="1" sz="1000"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34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Ad-hoc ResNet 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Optimized on CIFAR-100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Transformations on train and test images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815400" y="4785975"/>
            <a:ext cx="1333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>
                <a:solidFill>
                  <a:srgbClr val="FFFFFF"/>
                </a:solidFill>
              </a:rPr>
              <a:t>src: Resnet paper</a:t>
            </a:r>
            <a:endParaRPr i="1" sz="1000"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555629" y="2940069"/>
            <a:ext cx="1669800" cy="313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weight layer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555629" y="3652294"/>
            <a:ext cx="1669800" cy="313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weight layer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4259279" y="2333844"/>
            <a:ext cx="26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</a:rPr>
              <a:t>x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06" name="Google Shape;106;p17"/>
          <p:cNvCxnSpPr>
            <a:stCxn id="105" idx="2"/>
            <a:endCxn id="103" idx="0"/>
          </p:cNvCxnSpPr>
          <p:nvPr/>
        </p:nvCxnSpPr>
        <p:spPr>
          <a:xfrm>
            <a:off x="4390529" y="2727444"/>
            <a:ext cx="0" cy="21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3" idx="2"/>
            <a:endCxn id="104" idx="0"/>
          </p:cNvCxnSpPr>
          <p:nvPr/>
        </p:nvCxnSpPr>
        <p:spPr>
          <a:xfrm>
            <a:off x="4390529" y="3253869"/>
            <a:ext cx="0" cy="39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/>
          <p:nvPr/>
        </p:nvSpPr>
        <p:spPr>
          <a:xfrm>
            <a:off x="4190279" y="4229319"/>
            <a:ext cx="407400" cy="398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+</a:t>
            </a:r>
            <a:endParaRPr/>
          </a:p>
        </p:txBody>
      </p:sp>
      <p:cxnSp>
        <p:nvCxnSpPr>
          <p:cNvPr id="109" name="Google Shape;109;p17"/>
          <p:cNvCxnSpPr>
            <a:stCxn id="105" idx="3"/>
            <a:endCxn id="108" idx="6"/>
          </p:cNvCxnSpPr>
          <p:nvPr/>
        </p:nvCxnSpPr>
        <p:spPr>
          <a:xfrm>
            <a:off x="4521779" y="2530644"/>
            <a:ext cx="75900" cy="1897800"/>
          </a:xfrm>
          <a:prstGeom prst="curvedConnector3">
            <a:avLst>
              <a:gd fmla="val 168349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5869654" y="3253869"/>
            <a:ext cx="1128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x identity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390529" y="3253869"/>
            <a:ext cx="1128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ReLU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12" name="Google Shape;112;p17"/>
          <p:cNvCxnSpPr>
            <a:stCxn id="104" idx="2"/>
            <a:endCxn id="108" idx="0"/>
          </p:cNvCxnSpPr>
          <p:nvPr/>
        </p:nvCxnSpPr>
        <p:spPr>
          <a:xfrm>
            <a:off x="4390529" y="3966094"/>
            <a:ext cx="3600" cy="26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3003379" y="3297619"/>
            <a:ext cx="1128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F(x)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003379" y="4134669"/>
            <a:ext cx="1128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F(x) + x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Baselines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Joint Training, Fine Tuning, LwF, iCaRL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iCaRL parameters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 validation set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Experiments performed in Google Colab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3 different splits considered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Common model: Resnet 32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Criterion: BCE with logits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55940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{8893F52C-1F67-4351-8060-9A86D134C519}</a:tableStyleId>
              </a:tblPr>
              <a:tblGrid>
                <a:gridCol w="1496075"/>
                <a:gridCol w="1496075"/>
              </a:tblGrid>
              <a:tr h="3592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Experiments parameters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Parameter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Value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LR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2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MOMENTUM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0.9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WEIGHT DECAY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1e-5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EPOCHS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70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MILESTONES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49, 63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BATCH SIZE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128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GAMMA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CCCCCC"/>
                          </a:solidFill>
                        </a:rPr>
                        <a:t>0.2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Joint Training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Not actually Incremental Learning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Both train and test set involve all the classes seen so far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Upper Bound for our following experiments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Extremely long training time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Good accuracy on the test set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499800" y="3442950"/>
            <a:ext cx="7357800" cy="4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664800" y="4039425"/>
            <a:ext cx="1293300" cy="6237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Train, T</a:t>
            </a:r>
            <a:r>
              <a:rPr lang="it" sz="1100"/>
              <a:t>est set: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classes 1-10</a:t>
            </a:r>
            <a:endParaRPr sz="1100"/>
          </a:p>
        </p:txBody>
      </p:sp>
      <p:sp>
        <p:nvSpPr>
          <p:cNvPr id="131" name="Google Shape;131;p19"/>
          <p:cNvSpPr txBox="1"/>
          <p:nvPr/>
        </p:nvSpPr>
        <p:spPr>
          <a:xfrm>
            <a:off x="3875525" y="4291850"/>
            <a:ext cx="475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5905775" y="4039425"/>
            <a:ext cx="1293300" cy="6237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Train, T</a:t>
            </a:r>
            <a:r>
              <a:rPr lang="it" sz="1100"/>
              <a:t>est set: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classes 1-100</a:t>
            </a:r>
            <a:endParaRPr sz="1100"/>
          </a:p>
        </p:txBody>
      </p:sp>
      <p:cxnSp>
        <p:nvCxnSpPr>
          <p:cNvPr id="133" name="Google Shape;133;p19"/>
          <p:cNvCxnSpPr>
            <a:stCxn id="130" idx="0"/>
          </p:cNvCxnSpPr>
          <p:nvPr/>
        </p:nvCxnSpPr>
        <p:spPr>
          <a:xfrm rot="10800000">
            <a:off x="1311450" y="3793725"/>
            <a:ext cx="0" cy="24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32" idx="0"/>
          </p:cNvCxnSpPr>
          <p:nvPr/>
        </p:nvCxnSpPr>
        <p:spPr>
          <a:xfrm rot="10800000">
            <a:off x="6547625" y="3777225"/>
            <a:ext cx="4800" cy="26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Joint Training - Results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50" y="1399550"/>
            <a:ext cx="3789547" cy="3263682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880" y="1399550"/>
            <a:ext cx="3789548" cy="3263678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Fine Tuning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Fine tune the network on new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Loss based only on the last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Good performances on last single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</a:t>
            </a:r>
            <a:r>
              <a:rPr lang="it"/>
              <a:t>ad overall performances, i.e. </a:t>
            </a:r>
            <a:r>
              <a:rPr i="1" lang="it"/>
              <a:t>Catastrophic Forgetting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