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73" r:id="rId10"/>
    <p:sldId id="271" r:id="rId11"/>
    <p:sldId id="272" r:id="rId12"/>
    <p:sldId id="263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2E335-22F4-4A49-989C-78A79C3D391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D42F98-2847-42BF-97B8-5F338646A2CD}">
      <dgm:prSet/>
      <dgm:spPr/>
      <dgm:t>
        <a:bodyPr/>
        <a:lstStyle/>
        <a:p>
          <a:r>
            <a:rPr lang="it-IT" dirty="0"/>
            <a:t>Train-test split: 80 - 20 </a:t>
          </a:r>
          <a:endParaRPr lang="en-US" dirty="0"/>
        </a:p>
      </dgm:t>
    </dgm:pt>
    <dgm:pt modelId="{1201A4B5-709C-4770-9BD3-DBA341801E6C}" type="parTrans" cxnId="{FC5E993A-F615-4CF8-A67D-BCBFD3F1189F}">
      <dgm:prSet/>
      <dgm:spPr/>
      <dgm:t>
        <a:bodyPr/>
        <a:lstStyle/>
        <a:p>
          <a:endParaRPr lang="en-US"/>
        </a:p>
      </dgm:t>
    </dgm:pt>
    <dgm:pt modelId="{1DD52B5D-D544-48F6-9428-F2531B348081}" type="sibTrans" cxnId="{FC5E993A-F615-4CF8-A67D-BCBFD3F1189F}">
      <dgm:prSet/>
      <dgm:spPr/>
      <dgm:t>
        <a:bodyPr/>
        <a:lstStyle/>
        <a:p>
          <a:endParaRPr lang="en-US"/>
        </a:p>
      </dgm:t>
    </dgm:pt>
    <dgm:pt modelId="{3FDD8146-0181-484E-816E-20DC34CDAFCF}">
      <dgm:prSet/>
      <dgm:spPr/>
      <dgm:t>
        <a:bodyPr/>
        <a:lstStyle/>
        <a:p>
          <a:r>
            <a:rPr lang="it-IT" dirty="0"/>
            <a:t>Nested cross validation for hyper </a:t>
          </a:r>
          <a:r>
            <a:rPr lang="it-IT" dirty="0" err="1"/>
            <a:t>parameter</a:t>
          </a:r>
          <a:r>
            <a:rPr lang="it-IT" dirty="0"/>
            <a:t> tuning (</a:t>
          </a:r>
          <a:r>
            <a:rPr lang="it-IT" dirty="0" err="1"/>
            <a:t>based</a:t>
          </a:r>
          <a:r>
            <a:rPr lang="it-IT" dirty="0"/>
            <a:t> on «f1_weighted»)</a:t>
          </a:r>
          <a:endParaRPr lang="en-US" dirty="0"/>
        </a:p>
      </dgm:t>
    </dgm:pt>
    <dgm:pt modelId="{946F9D9A-E9EC-427C-8049-F55DBE42A79E}" type="parTrans" cxnId="{644BBFFD-9700-49DE-91B7-9CC3F6160596}">
      <dgm:prSet/>
      <dgm:spPr/>
      <dgm:t>
        <a:bodyPr/>
        <a:lstStyle/>
        <a:p>
          <a:endParaRPr lang="en-US"/>
        </a:p>
      </dgm:t>
    </dgm:pt>
    <dgm:pt modelId="{59BC5BBB-1CEB-4EDD-B5D1-E628E20C8DA4}" type="sibTrans" cxnId="{644BBFFD-9700-49DE-91B7-9CC3F6160596}">
      <dgm:prSet/>
      <dgm:spPr/>
      <dgm:t>
        <a:bodyPr/>
        <a:lstStyle/>
        <a:p>
          <a:endParaRPr lang="en-US"/>
        </a:p>
      </dgm:t>
    </dgm:pt>
    <dgm:pt modelId="{1F926DDE-CB07-4FE7-98B7-A985B412F333}">
      <dgm:prSet/>
      <dgm:spPr/>
      <dgm:t>
        <a:bodyPr/>
        <a:lstStyle/>
        <a:p>
          <a:r>
            <a:rPr lang="it-IT" dirty="0"/>
            <a:t>Model selected:</a:t>
          </a:r>
          <a:endParaRPr lang="en-US" dirty="0"/>
        </a:p>
      </dgm:t>
    </dgm:pt>
    <dgm:pt modelId="{275DDF66-0019-4C71-88E6-B10F7168EC46}" type="parTrans" cxnId="{A36ACF94-F01F-42A1-9F37-02819939D231}">
      <dgm:prSet/>
      <dgm:spPr/>
      <dgm:t>
        <a:bodyPr/>
        <a:lstStyle/>
        <a:p>
          <a:endParaRPr lang="en-US"/>
        </a:p>
      </dgm:t>
    </dgm:pt>
    <dgm:pt modelId="{76D82B83-41B4-4476-9547-18B34A967257}" type="sibTrans" cxnId="{A36ACF94-F01F-42A1-9F37-02819939D231}">
      <dgm:prSet/>
      <dgm:spPr/>
      <dgm:t>
        <a:bodyPr/>
        <a:lstStyle/>
        <a:p>
          <a:endParaRPr lang="en-US"/>
        </a:p>
      </dgm:t>
    </dgm:pt>
    <dgm:pt modelId="{F7F0E24C-F31C-4E41-8250-9E097CFE4500}">
      <dgm:prSet/>
      <dgm:spPr/>
      <dgm:t>
        <a:bodyPr/>
        <a:lstStyle/>
        <a:p>
          <a:r>
            <a:rPr lang="it-IT" dirty="0"/>
            <a:t>KNN</a:t>
          </a:r>
          <a:endParaRPr lang="en-US" dirty="0"/>
        </a:p>
      </dgm:t>
    </dgm:pt>
    <dgm:pt modelId="{B389E1A2-13BB-4169-9612-943F6FF55AA8}" type="parTrans" cxnId="{2C22DB48-EC1F-4690-8FE6-55E5717BD17F}">
      <dgm:prSet/>
      <dgm:spPr/>
      <dgm:t>
        <a:bodyPr/>
        <a:lstStyle/>
        <a:p>
          <a:endParaRPr lang="en-US"/>
        </a:p>
      </dgm:t>
    </dgm:pt>
    <dgm:pt modelId="{76B1F1C5-917D-473C-A8A6-ECF8F507421F}" type="sibTrans" cxnId="{2C22DB48-EC1F-4690-8FE6-55E5717BD17F}">
      <dgm:prSet/>
      <dgm:spPr/>
      <dgm:t>
        <a:bodyPr/>
        <a:lstStyle/>
        <a:p>
          <a:endParaRPr lang="en-US"/>
        </a:p>
      </dgm:t>
    </dgm:pt>
    <dgm:pt modelId="{97EA5B15-826E-4021-B463-7A2E9EDF1766}">
      <dgm:prSet/>
      <dgm:spPr/>
      <dgm:t>
        <a:bodyPr/>
        <a:lstStyle/>
        <a:p>
          <a:r>
            <a:rPr lang="it-IT" dirty="0"/>
            <a:t>Logistic Regression</a:t>
          </a:r>
          <a:endParaRPr lang="en-US" dirty="0"/>
        </a:p>
      </dgm:t>
    </dgm:pt>
    <dgm:pt modelId="{71281D4E-8A72-4B9C-8510-187EFCA5209F}" type="parTrans" cxnId="{B9E3721D-E666-43D3-A3A1-E04BC05B674C}">
      <dgm:prSet/>
      <dgm:spPr/>
      <dgm:t>
        <a:bodyPr/>
        <a:lstStyle/>
        <a:p>
          <a:endParaRPr lang="en-US"/>
        </a:p>
      </dgm:t>
    </dgm:pt>
    <dgm:pt modelId="{D0532017-F196-4A6D-8D26-E4522A40428D}" type="sibTrans" cxnId="{B9E3721D-E666-43D3-A3A1-E04BC05B674C}">
      <dgm:prSet/>
      <dgm:spPr/>
      <dgm:t>
        <a:bodyPr/>
        <a:lstStyle/>
        <a:p>
          <a:endParaRPr lang="en-US"/>
        </a:p>
      </dgm:t>
    </dgm:pt>
    <dgm:pt modelId="{8D43B39B-8C35-4B09-AC6B-28BE957AEDC3}">
      <dgm:prSet/>
      <dgm:spPr/>
      <dgm:t>
        <a:bodyPr/>
        <a:lstStyle/>
        <a:p>
          <a:r>
            <a:rPr lang="it-IT" dirty="0"/>
            <a:t>Decision Tree</a:t>
          </a:r>
          <a:endParaRPr lang="en-US" dirty="0"/>
        </a:p>
      </dgm:t>
    </dgm:pt>
    <dgm:pt modelId="{92399C5C-15BB-4BA4-802B-A36EBA8087F8}" type="parTrans" cxnId="{B572B6B4-4FD9-42AF-93DC-ECD6CE2F5167}">
      <dgm:prSet/>
      <dgm:spPr/>
      <dgm:t>
        <a:bodyPr/>
        <a:lstStyle/>
        <a:p>
          <a:endParaRPr lang="en-US"/>
        </a:p>
      </dgm:t>
    </dgm:pt>
    <dgm:pt modelId="{81742787-51BE-4AC6-A733-08FDA715DFB5}" type="sibTrans" cxnId="{B572B6B4-4FD9-42AF-93DC-ECD6CE2F5167}">
      <dgm:prSet/>
      <dgm:spPr/>
      <dgm:t>
        <a:bodyPr/>
        <a:lstStyle/>
        <a:p>
          <a:endParaRPr lang="en-US"/>
        </a:p>
      </dgm:t>
    </dgm:pt>
    <dgm:pt modelId="{CE2C57A9-260E-422C-90AB-8EA62C711BC8}">
      <dgm:prSet/>
      <dgm:spPr/>
      <dgm:t>
        <a:bodyPr/>
        <a:lstStyle/>
        <a:p>
          <a:r>
            <a:rPr lang="it-IT" dirty="0"/>
            <a:t>Random Forest</a:t>
          </a:r>
          <a:endParaRPr lang="en-US" dirty="0"/>
        </a:p>
      </dgm:t>
    </dgm:pt>
    <dgm:pt modelId="{4AE4157B-0A18-4F27-918C-C774B6B81205}" type="parTrans" cxnId="{770B30D2-EE26-4D12-B758-8DE3AE5FF8C8}">
      <dgm:prSet/>
      <dgm:spPr/>
      <dgm:t>
        <a:bodyPr/>
        <a:lstStyle/>
        <a:p>
          <a:endParaRPr lang="en-US"/>
        </a:p>
      </dgm:t>
    </dgm:pt>
    <dgm:pt modelId="{9D0BF385-DB46-463F-A27F-4199B73AF34D}" type="sibTrans" cxnId="{770B30D2-EE26-4D12-B758-8DE3AE5FF8C8}">
      <dgm:prSet/>
      <dgm:spPr/>
      <dgm:t>
        <a:bodyPr/>
        <a:lstStyle/>
        <a:p>
          <a:endParaRPr lang="en-US"/>
        </a:p>
      </dgm:t>
    </dgm:pt>
    <dgm:pt modelId="{ABE3E893-74E9-4F1F-9B85-77D1DCF2E29B}">
      <dgm:prSet/>
      <dgm:spPr/>
      <dgm:t>
        <a:bodyPr/>
        <a:lstStyle/>
        <a:p>
          <a:r>
            <a:rPr lang="en-US" dirty="0"/>
            <a:t>Final comparison of models using paired t-test</a:t>
          </a:r>
        </a:p>
      </dgm:t>
    </dgm:pt>
    <dgm:pt modelId="{24A13DBC-B156-4FEB-824D-042996132386}" type="parTrans" cxnId="{3FDA6242-34FA-4482-AB43-C7F5867C4530}">
      <dgm:prSet/>
      <dgm:spPr/>
      <dgm:t>
        <a:bodyPr/>
        <a:lstStyle/>
        <a:p>
          <a:endParaRPr lang="en-US"/>
        </a:p>
      </dgm:t>
    </dgm:pt>
    <dgm:pt modelId="{085D0DAF-8BF5-4F40-A5B0-DD0BA41F0C6F}" type="sibTrans" cxnId="{3FDA6242-34FA-4482-AB43-C7F5867C4530}">
      <dgm:prSet/>
      <dgm:spPr/>
      <dgm:t>
        <a:bodyPr/>
        <a:lstStyle/>
        <a:p>
          <a:endParaRPr lang="en-US"/>
        </a:p>
      </dgm:t>
    </dgm:pt>
    <dgm:pt modelId="{2B31A68A-F33F-498C-9DC6-07CF653CC38F}" type="pres">
      <dgm:prSet presAssocID="{3942E335-22F4-4A49-989C-78A79C3D3913}" presName="matrix" presStyleCnt="0">
        <dgm:presLayoutVars>
          <dgm:chMax val="1"/>
          <dgm:dir/>
          <dgm:resizeHandles val="exact"/>
        </dgm:presLayoutVars>
      </dgm:prSet>
      <dgm:spPr/>
    </dgm:pt>
    <dgm:pt modelId="{2616292F-25CA-461A-9A3D-E8B95FD85B63}" type="pres">
      <dgm:prSet presAssocID="{3942E335-22F4-4A49-989C-78A79C3D3913}" presName="diamond" presStyleLbl="bgShp" presStyleIdx="0" presStyleCnt="1"/>
      <dgm:spPr/>
    </dgm:pt>
    <dgm:pt modelId="{81F4428E-69EA-430A-9D19-DC2EA2342300}" type="pres">
      <dgm:prSet presAssocID="{3942E335-22F4-4A49-989C-78A79C3D391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98EFCC7-0B07-440C-80D7-9FC8069A49B4}" type="pres">
      <dgm:prSet presAssocID="{3942E335-22F4-4A49-989C-78A79C3D391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EE62BB-9524-4FEC-AE28-E8FDA0092581}" type="pres">
      <dgm:prSet presAssocID="{3942E335-22F4-4A49-989C-78A79C3D391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875B58-6485-4672-9900-6A5067B6DA88}" type="pres">
      <dgm:prSet presAssocID="{3942E335-22F4-4A49-989C-78A79C3D391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204F403-EC91-4AFF-84FF-67DE07ED2A92}" type="presOf" srcId="{1F926DDE-CB07-4FE7-98B7-A985B412F333}" destId="{7EEE62BB-9524-4FEC-AE28-E8FDA0092581}" srcOrd="0" destOrd="0" presId="urn:microsoft.com/office/officeart/2005/8/layout/matrix3"/>
    <dgm:cxn modelId="{5DE3C015-571D-416D-9FF7-8C907F95B316}" type="presOf" srcId="{3FDD8146-0181-484E-816E-20DC34CDAFCF}" destId="{F98EFCC7-0B07-440C-80D7-9FC8069A49B4}" srcOrd="0" destOrd="0" presId="urn:microsoft.com/office/officeart/2005/8/layout/matrix3"/>
    <dgm:cxn modelId="{B9E3721D-E666-43D3-A3A1-E04BC05B674C}" srcId="{1F926DDE-CB07-4FE7-98B7-A985B412F333}" destId="{97EA5B15-826E-4021-B463-7A2E9EDF1766}" srcOrd="1" destOrd="0" parTransId="{71281D4E-8A72-4B9C-8510-187EFCA5209F}" sibTransId="{D0532017-F196-4A6D-8D26-E4522A40428D}"/>
    <dgm:cxn modelId="{FC5E993A-F615-4CF8-A67D-BCBFD3F1189F}" srcId="{3942E335-22F4-4A49-989C-78A79C3D3913}" destId="{DDD42F98-2847-42BF-97B8-5F338646A2CD}" srcOrd="0" destOrd="0" parTransId="{1201A4B5-709C-4770-9BD3-DBA341801E6C}" sibTransId="{1DD52B5D-D544-48F6-9428-F2531B348081}"/>
    <dgm:cxn modelId="{3FDA6242-34FA-4482-AB43-C7F5867C4530}" srcId="{3942E335-22F4-4A49-989C-78A79C3D3913}" destId="{ABE3E893-74E9-4F1F-9B85-77D1DCF2E29B}" srcOrd="3" destOrd="0" parTransId="{24A13DBC-B156-4FEB-824D-042996132386}" sibTransId="{085D0DAF-8BF5-4F40-A5B0-DD0BA41F0C6F}"/>
    <dgm:cxn modelId="{0301A362-AF76-4A0C-8D09-97D5EE3C04B0}" type="presOf" srcId="{ABE3E893-74E9-4F1F-9B85-77D1DCF2E29B}" destId="{47875B58-6485-4672-9900-6A5067B6DA88}" srcOrd="0" destOrd="0" presId="urn:microsoft.com/office/officeart/2005/8/layout/matrix3"/>
    <dgm:cxn modelId="{BAA33D67-BC9E-4472-A768-E3D2BF98919E}" type="presOf" srcId="{DDD42F98-2847-42BF-97B8-5F338646A2CD}" destId="{81F4428E-69EA-430A-9D19-DC2EA2342300}" srcOrd="0" destOrd="0" presId="urn:microsoft.com/office/officeart/2005/8/layout/matrix3"/>
    <dgm:cxn modelId="{2C22DB48-EC1F-4690-8FE6-55E5717BD17F}" srcId="{1F926DDE-CB07-4FE7-98B7-A985B412F333}" destId="{F7F0E24C-F31C-4E41-8250-9E097CFE4500}" srcOrd="0" destOrd="0" parTransId="{B389E1A2-13BB-4169-9612-943F6FF55AA8}" sibTransId="{76B1F1C5-917D-473C-A8A6-ECF8F507421F}"/>
    <dgm:cxn modelId="{8B183973-7179-43E4-ABAC-0C4497F23A9D}" type="presOf" srcId="{CE2C57A9-260E-422C-90AB-8EA62C711BC8}" destId="{7EEE62BB-9524-4FEC-AE28-E8FDA0092581}" srcOrd="0" destOrd="4" presId="urn:microsoft.com/office/officeart/2005/8/layout/matrix3"/>
    <dgm:cxn modelId="{C7E5CF83-08DA-4C31-8CF8-1D086BB19077}" type="presOf" srcId="{3942E335-22F4-4A49-989C-78A79C3D3913}" destId="{2B31A68A-F33F-498C-9DC6-07CF653CC38F}" srcOrd="0" destOrd="0" presId="urn:microsoft.com/office/officeart/2005/8/layout/matrix3"/>
    <dgm:cxn modelId="{A36ACF94-F01F-42A1-9F37-02819939D231}" srcId="{3942E335-22F4-4A49-989C-78A79C3D3913}" destId="{1F926DDE-CB07-4FE7-98B7-A985B412F333}" srcOrd="2" destOrd="0" parTransId="{275DDF66-0019-4C71-88E6-B10F7168EC46}" sibTransId="{76D82B83-41B4-4476-9547-18B34A967257}"/>
    <dgm:cxn modelId="{B4EF2AAC-5DC8-4D73-B7E0-21E0C83839E5}" type="presOf" srcId="{97EA5B15-826E-4021-B463-7A2E9EDF1766}" destId="{7EEE62BB-9524-4FEC-AE28-E8FDA0092581}" srcOrd="0" destOrd="2" presId="urn:microsoft.com/office/officeart/2005/8/layout/matrix3"/>
    <dgm:cxn modelId="{B572B6B4-4FD9-42AF-93DC-ECD6CE2F5167}" srcId="{1F926DDE-CB07-4FE7-98B7-A985B412F333}" destId="{8D43B39B-8C35-4B09-AC6B-28BE957AEDC3}" srcOrd="2" destOrd="0" parTransId="{92399C5C-15BB-4BA4-802B-A36EBA8087F8}" sibTransId="{81742787-51BE-4AC6-A733-08FDA715DFB5}"/>
    <dgm:cxn modelId="{A3A1AEBF-E971-4E90-91C2-DFB916B55106}" type="presOf" srcId="{8D43B39B-8C35-4B09-AC6B-28BE957AEDC3}" destId="{7EEE62BB-9524-4FEC-AE28-E8FDA0092581}" srcOrd="0" destOrd="3" presId="urn:microsoft.com/office/officeart/2005/8/layout/matrix3"/>
    <dgm:cxn modelId="{770B30D2-EE26-4D12-B758-8DE3AE5FF8C8}" srcId="{1F926DDE-CB07-4FE7-98B7-A985B412F333}" destId="{CE2C57A9-260E-422C-90AB-8EA62C711BC8}" srcOrd="3" destOrd="0" parTransId="{4AE4157B-0A18-4F27-918C-C774B6B81205}" sibTransId="{9D0BF385-DB46-463F-A27F-4199B73AF34D}"/>
    <dgm:cxn modelId="{644BBFFD-9700-49DE-91B7-9CC3F6160596}" srcId="{3942E335-22F4-4A49-989C-78A79C3D3913}" destId="{3FDD8146-0181-484E-816E-20DC34CDAFCF}" srcOrd="1" destOrd="0" parTransId="{946F9D9A-E9EC-427C-8049-F55DBE42A79E}" sibTransId="{59BC5BBB-1CEB-4EDD-B5D1-E628E20C8DA4}"/>
    <dgm:cxn modelId="{9E20FDFD-9E44-4B61-A7BE-7BD8E6957055}" type="presOf" srcId="{F7F0E24C-F31C-4E41-8250-9E097CFE4500}" destId="{7EEE62BB-9524-4FEC-AE28-E8FDA0092581}" srcOrd="0" destOrd="1" presId="urn:microsoft.com/office/officeart/2005/8/layout/matrix3"/>
    <dgm:cxn modelId="{2D947072-1341-4529-8C14-E3ED420E51CA}" type="presParOf" srcId="{2B31A68A-F33F-498C-9DC6-07CF653CC38F}" destId="{2616292F-25CA-461A-9A3D-E8B95FD85B63}" srcOrd="0" destOrd="0" presId="urn:microsoft.com/office/officeart/2005/8/layout/matrix3"/>
    <dgm:cxn modelId="{0274F076-56CD-4BFD-9C4E-1A999F7B7138}" type="presParOf" srcId="{2B31A68A-F33F-498C-9DC6-07CF653CC38F}" destId="{81F4428E-69EA-430A-9D19-DC2EA2342300}" srcOrd="1" destOrd="0" presId="urn:microsoft.com/office/officeart/2005/8/layout/matrix3"/>
    <dgm:cxn modelId="{37C85E5E-8581-4731-9283-F7A7D7C6DE18}" type="presParOf" srcId="{2B31A68A-F33F-498C-9DC6-07CF653CC38F}" destId="{F98EFCC7-0B07-440C-80D7-9FC8069A49B4}" srcOrd="2" destOrd="0" presId="urn:microsoft.com/office/officeart/2005/8/layout/matrix3"/>
    <dgm:cxn modelId="{8BFEEAFD-A4EA-4599-8CA3-81284BCAA7B9}" type="presParOf" srcId="{2B31A68A-F33F-498C-9DC6-07CF653CC38F}" destId="{7EEE62BB-9524-4FEC-AE28-E8FDA0092581}" srcOrd="3" destOrd="0" presId="urn:microsoft.com/office/officeart/2005/8/layout/matrix3"/>
    <dgm:cxn modelId="{F6A3C9B4-4C58-4EEA-A14F-6E116C590D59}" type="presParOf" srcId="{2B31A68A-F33F-498C-9DC6-07CF653CC38F}" destId="{47875B58-6485-4672-9900-6A5067B6DA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E4100-C59A-4255-9351-048EECCA3F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98852D-8857-41BC-8EDF-AAA1E62AC009}">
      <dgm:prSet/>
      <dgm:spPr/>
      <dgm:t>
        <a:bodyPr/>
        <a:lstStyle/>
        <a:p>
          <a:r>
            <a:rPr lang="en-US" dirty="0"/>
            <a:t>This study </a:t>
          </a:r>
          <a:r>
            <a:rPr lang="en-US" b="1" dirty="0"/>
            <a:t>successfully implemented </a:t>
          </a:r>
          <a:r>
            <a:rPr lang="en-US" dirty="0"/>
            <a:t>a classification system for the prediction of employee productivity in the industrial context of the garment industry.</a:t>
          </a:r>
        </a:p>
      </dgm:t>
    </dgm:pt>
    <dgm:pt modelId="{2B052191-132F-4109-9367-D0670E33EA43}" type="parTrans" cxnId="{9311EEF4-CF3C-45F4-8F6F-44E4108F1046}">
      <dgm:prSet/>
      <dgm:spPr/>
      <dgm:t>
        <a:bodyPr/>
        <a:lstStyle/>
        <a:p>
          <a:endParaRPr lang="en-US"/>
        </a:p>
      </dgm:t>
    </dgm:pt>
    <dgm:pt modelId="{B2E07321-958B-48DE-BF03-4DE4AD34E591}" type="sibTrans" cxnId="{9311EEF4-CF3C-45F4-8F6F-44E4108F1046}">
      <dgm:prSet/>
      <dgm:spPr/>
      <dgm:t>
        <a:bodyPr/>
        <a:lstStyle/>
        <a:p>
          <a:endParaRPr lang="en-US"/>
        </a:p>
      </dgm:t>
    </dgm:pt>
    <dgm:pt modelId="{9C4B8875-EACA-4C47-ABC4-10052F1A9C2A}">
      <dgm:prSet/>
      <dgm:spPr/>
      <dgm:t>
        <a:bodyPr/>
        <a:lstStyle/>
        <a:p>
          <a:r>
            <a:rPr lang="en-US" dirty="0"/>
            <a:t>The rigorous </a:t>
          </a:r>
          <a:r>
            <a:rPr lang="en-US" b="1" dirty="0"/>
            <a:t>methodological approach </a:t>
          </a:r>
          <a:r>
            <a:rPr lang="en-US" dirty="0"/>
            <a:t>and the systematic </a:t>
          </a:r>
          <a:r>
            <a:rPr lang="en-US" b="1" dirty="0"/>
            <a:t>optimization</a:t>
          </a:r>
          <a:r>
            <a:rPr lang="en-US" dirty="0"/>
            <a:t> of the models led to the identification of the </a:t>
          </a:r>
          <a:r>
            <a:rPr lang="en-US" b="1" dirty="0"/>
            <a:t>Random Forest as the optimal algorithm</a:t>
          </a:r>
          <a:r>
            <a:rPr lang="en-US" dirty="0"/>
            <a:t>, with significantly higher performance (accuracy: 85%, AUC: 0.92).</a:t>
          </a:r>
        </a:p>
      </dgm:t>
    </dgm:pt>
    <dgm:pt modelId="{6D8A0206-E732-4072-AD72-D70D141F5539}" type="parTrans" cxnId="{BA7BB23B-F88A-4E26-8823-7CD9BD15020C}">
      <dgm:prSet/>
      <dgm:spPr/>
      <dgm:t>
        <a:bodyPr/>
        <a:lstStyle/>
        <a:p>
          <a:endParaRPr lang="en-US"/>
        </a:p>
      </dgm:t>
    </dgm:pt>
    <dgm:pt modelId="{CF708374-A4FD-4984-A135-F1615CA15E56}" type="sibTrans" cxnId="{BA7BB23B-F88A-4E26-8823-7CD9BD15020C}">
      <dgm:prSet/>
      <dgm:spPr/>
      <dgm:t>
        <a:bodyPr/>
        <a:lstStyle/>
        <a:p>
          <a:endParaRPr lang="en-US"/>
        </a:p>
      </dgm:t>
    </dgm:pt>
    <dgm:pt modelId="{3924B93E-143A-435D-9F37-8C8F68E2102E}">
      <dgm:prSet/>
      <dgm:spPr/>
      <dgm:t>
        <a:bodyPr/>
        <a:lstStyle/>
        <a:p>
          <a:r>
            <a:rPr lang="en-US" dirty="0"/>
            <a:t>These results provide a robust framework for the implementation of productivity </a:t>
          </a:r>
          <a:r>
            <a:rPr lang="en-US" b="1" dirty="0"/>
            <a:t>prediction</a:t>
          </a:r>
          <a:r>
            <a:rPr lang="en-US" dirty="0"/>
            <a:t> systems in </a:t>
          </a:r>
          <a:r>
            <a:rPr lang="en-US" b="1" dirty="0"/>
            <a:t>similar industrial </a:t>
          </a:r>
          <a:r>
            <a:rPr lang="en-US" dirty="0"/>
            <a:t>settings.</a:t>
          </a:r>
        </a:p>
      </dgm:t>
    </dgm:pt>
    <dgm:pt modelId="{BD89DB06-308E-4246-8DA0-94498E13B53E}" type="parTrans" cxnId="{8DF61AE7-17EF-43B6-82C9-B0E46100EEF8}">
      <dgm:prSet/>
      <dgm:spPr/>
      <dgm:t>
        <a:bodyPr/>
        <a:lstStyle/>
        <a:p>
          <a:endParaRPr lang="en-US"/>
        </a:p>
      </dgm:t>
    </dgm:pt>
    <dgm:pt modelId="{7991E9DE-6ED6-4DC4-A5BB-F022651B60A9}" type="sibTrans" cxnId="{8DF61AE7-17EF-43B6-82C9-B0E46100EEF8}">
      <dgm:prSet/>
      <dgm:spPr/>
      <dgm:t>
        <a:bodyPr/>
        <a:lstStyle/>
        <a:p>
          <a:endParaRPr lang="en-US"/>
        </a:p>
      </dgm:t>
    </dgm:pt>
    <dgm:pt modelId="{6BC87169-CF26-4E48-B978-90CEDD7AF7B3}" type="pres">
      <dgm:prSet presAssocID="{C0EE4100-C59A-4255-9351-048EECCA3F0C}" presName="root" presStyleCnt="0">
        <dgm:presLayoutVars>
          <dgm:dir/>
          <dgm:resizeHandles val="exact"/>
        </dgm:presLayoutVars>
      </dgm:prSet>
      <dgm:spPr/>
    </dgm:pt>
    <dgm:pt modelId="{26296487-0A9E-4CCB-B90F-0188F7C7F216}" type="pres">
      <dgm:prSet presAssocID="{3898852D-8857-41BC-8EDF-AAA1E62AC009}" presName="compNode" presStyleCnt="0"/>
      <dgm:spPr/>
    </dgm:pt>
    <dgm:pt modelId="{8445E00F-5018-4FCD-8768-0C3286C55829}" type="pres">
      <dgm:prSet presAssocID="{3898852D-8857-41BC-8EDF-AAA1E62AC009}" presName="bgRect" presStyleLbl="bgShp" presStyleIdx="0" presStyleCnt="3"/>
      <dgm:spPr/>
    </dgm:pt>
    <dgm:pt modelId="{B877283D-FE85-4B30-939E-66E6C942577C}" type="pres">
      <dgm:prSet presAssocID="{3898852D-8857-41BC-8EDF-AAA1E62AC0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ito"/>
        </a:ext>
      </dgm:extLst>
    </dgm:pt>
    <dgm:pt modelId="{547CEA53-D121-4D13-92AA-16C5590C2894}" type="pres">
      <dgm:prSet presAssocID="{3898852D-8857-41BC-8EDF-AAA1E62AC009}" presName="spaceRect" presStyleCnt="0"/>
      <dgm:spPr/>
    </dgm:pt>
    <dgm:pt modelId="{146BD134-2E68-4153-A0A9-540AC05B1EA9}" type="pres">
      <dgm:prSet presAssocID="{3898852D-8857-41BC-8EDF-AAA1E62AC009}" presName="parTx" presStyleLbl="revTx" presStyleIdx="0" presStyleCnt="3">
        <dgm:presLayoutVars>
          <dgm:chMax val="0"/>
          <dgm:chPref val="0"/>
        </dgm:presLayoutVars>
      </dgm:prSet>
      <dgm:spPr/>
    </dgm:pt>
    <dgm:pt modelId="{A71075A5-2E8F-4B32-AC24-FF2887648178}" type="pres">
      <dgm:prSet presAssocID="{B2E07321-958B-48DE-BF03-4DE4AD34E591}" presName="sibTrans" presStyleCnt="0"/>
      <dgm:spPr/>
    </dgm:pt>
    <dgm:pt modelId="{DD61980C-F9C6-4223-B789-195C841A75F8}" type="pres">
      <dgm:prSet presAssocID="{9C4B8875-EACA-4C47-ABC4-10052F1A9C2A}" presName="compNode" presStyleCnt="0"/>
      <dgm:spPr/>
    </dgm:pt>
    <dgm:pt modelId="{BD6C31A6-D32D-443E-A1AB-1A4AF5F424FC}" type="pres">
      <dgm:prSet presAssocID="{9C4B8875-EACA-4C47-ABC4-10052F1A9C2A}" presName="bgRect" presStyleLbl="bgShp" presStyleIdx="1" presStyleCnt="3"/>
      <dgm:spPr/>
    </dgm:pt>
    <dgm:pt modelId="{27D1DC4B-17A4-473D-8954-7C8693A97E35}" type="pres">
      <dgm:prSet presAssocID="{9C4B8875-EACA-4C47-ABC4-10052F1A9C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61B782C-803A-412A-A08E-5EA4A5D32DB8}" type="pres">
      <dgm:prSet presAssocID="{9C4B8875-EACA-4C47-ABC4-10052F1A9C2A}" presName="spaceRect" presStyleCnt="0"/>
      <dgm:spPr/>
    </dgm:pt>
    <dgm:pt modelId="{9DA819B2-00E8-48CB-AF6D-087CA8B404C4}" type="pres">
      <dgm:prSet presAssocID="{9C4B8875-EACA-4C47-ABC4-10052F1A9C2A}" presName="parTx" presStyleLbl="revTx" presStyleIdx="1" presStyleCnt="3">
        <dgm:presLayoutVars>
          <dgm:chMax val="0"/>
          <dgm:chPref val="0"/>
        </dgm:presLayoutVars>
      </dgm:prSet>
      <dgm:spPr/>
    </dgm:pt>
    <dgm:pt modelId="{7686E59A-C5AB-4157-8AEA-E12E766A3292}" type="pres">
      <dgm:prSet presAssocID="{CF708374-A4FD-4984-A135-F1615CA15E56}" presName="sibTrans" presStyleCnt="0"/>
      <dgm:spPr/>
    </dgm:pt>
    <dgm:pt modelId="{7F2387D2-1B7B-491D-835E-900DC5153EB0}" type="pres">
      <dgm:prSet presAssocID="{3924B93E-143A-435D-9F37-8C8F68E2102E}" presName="compNode" presStyleCnt="0"/>
      <dgm:spPr/>
    </dgm:pt>
    <dgm:pt modelId="{5EBE5783-E44D-4D6F-9D2F-A93CCE8773FE}" type="pres">
      <dgm:prSet presAssocID="{3924B93E-143A-435D-9F37-8C8F68E2102E}" presName="bgRect" presStyleLbl="bgShp" presStyleIdx="2" presStyleCnt="3"/>
      <dgm:spPr/>
    </dgm:pt>
    <dgm:pt modelId="{EBE02569-F02C-485B-A873-2CBFF3DD5C52}" type="pres">
      <dgm:prSet presAssocID="{3924B93E-143A-435D-9F37-8C8F68E210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A7262A8F-1F18-43B6-B59C-4FD97EE20FD1}" type="pres">
      <dgm:prSet presAssocID="{3924B93E-143A-435D-9F37-8C8F68E2102E}" presName="spaceRect" presStyleCnt="0"/>
      <dgm:spPr/>
    </dgm:pt>
    <dgm:pt modelId="{D4EA0AFB-B0A3-453C-BC41-60A2B59A28E9}" type="pres">
      <dgm:prSet presAssocID="{3924B93E-143A-435D-9F37-8C8F68E210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14AE14-7BE7-46D0-AB1C-381DF8A70179}" type="presOf" srcId="{9C4B8875-EACA-4C47-ABC4-10052F1A9C2A}" destId="{9DA819B2-00E8-48CB-AF6D-087CA8B404C4}" srcOrd="0" destOrd="0" presId="urn:microsoft.com/office/officeart/2018/2/layout/IconVerticalSolidList"/>
    <dgm:cxn modelId="{BF82F117-C232-43C1-AE4D-75AA1713B837}" type="presOf" srcId="{3924B93E-143A-435D-9F37-8C8F68E2102E}" destId="{D4EA0AFB-B0A3-453C-BC41-60A2B59A28E9}" srcOrd="0" destOrd="0" presId="urn:microsoft.com/office/officeart/2018/2/layout/IconVerticalSolidList"/>
    <dgm:cxn modelId="{50DADF36-006B-4901-ADFD-FACB27A25FD1}" type="presOf" srcId="{3898852D-8857-41BC-8EDF-AAA1E62AC009}" destId="{146BD134-2E68-4153-A0A9-540AC05B1EA9}" srcOrd="0" destOrd="0" presId="urn:microsoft.com/office/officeart/2018/2/layout/IconVerticalSolidList"/>
    <dgm:cxn modelId="{BA7BB23B-F88A-4E26-8823-7CD9BD15020C}" srcId="{C0EE4100-C59A-4255-9351-048EECCA3F0C}" destId="{9C4B8875-EACA-4C47-ABC4-10052F1A9C2A}" srcOrd="1" destOrd="0" parTransId="{6D8A0206-E732-4072-AD72-D70D141F5539}" sibTransId="{CF708374-A4FD-4984-A135-F1615CA15E56}"/>
    <dgm:cxn modelId="{910E4441-7B70-40A0-AFB3-521C4F1C80A6}" type="presOf" srcId="{C0EE4100-C59A-4255-9351-048EECCA3F0C}" destId="{6BC87169-CF26-4E48-B978-90CEDD7AF7B3}" srcOrd="0" destOrd="0" presId="urn:microsoft.com/office/officeart/2018/2/layout/IconVerticalSolidList"/>
    <dgm:cxn modelId="{8DF61AE7-17EF-43B6-82C9-B0E46100EEF8}" srcId="{C0EE4100-C59A-4255-9351-048EECCA3F0C}" destId="{3924B93E-143A-435D-9F37-8C8F68E2102E}" srcOrd="2" destOrd="0" parTransId="{BD89DB06-308E-4246-8DA0-94498E13B53E}" sibTransId="{7991E9DE-6ED6-4DC4-A5BB-F022651B60A9}"/>
    <dgm:cxn modelId="{9311EEF4-CF3C-45F4-8F6F-44E4108F1046}" srcId="{C0EE4100-C59A-4255-9351-048EECCA3F0C}" destId="{3898852D-8857-41BC-8EDF-AAA1E62AC009}" srcOrd="0" destOrd="0" parTransId="{2B052191-132F-4109-9367-D0670E33EA43}" sibTransId="{B2E07321-958B-48DE-BF03-4DE4AD34E591}"/>
    <dgm:cxn modelId="{D1F4965E-C3CC-4083-AC77-2054323C4C88}" type="presParOf" srcId="{6BC87169-CF26-4E48-B978-90CEDD7AF7B3}" destId="{26296487-0A9E-4CCB-B90F-0188F7C7F216}" srcOrd="0" destOrd="0" presId="urn:microsoft.com/office/officeart/2018/2/layout/IconVerticalSolidList"/>
    <dgm:cxn modelId="{A0E498E2-A3D1-4493-B01C-56BFD90730E1}" type="presParOf" srcId="{26296487-0A9E-4CCB-B90F-0188F7C7F216}" destId="{8445E00F-5018-4FCD-8768-0C3286C55829}" srcOrd="0" destOrd="0" presId="urn:microsoft.com/office/officeart/2018/2/layout/IconVerticalSolidList"/>
    <dgm:cxn modelId="{8DD28C6B-1AB8-4F43-B598-A363A25A7F5E}" type="presParOf" srcId="{26296487-0A9E-4CCB-B90F-0188F7C7F216}" destId="{B877283D-FE85-4B30-939E-66E6C942577C}" srcOrd="1" destOrd="0" presId="urn:microsoft.com/office/officeart/2018/2/layout/IconVerticalSolidList"/>
    <dgm:cxn modelId="{1A2D605E-E7CD-44EF-BD46-F1ACE75FCEA1}" type="presParOf" srcId="{26296487-0A9E-4CCB-B90F-0188F7C7F216}" destId="{547CEA53-D121-4D13-92AA-16C5590C2894}" srcOrd="2" destOrd="0" presId="urn:microsoft.com/office/officeart/2018/2/layout/IconVerticalSolidList"/>
    <dgm:cxn modelId="{118DABEA-8C3F-496E-97AD-7530708373D6}" type="presParOf" srcId="{26296487-0A9E-4CCB-B90F-0188F7C7F216}" destId="{146BD134-2E68-4153-A0A9-540AC05B1EA9}" srcOrd="3" destOrd="0" presId="urn:microsoft.com/office/officeart/2018/2/layout/IconVerticalSolidList"/>
    <dgm:cxn modelId="{92F0F24F-C29B-4643-B792-29BDA40FFD2F}" type="presParOf" srcId="{6BC87169-CF26-4E48-B978-90CEDD7AF7B3}" destId="{A71075A5-2E8F-4B32-AC24-FF2887648178}" srcOrd="1" destOrd="0" presId="urn:microsoft.com/office/officeart/2018/2/layout/IconVerticalSolidList"/>
    <dgm:cxn modelId="{7695B30E-3C47-42BF-9A97-6100C311EF77}" type="presParOf" srcId="{6BC87169-CF26-4E48-B978-90CEDD7AF7B3}" destId="{DD61980C-F9C6-4223-B789-195C841A75F8}" srcOrd="2" destOrd="0" presId="urn:microsoft.com/office/officeart/2018/2/layout/IconVerticalSolidList"/>
    <dgm:cxn modelId="{83F56655-58F3-459E-9CB7-A2E7DA62717E}" type="presParOf" srcId="{DD61980C-F9C6-4223-B789-195C841A75F8}" destId="{BD6C31A6-D32D-443E-A1AB-1A4AF5F424FC}" srcOrd="0" destOrd="0" presId="urn:microsoft.com/office/officeart/2018/2/layout/IconVerticalSolidList"/>
    <dgm:cxn modelId="{CA088978-5F9B-4A25-8B54-FCFD5538688B}" type="presParOf" srcId="{DD61980C-F9C6-4223-B789-195C841A75F8}" destId="{27D1DC4B-17A4-473D-8954-7C8693A97E35}" srcOrd="1" destOrd="0" presId="urn:microsoft.com/office/officeart/2018/2/layout/IconVerticalSolidList"/>
    <dgm:cxn modelId="{DFE1B4FE-4584-4948-88D2-BF404A81077D}" type="presParOf" srcId="{DD61980C-F9C6-4223-B789-195C841A75F8}" destId="{761B782C-803A-412A-A08E-5EA4A5D32DB8}" srcOrd="2" destOrd="0" presId="urn:microsoft.com/office/officeart/2018/2/layout/IconVerticalSolidList"/>
    <dgm:cxn modelId="{550E46DF-A34C-4D24-B179-C83A515FF6BF}" type="presParOf" srcId="{DD61980C-F9C6-4223-B789-195C841A75F8}" destId="{9DA819B2-00E8-48CB-AF6D-087CA8B404C4}" srcOrd="3" destOrd="0" presId="urn:microsoft.com/office/officeart/2018/2/layout/IconVerticalSolidList"/>
    <dgm:cxn modelId="{A439F7C8-0932-4319-BE08-80AD5DFBB59E}" type="presParOf" srcId="{6BC87169-CF26-4E48-B978-90CEDD7AF7B3}" destId="{7686E59A-C5AB-4157-8AEA-E12E766A3292}" srcOrd="3" destOrd="0" presId="urn:microsoft.com/office/officeart/2018/2/layout/IconVerticalSolidList"/>
    <dgm:cxn modelId="{02FF0DE2-BF8F-4D73-A689-0E64E202D695}" type="presParOf" srcId="{6BC87169-CF26-4E48-B978-90CEDD7AF7B3}" destId="{7F2387D2-1B7B-491D-835E-900DC5153EB0}" srcOrd="4" destOrd="0" presId="urn:microsoft.com/office/officeart/2018/2/layout/IconVerticalSolidList"/>
    <dgm:cxn modelId="{96CBBA74-B479-4280-B858-552CE3CD36E1}" type="presParOf" srcId="{7F2387D2-1B7B-491D-835E-900DC5153EB0}" destId="{5EBE5783-E44D-4D6F-9D2F-A93CCE8773FE}" srcOrd="0" destOrd="0" presId="urn:microsoft.com/office/officeart/2018/2/layout/IconVerticalSolidList"/>
    <dgm:cxn modelId="{59141875-461A-4ECE-A93E-602ACDDC4624}" type="presParOf" srcId="{7F2387D2-1B7B-491D-835E-900DC5153EB0}" destId="{EBE02569-F02C-485B-A873-2CBFF3DD5C52}" srcOrd="1" destOrd="0" presId="urn:microsoft.com/office/officeart/2018/2/layout/IconVerticalSolidList"/>
    <dgm:cxn modelId="{519EC08F-26CF-44C6-BC2A-FEE540C10C72}" type="presParOf" srcId="{7F2387D2-1B7B-491D-835E-900DC5153EB0}" destId="{A7262A8F-1F18-43B6-B59C-4FD97EE20FD1}" srcOrd="2" destOrd="0" presId="urn:microsoft.com/office/officeart/2018/2/layout/IconVerticalSolidList"/>
    <dgm:cxn modelId="{C229FB58-1D01-46EA-A323-EC365EDD355F}" type="presParOf" srcId="{7F2387D2-1B7B-491D-835E-900DC5153EB0}" destId="{D4EA0AFB-B0A3-453C-BC41-60A2B59A28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6292F-25CA-461A-9A3D-E8B95FD85B63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4428E-69EA-430A-9D19-DC2EA2342300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Train-test split: 80 - 20 </a:t>
          </a:r>
          <a:endParaRPr lang="en-US" sz="1900" kern="1200" dirty="0"/>
        </a:p>
      </dsp:txBody>
      <dsp:txXfrm>
        <a:off x="1313516" y="631331"/>
        <a:ext cx="1948298" cy="1948298"/>
      </dsp:txXfrm>
    </dsp:sp>
    <dsp:sp modelId="{F98EFCC7-0B07-440C-80D7-9FC8069A49B4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Nested cross validation for hyper </a:t>
          </a:r>
          <a:r>
            <a:rPr lang="it-IT" sz="1900" kern="1200" dirty="0" err="1"/>
            <a:t>parameter</a:t>
          </a:r>
          <a:r>
            <a:rPr lang="it-IT" sz="1900" kern="1200" dirty="0"/>
            <a:t> tuning (</a:t>
          </a:r>
          <a:r>
            <a:rPr lang="it-IT" sz="1900" kern="1200" dirty="0" err="1"/>
            <a:t>based</a:t>
          </a:r>
          <a:r>
            <a:rPr lang="it-IT" sz="1900" kern="1200" dirty="0"/>
            <a:t> on «f1_weighted»)</a:t>
          </a:r>
          <a:endParaRPr lang="en-US" sz="1900" kern="1200" dirty="0"/>
        </a:p>
      </dsp:txBody>
      <dsp:txXfrm>
        <a:off x="3638696" y="631331"/>
        <a:ext cx="1948298" cy="1948298"/>
      </dsp:txXfrm>
    </dsp:sp>
    <dsp:sp modelId="{7EEE62BB-9524-4FEC-AE28-E8FDA0092581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 selected: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KNN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Logistic Regression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Decision Tree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Random Forest</a:t>
          </a:r>
          <a:endParaRPr lang="en-US" sz="1500" kern="1200" dirty="0"/>
        </a:p>
      </dsp:txBody>
      <dsp:txXfrm>
        <a:off x="1313516" y="2956510"/>
        <a:ext cx="1948298" cy="1948298"/>
      </dsp:txXfrm>
    </dsp:sp>
    <dsp:sp modelId="{47875B58-6485-4672-9900-6A5067B6DA88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 comparison of models using paired t-test</a:t>
          </a:r>
        </a:p>
      </dsp:txBody>
      <dsp:txXfrm>
        <a:off x="3638696" y="2956510"/>
        <a:ext cx="1948298" cy="1948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5E00F-5018-4FCD-8768-0C3286C55829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7283D-FE85-4B30-939E-66E6C942577C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BD134-2E68-4153-A0A9-540AC05B1EA9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study </a:t>
          </a:r>
          <a:r>
            <a:rPr lang="en-US" sz="2000" b="1" kern="1200" dirty="0"/>
            <a:t>successfully implemented </a:t>
          </a:r>
          <a:r>
            <a:rPr lang="en-US" sz="2000" kern="1200" dirty="0"/>
            <a:t>a classification system for the prediction of employee productivity in the industrial context of the garment industry.</a:t>
          </a:r>
        </a:p>
      </dsp:txBody>
      <dsp:txXfrm>
        <a:off x="1437631" y="531"/>
        <a:ext cx="9077968" cy="1244702"/>
      </dsp:txXfrm>
    </dsp:sp>
    <dsp:sp modelId="{BD6C31A6-D32D-443E-A1AB-1A4AF5F424FC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1DC4B-17A4-473D-8954-7C8693A97E3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819B2-00E8-48CB-AF6D-087CA8B404C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rigorous </a:t>
          </a:r>
          <a:r>
            <a:rPr lang="en-US" sz="2000" b="1" kern="1200" dirty="0"/>
            <a:t>methodological approach </a:t>
          </a:r>
          <a:r>
            <a:rPr lang="en-US" sz="2000" kern="1200" dirty="0"/>
            <a:t>and the systematic </a:t>
          </a:r>
          <a:r>
            <a:rPr lang="en-US" sz="2000" b="1" kern="1200" dirty="0"/>
            <a:t>optimization</a:t>
          </a:r>
          <a:r>
            <a:rPr lang="en-US" sz="2000" kern="1200" dirty="0"/>
            <a:t> of the models led to the identification of the </a:t>
          </a:r>
          <a:r>
            <a:rPr lang="en-US" sz="2000" b="1" kern="1200" dirty="0"/>
            <a:t>Random Forest as the optimal algorithm</a:t>
          </a:r>
          <a:r>
            <a:rPr lang="en-US" sz="2000" kern="1200" dirty="0"/>
            <a:t>, with significantly higher performance (accuracy: 85%, AUC: 0.92).</a:t>
          </a:r>
        </a:p>
      </dsp:txBody>
      <dsp:txXfrm>
        <a:off x="1437631" y="1556410"/>
        <a:ext cx="9077968" cy="1244702"/>
      </dsp:txXfrm>
    </dsp:sp>
    <dsp:sp modelId="{5EBE5783-E44D-4D6F-9D2F-A93CCE8773FE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02569-F02C-485B-A873-2CBFF3DD5C5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A0AFB-B0A3-453C-BC41-60A2B59A28E9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These results provide a robust framework for the implementation of productivity </a:t>
          </a:r>
          <a:r>
            <a:rPr lang="en-US" sz="2000" b="1" kern="1200" dirty="0"/>
            <a:t>prediction</a:t>
          </a:r>
          <a:r>
            <a:rPr lang="en-US" sz="2000" kern="1200" dirty="0"/>
            <a:t> systems in </a:t>
          </a:r>
          <a:r>
            <a:rPr lang="en-US" sz="2000" b="1" kern="1200" dirty="0"/>
            <a:t>similar industrial </a:t>
          </a:r>
          <a:r>
            <a:rPr lang="en-US" sz="2000" kern="1200" dirty="0"/>
            <a:t>settings.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A1B8A-03D5-4B69-939A-4AAD90145A46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FCFB-2AA0-4689-9EA2-7D6AD25042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9FCFB-2AA0-4689-9EA2-7D6AD25042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21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55FA3-0100-60D7-F2C0-56AE0DFE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28EC5C-8E0A-0036-07FC-448E6B24E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A4B385-6C68-4E07-1EF4-55AB6797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844-3C4E-4CAB-8395-C8BBC3C6A9F8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27FCC7-6A54-67C5-ADC4-B13E61E9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1E1601-51E2-2D5C-AAEE-A0F82CFE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073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3A206-D57F-705E-D921-744ACD7C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9BB2C4-EF16-DAA4-21FC-F5B9BEDF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6BAEC6-A17D-75A4-8D50-CB77C3C5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F510-87CF-4287-BB4E-03BBD2B7F6DE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CA681F-4092-52FA-8960-40817F05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655536-8723-337E-AF5F-B6DCA9F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02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85D034-359E-0F5D-F112-0713EFA8F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0CF756-6EB6-6B42-92F7-7E4AB953E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0B0E10-3C0D-68DE-79A3-B2186320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3763-04DC-4F86-8F90-87CB4251F23E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F0453C-EE38-88EF-E9A6-89887BD3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01D0E8-F1E2-C7A8-F8C0-E298AFC1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20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5A81D6-AEFA-22D1-5B50-57D5312A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16617B-A53B-140E-26FE-7D3EE309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042C1E-22D3-C71E-8C7B-2E9FD7BF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7526-7F48-4B90-9AEA-4A0F1CE92285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9FE350-A044-B9DF-44FF-81F1E0AB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442DA9-7C35-F890-907D-CDA12AE4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7703D-53A3-B958-2DC4-AB38AD0C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C128C0-776A-9CF1-3B2E-F0829C23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EE922-6E50-0BAC-5B23-797C7CA7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0ABC-27B2-439F-AA39-A3FB9BC3F28A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3EA09E-03C7-07C6-53D8-A4AC9CD5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C3F0BD-B854-CFE3-D086-83A7FBA3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05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81F0D-AC38-FBB4-2BAB-E8F17BE4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68B1FF-EEB3-B9AE-B421-4992335E8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B2FA40-63BF-3E48-40A2-7A082C887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4DA46B-1308-4717-FDC8-CC30AAF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DB7D-D0E8-4EE7-BA26-CA2CDB3DA30A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CE8171-9109-3DF5-3A0A-D4375D32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E03414-2501-EB64-1305-433E22AA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844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1F437-92A9-3082-0D3B-AF818613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813EC0-DF68-0EE9-8B14-8BD6F20B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109FA3-5467-2AA6-F4E5-75C68FF2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BC2C8ED-A14F-7BFB-C619-DD49E4F0A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30FBE1-821D-6C96-444A-87E60F5D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9E2AFF8-1753-E176-6FC5-6BEEAB3E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520D-8853-41F8-A87F-108590DA5E85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3E02540-D75E-DA30-2795-1FD1C0BD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8E8719-8168-8343-4079-50B6C5BD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130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B42FDE-F1BA-0145-D0FC-A34CEB9F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FCEE49-BE55-1569-931F-5D63E38C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16A0-F842-44B9-BB7D-A22D8BDF31F9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7EEA5D-0CD4-1A6F-6DEA-0BCA7ADF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81C9A7-98B4-82CE-5CC2-97AF5800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6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F4BA26-53C8-C20B-A4C5-50DAF525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C054-0158-45F1-BE01-AE83B6CA9755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4C2825-EC16-F47C-FA26-B45B2850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4290F2-EA87-545F-5E44-CD3BF00E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11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760C5-BFC0-167D-7F46-A4F536F1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37EFA8-48D4-FC65-3F6A-191FD4B1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0A5339-A1FE-E1D7-0E6E-D6B1A3B1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0E98C7-0A12-A5C2-32DA-A3DDDEA5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3C0A-4C06-4234-B43B-94AFCEC182C7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D4CC86-AE6B-EED6-2CCA-BE89C96D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9974F1-D5C9-FD71-34F1-69214D9A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97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1004C-5B8B-62A3-4DD6-F72E782B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780D8A0-46C9-A406-5354-262547D54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BAD104-CABD-5A86-896E-6A6F6DA62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556779-208D-B1DF-57FA-3C030628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7B44-62BF-4053-A144-7C1DF9C299E4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852153-5E99-5B30-9C2E-B1C47D43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5FDD1F-53EF-BA45-F298-DD049FAC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517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272626-159F-6285-318E-F4EF4A91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B11C41-E0BD-0C2F-C102-A61B293B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A4F97-F5EF-24CF-6F14-846223AF9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64E75-1B22-4E34-A395-E2AAEB3D3D74}" type="datetime1">
              <a:rPr lang="it-IT" smtClean="0"/>
              <a:t>11/11/2024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922741-F2F1-799B-2098-B8578CF68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04C00D-93CC-A55E-5A2B-0DF0312AA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DC6D0-283E-4117-AF02-E1EAF7B1EE8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35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5514C2-241D-E4C2-C5B4-EE9A1BC13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Predicting Employee Productivity in the Garment Factory Using Machine Learning Techniques</a:t>
            </a:r>
            <a:endParaRPr lang="it-IT" sz="5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31EC3D-E9DA-D6B9-AB29-5BB84AC36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FRANCESCO MANCO </a:t>
            </a:r>
          </a:p>
          <a:p>
            <a:pPr algn="l"/>
            <a:r>
              <a:rPr lang="it-IT" dirty="0"/>
              <a:t>MACHINE LEARNING COURSE</a:t>
            </a:r>
          </a:p>
          <a:p>
            <a:pPr algn="l"/>
            <a:endParaRPr lang="it-IT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FB4D255-02C4-2D20-7F19-5C2F80FB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17" r="2868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661A70-C512-D7B7-8087-DE3A0B13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6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97387-9AE0-3855-2D1C-5D40BB67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1371F1EF-D006-380A-6CD5-E2BAAB5B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2">
            <a:extLst>
              <a:ext uri="{FF2B5EF4-FFF2-40B4-BE49-F238E27FC236}">
                <a16:creationId xmlns:a16="http://schemas.microsoft.com/office/drawing/2014/main" id="{C0002FF0-DD74-9904-85F0-0E7780162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FD6BAA-4116-95A7-E101-B461CFC1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DECISION TREE EXPERIMENT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1E10C5B9-FAC7-1957-250B-2F5DDF71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ED336FB0-82F2-642F-6918-37D3D5054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1" y="2706624"/>
            <a:ext cx="6241568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accuracy of nested cross-validation: 0,82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precision of nested cross-validation: 0.83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recall of nested cross-validation: 0.82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F1-score of nested cross-validation: 0.82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it-IT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41888A-28DF-9B20-630B-5161D04D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43" y="1"/>
            <a:ext cx="4110201" cy="33687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EC3F080-4187-D9EC-FD0C-295BAC19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43" y="3368720"/>
            <a:ext cx="4110201" cy="348928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2F7E61-BEF5-15AD-AA70-B80D6798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0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E1827F-F85D-1BC8-585D-737AAC5EA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60C78033-0C2B-7B02-F5AD-86846F2EC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2">
            <a:extLst>
              <a:ext uri="{FF2B5EF4-FFF2-40B4-BE49-F238E27FC236}">
                <a16:creationId xmlns:a16="http://schemas.microsoft.com/office/drawing/2014/main" id="{81E97CA7-9402-97A0-D73E-57A98F9F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FA1BD2-3586-F4EF-6A65-415F9D81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RANDOM FOREST EXPERIMENT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5622DF73-0BAD-A287-7CA0-1919A5069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B95E78A-1FE6-475F-C2FA-D793F24F2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1" y="2706624"/>
            <a:ext cx="6241568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accuracy of nested cross-validation: 0.85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precision of nested cross-validation: 0.85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recall of nested cross-validation: 0.85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F1-score of nested cross-validation: 0.85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it-IT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270887-1FD1-FB99-9DEA-BC1E9A6E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43" y="-18583"/>
            <a:ext cx="4110202" cy="33873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DEB1BF5-2DA5-FC2F-4C8B-7D35D0A5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43" y="3368720"/>
            <a:ext cx="4110202" cy="348928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C754DE-A35D-B3C2-EE62-783BC74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38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D584FE-99FC-EB75-96B5-9B2B8408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HYPERPARAMETER TUNING RESULTS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B14D23-62DE-9F06-E127-3BDA20BA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349939"/>
            <a:ext cx="10118598" cy="2453759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A7E0E9E-288A-B12A-98CA-69646E36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19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3784AF-9525-704C-7602-809BC767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TESTS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1F531E6-6FC6-CE2C-54BB-47494A0A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299346"/>
            <a:ext cx="10118598" cy="255494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3D4B6E6-9C67-E5F2-E2E2-D7133EAF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343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E1BEC3-4271-2754-0836-3F40F734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it-IT" sz="2800"/>
              <a:t>MODEL COMPARISON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35E14-2136-A50E-D613-0880B6541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/>
              <a:t>For the comparison of models, </a:t>
            </a:r>
            <a:r>
              <a:rPr lang="en-US" sz="1700" b="1" dirty="0"/>
              <a:t>ROC</a:t>
            </a:r>
            <a:r>
              <a:rPr lang="en-US" sz="1700" dirty="0"/>
              <a:t> (Receiver Operating Characteristic) curves were analyzed and a </a:t>
            </a:r>
            <a:r>
              <a:rPr lang="en-US" sz="1700" b="1" dirty="0"/>
              <a:t>paired t-test </a:t>
            </a:r>
            <a:r>
              <a:rPr lang="en-US" sz="1700" dirty="0"/>
              <a:t>one-vs-one was applied.
The Random Forest model achieved the best </a:t>
            </a:r>
            <a:r>
              <a:rPr lang="en-US" sz="1700" b="1" dirty="0"/>
              <a:t>AUC</a:t>
            </a:r>
            <a:r>
              <a:rPr lang="en-US" sz="1700" dirty="0"/>
              <a:t> (0.92), and all comparisons revealed </a:t>
            </a:r>
            <a:r>
              <a:rPr lang="en-US" sz="1700" b="1" dirty="0"/>
              <a:t>statistically significant differences </a:t>
            </a:r>
            <a:r>
              <a:rPr lang="en-US" sz="1700" dirty="0"/>
              <a:t>(p-value &lt; 0.05), confirming </a:t>
            </a:r>
            <a:r>
              <a:rPr lang="en-US" sz="1700" b="1" dirty="0"/>
              <a:t>Random Forest </a:t>
            </a:r>
            <a:r>
              <a:rPr lang="en-US" sz="1700" dirty="0"/>
              <a:t>as the superior model for this task.</a:t>
            </a:r>
            <a:endParaRPr lang="it-IT" sz="17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5F872A5-1C0B-D0F6-1E68-B919B363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991" y="633615"/>
            <a:ext cx="3190903" cy="268833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5E71CC7-0507-010D-CCA7-58776E3D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140" y="3536050"/>
            <a:ext cx="3248352" cy="25337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E5F46A-BA13-31CB-A625-17B7D07B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255" y="3436664"/>
            <a:ext cx="3194378" cy="26912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6A2F8F-A285-C23F-55BE-72A4541DD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399" y="710926"/>
            <a:ext cx="3248352" cy="25337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DCD1F0-EB47-1F94-F97C-D85DEB3EAFB6}"/>
              </a:ext>
            </a:extLst>
          </p:cNvPr>
          <p:cNvSpPr txBox="1"/>
          <p:nvPr/>
        </p:nvSpPr>
        <p:spPr>
          <a:xfrm>
            <a:off x="7679751" y="264283"/>
            <a:ext cx="176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DECISION TREE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219969A-6101-05F2-B414-753C824F5D39}"/>
              </a:ext>
            </a:extLst>
          </p:cNvPr>
          <p:cNvSpPr txBox="1"/>
          <p:nvPr/>
        </p:nvSpPr>
        <p:spPr>
          <a:xfrm>
            <a:off x="7575267" y="6234672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RANDOM FOREST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080850-C230-499E-5F17-66A205E0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56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4F6E7A-82C7-84D0-7EFD-B1493540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 dirty="0"/>
              <a:t>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Segnaposto contenuto 3">
            <a:extLst>
              <a:ext uri="{FF2B5EF4-FFF2-40B4-BE49-F238E27FC236}">
                <a16:creationId xmlns:a16="http://schemas.microsoft.com/office/drawing/2014/main" id="{87F2EB51-6E90-8DCB-C5B1-A1BDCBEFC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21232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C8E745-839A-9DA8-241B-62082B0E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52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100772-A894-BDA1-CCE1-7C9493A0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1C093-4C1D-B70A-1A9A-40CE7A48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This project aims to </a:t>
            </a:r>
            <a:r>
              <a:rPr lang="en-US" sz="2200" b="1" dirty="0"/>
              <a:t>predict employee productivity </a:t>
            </a:r>
            <a:r>
              <a:rPr lang="en-US" sz="2200" dirty="0"/>
              <a:t>in a clothing factory by classifying performance as "</a:t>
            </a:r>
            <a:r>
              <a:rPr lang="en-US" sz="2200" b="1" dirty="0"/>
              <a:t>High Productivity</a:t>
            </a:r>
            <a:r>
              <a:rPr lang="en-US" sz="2200" dirty="0"/>
              <a:t>" or "</a:t>
            </a:r>
            <a:r>
              <a:rPr lang="en-US" sz="2200" b="1" dirty="0"/>
              <a:t>Low Productivity</a:t>
            </a:r>
            <a:r>
              <a:rPr lang="en-US" sz="2200" dirty="0"/>
              <a:t>.“</a:t>
            </a:r>
          </a:p>
          <a:p>
            <a:r>
              <a:rPr lang="en-US" sz="2200" dirty="0"/>
              <a:t> The approach uses </a:t>
            </a:r>
            <a:r>
              <a:rPr lang="en-US" sz="2200" b="1" dirty="0"/>
              <a:t>various classifiers </a:t>
            </a:r>
            <a:r>
              <a:rPr lang="en-US" sz="2200" dirty="0"/>
              <a:t>and, through </a:t>
            </a:r>
            <a:r>
              <a:rPr lang="en-US" sz="2200" b="1" dirty="0"/>
              <a:t>hyperparameter optimization </a:t>
            </a:r>
            <a:r>
              <a:rPr lang="en-US" sz="2200" dirty="0"/>
              <a:t>techniques, compares these models with </a:t>
            </a:r>
            <a:r>
              <a:rPr lang="en-US" sz="2200" b="1" dirty="0"/>
              <a:t>statistical tests</a:t>
            </a:r>
            <a:r>
              <a:rPr lang="en-US" sz="2200" dirty="0"/>
              <a:t> to determine the most effective one.</a:t>
            </a:r>
            <a:endParaRPr lang="it-IT" sz="2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45F5F1-B801-3771-A94C-8FC23DDF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27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1DC79C-0940-6D80-6689-AEE7389D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DATASET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5144EC9-9055-C43E-D697-6624B6592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is sourced from the UCI Repository and contains 1197 samples representative of working days in a factory. The 15 features present in the dataset are as follows: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it-IT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Date in MM-DD-YYYY format.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day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Day of the week.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quarter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 portion of the month. A month is divided into four quarters.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department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Department associated with the instance.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team_no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Number of the team associated with the instance.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no_of_workers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Number of workers in each team.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no_of_style_change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Number of style changes for a particular product.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targeted_productivity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Target productivity set by authority for each team daily.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smv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Standard Minute Value, time allocated for a task.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wip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Work in Progress, number of incomplete items in production.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over_time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Amount of overtime performed by each team, in minutes.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incentive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Amount of financial incentive (in BDT) that motivates a specific course of action.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idle_time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Time during which production was halted for various reasons.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idle_men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Number of inactive workers due to production halting.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it-IT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actual_productivity</a:t>
            </a:r>
            <a:r>
              <a:rPr kumimoji="0" lang="en-US" altLang="it-IT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Actual percentage of productivity achieved by workers, ranging from 0 to 1.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73E1A29-8980-E5ED-E496-70591EB5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098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FD9222-7176-51EB-5DE0-C155AB36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TRANSITION FROM REGRESSION TO CLASSIFICATION</a:t>
            </a:r>
            <a:endParaRPr lang="it-IT" sz="54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5C6B13-C322-A986-D135-21E12F1E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The dataset is created for a </a:t>
            </a:r>
            <a:r>
              <a:rPr lang="en-US" sz="2200" b="1" dirty="0"/>
              <a:t>regression</a:t>
            </a:r>
            <a:r>
              <a:rPr lang="en-US" sz="2200" dirty="0"/>
              <a:t> task.</a:t>
            </a:r>
          </a:p>
          <a:p>
            <a:r>
              <a:rPr lang="en-US" sz="2200" dirty="0"/>
              <a:t> Transition from regression to classification by setting a threshold based on the </a:t>
            </a:r>
            <a:r>
              <a:rPr lang="en-US" sz="2200" b="1" dirty="0"/>
              <a:t>target_productivity </a:t>
            </a:r>
            <a:r>
              <a:rPr lang="en-US" sz="2200" dirty="0"/>
              <a:t>feature.</a:t>
            </a:r>
          </a:p>
          <a:p>
            <a:r>
              <a:rPr lang="en-US" sz="2400" dirty="0"/>
              <a:t>Result after the transition:</a:t>
            </a:r>
          </a:p>
          <a:p>
            <a:pPr lvl="1"/>
            <a:r>
              <a:rPr lang="en-US" sz="1800" i="1" dirty="0"/>
              <a:t>High Productivity (1): </a:t>
            </a:r>
            <a:r>
              <a:rPr lang="en-US" sz="1800" b="1" i="1" dirty="0"/>
              <a:t>735</a:t>
            </a:r>
            <a:endParaRPr lang="en-US" sz="1800" i="1" dirty="0"/>
          </a:p>
          <a:p>
            <a:pPr lvl="1"/>
            <a:r>
              <a:rPr lang="en-US" sz="1800" i="1" dirty="0"/>
              <a:t>Low Productivity (0): </a:t>
            </a:r>
            <a:r>
              <a:rPr lang="en-US" sz="1800" b="1" i="1" dirty="0"/>
              <a:t>462</a:t>
            </a:r>
            <a:endParaRPr lang="en-US" sz="1800" i="1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5" name="Immagine 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FAD7A083-86E5-5DC7-0BF4-6C5CA50E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13" y="329183"/>
            <a:ext cx="3405870" cy="3429969"/>
          </a:xfrm>
          <a:prstGeom prst="rect">
            <a:avLst/>
          </a:prstGeom>
        </p:spPr>
      </p:pic>
      <p:pic>
        <p:nvPicPr>
          <p:cNvPr id="7" name="Immagine 6" descr="Immagine che contiene testo, schermata, Rettangolo, diagramma&#10;&#10;Descrizione generata automaticamente">
            <a:extLst>
              <a:ext uri="{FF2B5EF4-FFF2-40B4-BE49-F238E27FC236}">
                <a16:creationId xmlns:a16="http://schemas.microsoft.com/office/drawing/2014/main" id="{C4862A01-D3D1-B545-3D0A-40BE7B7E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686" y="4079193"/>
            <a:ext cx="2606235" cy="217627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A9D444-B520-2F5F-E3B0-F2DEC85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23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AEEEEE-5109-A252-0882-42621178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it-IT" sz="4600" dirty="0"/>
              <a:t>PRE-PROCESSING STAGE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421634-4093-BFD4-70EF-7146A7CD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A subsequent </a:t>
            </a:r>
            <a:r>
              <a:rPr lang="en-US" sz="1900" b="1" dirty="0"/>
              <a:t>pre-processing</a:t>
            </a:r>
            <a:r>
              <a:rPr lang="en-US" sz="1900" dirty="0"/>
              <a:t> phase was undertaken using various techniques such as: </a:t>
            </a:r>
          </a:p>
          <a:p>
            <a:r>
              <a:rPr lang="en-US" sz="1900" b="1" dirty="0"/>
              <a:t>Merging</a:t>
            </a:r>
            <a:r>
              <a:rPr lang="en-US" sz="1900" dirty="0"/>
              <a:t> the values </a:t>
            </a:r>
            <a:r>
              <a:rPr lang="en-US" sz="1900" b="1" dirty="0"/>
              <a:t>"finishing_" </a:t>
            </a:r>
            <a:r>
              <a:rPr lang="en-US" sz="1900" dirty="0"/>
              <a:t>and </a:t>
            </a:r>
            <a:r>
              <a:rPr lang="en-US" sz="1900" b="1" dirty="0"/>
              <a:t>"finishing" </a:t>
            </a:r>
            <a:r>
              <a:rPr lang="en-US" sz="1900" dirty="0"/>
              <a:t>into a single value in the </a:t>
            </a:r>
            <a:r>
              <a:rPr lang="en-US" sz="1900" b="1" dirty="0"/>
              <a:t>department </a:t>
            </a:r>
            <a:r>
              <a:rPr lang="en-US" sz="1900" dirty="0"/>
              <a:t>feature.</a:t>
            </a:r>
          </a:p>
          <a:p>
            <a:r>
              <a:rPr lang="en-US" sz="1900" b="1" dirty="0"/>
              <a:t>Combining </a:t>
            </a:r>
            <a:r>
              <a:rPr lang="en-US" sz="1900" dirty="0"/>
              <a:t>the values </a:t>
            </a:r>
            <a:r>
              <a:rPr lang="en-US" sz="1900" b="1" dirty="0"/>
              <a:t>"Quarter 4" </a:t>
            </a:r>
            <a:r>
              <a:rPr lang="en-US" sz="1900" dirty="0"/>
              <a:t>and </a:t>
            </a:r>
            <a:r>
              <a:rPr lang="en-US" sz="1900" b="1" dirty="0"/>
              <a:t>"Quarter 5" </a:t>
            </a:r>
            <a:r>
              <a:rPr lang="en-US" sz="1900" dirty="0"/>
              <a:t>into a single value "Quarter 4" in the </a:t>
            </a:r>
            <a:r>
              <a:rPr lang="en-US" sz="1900" b="1" dirty="0"/>
              <a:t>quarter </a:t>
            </a:r>
            <a:r>
              <a:rPr lang="en-US" sz="1900" dirty="0"/>
              <a:t>feature.</a:t>
            </a:r>
          </a:p>
          <a:p>
            <a:r>
              <a:rPr lang="en-US" sz="1900" b="1" dirty="0"/>
              <a:t>Handling missing values </a:t>
            </a:r>
            <a:r>
              <a:rPr lang="en-US" sz="1900" dirty="0"/>
              <a:t>for the </a:t>
            </a:r>
            <a:r>
              <a:rPr lang="en-US" sz="1900" b="1" dirty="0"/>
              <a:t>"WIP" </a:t>
            </a:r>
            <a:r>
              <a:rPr lang="en-US" sz="1900" dirty="0"/>
              <a:t>feature by imputing with its </a:t>
            </a:r>
            <a:r>
              <a:rPr lang="en-US" sz="1900" b="1" dirty="0"/>
              <a:t>mean</a:t>
            </a:r>
            <a:r>
              <a:rPr lang="en-US" sz="1900" dirty="0"/>
              <a:t>. </a:t>
            </a:r>
          </a:p>
          <a:p>
            <a:r>
              <a:rPr lang="en-US" sz="1900" b="1" dirty="0"/>
              <a:t>Removing </a:t>
            </a:r>
            <a:r>
              <a:rPr lang="en-US" sz="1900" dirty="0"/>
              <a:t>the column </a:t>
            </a:r>
            <a:r>
              <a:rPr lang="en-US" sz="1900" b="1" dirty="0"/>
              <a:t>"date".</a:t>
            </a:r>
          </a:p>
          <a:p>
            <a:r>
              <a:rPr lang="en-US" sz="1900" dirty="0"/>
              <a:t>Applying </a:t>
            </a:r>
            <a:r>
              <a:rPr lang="en-US" sz="1900" b="1" dirty="0"/>
              <a:t>One-Hot Encoding </a:t>
            </a:r>
            <a:r>
              <a:rPr lang="en-US" sz="1900" dirty="0"/>
              <a:t>to the features </a:t>
            </a:r>
            <a:r>
              <a:rPr lang="en-US" sz="1900" b="1" dirty="0"/>
              <a:t>'quarter', 'department', </a:t>
            </a:r>
            <a:r>
              <a:rPr lang="en-US" sz="1900" dirty="0"/>
              <a:t>and </a:t>
            </a:r>
            <a:r>
              <a:rPr lang="en-US" sz="1900" b="1" dirty="0"/>
              <a:t>'day'</a:t>
            </a:r>
            <a:r>
              <a:rPr lang="en-US" sz="1900" dirty="0"/>
              <a:t>.</a:t>
            </a:r>
            <a:endParaRPr lang="it-IT" sz="19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B7C249-FB8C-E75E-80AA-EC69BB7D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64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39C4A6-8B25-F2C5-C19F-596A0BCE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it-IT" sz="4200" dirty="0"/>
              <a:t>CONDUCTING EXPERIMENTS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28FE673-64C1-861F-CD11-136DFB0EE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83293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11FE81E-B51C-50D2-64CE-34306E3C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6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AA277-3326-7158-F55B-CC93974B4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2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F95DAF-83D4-D635-4D66-40997F07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FFFFFF"/>
                </a:solidFill>
              </a:rPr>
              <a:t>KNN EXPERIMENT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62677C27-4325-4BE2-B2C9-B721DA9E3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BAB54A5-49AB-5903-DA56-43B252B0E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1" y="2706624"/>
            <a:ext cx="6241568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accuracy of nested cross-validation: 0.78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precision of nested cross-validation: 0.78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recall of nested cross-validation: 0.78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F1-score of nested cross-validation: 0.78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it-IT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3E41B07-26E4-BC36-14AC-F09AAAD8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43" y="3470985"/>
            <a:ext cx="4110202" cy="338701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4984C10-4E22-EECD-F1FA-282B7CA5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43" y="0"/>
            <a:ext cx="4110202" cy="348928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517D8F0-693F-8787-7C7E-16A3EC4F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7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CDC5D2-3FAB-B41A-BD92-FAC5EAB7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Overfitting in KNN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B38EEDC-D7E0-1CED-EAD1-8C29FCCE620F}"/>
              </a:ext>
            </a:extLst>
          </p:cNvPr>
          <p:cNvSpPr txBox="1"/>
          <p:nvPr/>
        </p:nvSpPr>
        <p:spPr>
          <a:xfrm>
            <a:off x="800089" y="2084832"/>
            <a:ext cx="3751690" cy="364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Considering the overfitting issues found in the model, feature selection was performed using mutual information, identifying the three most significant features: incentive, smv, target productivity.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With fewer features, the KNN model is forced to focus on only the three most informative features for classification. This allows it to generalize better on the test data.</a:t>
            </a:r>
            <a:endParaRPr lang="it-IT" sz="16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70B4CA6-64A4-381A-802D-20773690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991" y="633615"/>
            <a:ext cx="3190903" cy="268833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6E178F5-603B-B444-BC8D-B28E336D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638" y="633617"/>
            <a:ext cx="3190903" cy="2688336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0B2292CA-6B88-5D6D-3C5E-3A2F69D6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991" y="3381581"/>
            <a:ext cx="3194378" cy="2691264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3E07B67-AFC4-C05E-1D1B-E6D08C912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638" y="3436664"/>
            <a:ext cx="3190903" cy="268833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E8A2C03-2A32-584C-3E77-4A5B994DD931}"/>
              </a:ext>
            </a:extLst>
          </p:cNvPr>
          <p:cNvSpPr txBox="1"/>
          <p:nvPr/>
        </p:nvSpPr>
        <p:spPr>
          <a:xfrm>
            <a:off x="8148284" y="264283"/>
            <a:ext cx="12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 set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0EA0884-7395-6F23-1F1E-DFED5F62E8C6}"/>
              </a:ext>
            </a:extLst>
          </p:cNvPr>
          <p:cNvSpPr txBox="1"/>
          <p:nvPr/>
        </p:nvSpPr>
        <p:spPr>
          <a:xfrm>
            <a:off x="7964258" y="6239711"/>
            <a:ext cx="224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Training set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1AAD9190-72F8-02EE-C7F6-E27162327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849" y="4137821"/>
            <a:ext cx="3751690" cy="2688336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A71D2FF-D003-8B72-624F-07911FFE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106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E5F61-276A-047D-3E1E-D5E8898B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4656E955-A883-3341-ED11-67B095741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2">
            <a:extLst>
              <a:ext uri="{FF2B5EF4-FFF2-40B4-BE49-F238E27FC236}">
                <a16:creationId xmlns:a16="http://schemas.microsoft.com/office/drawing/2014/main" id="{24D456CC-062A-6B61-78EE-5F2866578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5E1BD1-76DA-A4E0-7BB9-B822177E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 fontScale="90000"/>
          </a:bodyPr>
          <a:lstStyle/>
          <a:p>
            <a:r>
              <a:rPr lang="it-IT" sz="5400" dirty="0">
                <a:solidFill>
                  <a:srgbClr val="FFFFFF"/>
                </a:solidFill>
              </a:rPr>
              <a:t>LOGISTIC REGRESSION EXPERIMENT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D858EBDE-876E-2C6E-7298-5546C4AE9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54E8726-7493-AB4B-DE75-0FAD72514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1" y="2706624"/>
            <a:ext cx="6241568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accuracy of nested cross-validation: 0,77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precision of nested cross-validation: 0.77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recall of nested cross-validation: 0.77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it-IT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 F1-score of nested cross-validation: 0.77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it-IT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it-IT" altLang="it-IT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C40F32-295E-04D0-7E70-177A0427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0" y="-8751"/>
            <a:ext cx="4060723" cy="343775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EBDAC98-7D9D-93BA-6DE1-E0CF43B0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490" y="3429000"/>
            <a:ext cx="4060723" cy="343775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F05938F-4E35-6597-B7AD-E9193A9A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C6D0-283E-4117-AF02-E1EAF7B1EE8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4011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FB7B26B-7009-4DE5-AC02-EE736652F188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849</Words>
  <Application>Microsoft Office PowerPoint</Application>
  <PresentationFormat>Widescreen</PresentationFormat>
  <Paragraphs>97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Tema di Office</vt:lpstr>
      <vt:lpstr>Predicting Employee Productivity in the Garment Factory Using Machine Learning Techniques</vt:lpstr>
      <vt:lpstr>INTRODUCTION</vt:lpstr>
      <vt:lpstr>DATASET</vt:lpstr>
      <vt:lpstr>TRANSITION FROM REGRESSION TO CLASSIFICATION</vt:lpstr>
      <vt:lpstr>PRE-PROCESSING STAGE</vt:lpstr>
      <vt:lpstr>CONDUCTING EXPERIMENTS</vt:lpstr>
      <vt:lpstr>KNN EXPERIMENT</vt:lpstr>
      <vt:lpstr>Overfitting in KNN</vt:lpstr>
      <vt:lpstr>LOGISTIC REGRESSION EXPERIMENT</vt:lpstr>
      <vt:lpstr>DECISION TREE EXPERIMENT</vt:lpstr>
      <vt:lpstr>RANDOM FOREST EXPERIMENT</vt:lpstr>
      <vt:lpstr>HYPERPARAMETER TUNING RESULTS</vt:lpstr>
      <vt:lpstr>MODEL TESTS</vt:lpstr>
      <vt:lpstr>MODEL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MANCO FRANCESCO</dc:creator>
  <cp:lastModifiedBy>MANCO FRANCESCO</cp:lastModifiedBy>
  <cp:revision>13</cp:revision>
  <dcterms:created xsi:type="dcterms:W3CDTF">2024-10-31T11:02:26Z</dcterms:created>
  <dcterms:modified xsi:type="dcterms:W3CDTF">2024-11-11T13:24:26Z</dcterms:modified>
</cp:coreProperties>
</file>