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Lor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regular.fntdata"/><Relationship Id="rId11" Type="http://schemas.openxmlformats.org/officeDocument/2006/relationships/slide" Target="slides/slide6.xml"/><Relationship Id="rId22" Type="http://schemas.openxmlformats.org/officeDocument/2006/relationships/font" Target="fonts/Lora-italic.fntdata"/><Relationship Id="rId10" Type="http://schemas.openxmlformats.org/officeDocument/2006/relationships/slide" Target="slides/slide5.xml"/><Relationship Id="rId21" Type="http://schemas.openxmlformats.org/officeDocument/2006/relationships/font" Target="fonts/Lor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or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86533d8e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86533d8e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24c206a5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24c206a5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“This chart shows average ride duration by weekday, comparing casual and member users.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Casual riders consistently ride longer than members, across </a:t>
            </a:r>
            <a:r>
              <a:rPr b="1" lang="en">
                <a:solidFill>
                  <a:schemeClr val="dk1"/>
                </a:solidFill>
              </a:rPr>
              <a:t>every single day</a:t>
            </a:r>
            <a:r>
              <a:rPr lang="en">
                <a:solidFill>
                  <a:schemeClr val="dk1"/>
                </a:solidFill>
              </a:rPr>
              <a:t>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But the gap gets even wider on weekends.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strongly suggests that </a:t>
            </a:r>
            <a:r>
              <a:rPr b="1" lang="en">
                <a:solidFill>
                  <a:schemeClr val="dk1"/>
                </a:solidFill>
              </a:rPr>
              <a:t>casual riders use the service for leisure</a:t>
            </a:r>
            <a:r>
              <a:rPr lang="en">
                <a:solidFill>
                  <a:schemeClr val="dk1"/>
                </a:solidFill>
              </a:rPr>
              <a:t>, especially on Saturdays and Sundays.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That’s important for two reasons: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First, it explains why casuals often go beyond the 45-minute threshold and incur higher costs.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Second, it gives us a </a:t>
            </a:r>
            <a:r>
              <a:rPr b="1" lang="en">
                <a:solidFill>
                  <a:schemeClr val="dk1"/>
                </a:solidFill>
              </a:rPr>
              <a:t>timing signal</a:t>
            </a:r>
            <a:r>
              <a:rPr lang="en">
                <a:solidFill>
                  <a:schemeClr val="dk1"/>
                </a:solidFill>
              </a:rPr>
              <a:t>: weekends are when casual riders are most active and most vulnerable to overspending.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That’s where targeted messaging or promotional nudges would be most effective, for example, trial memberships or upgrade prompts shown at booking time on weekends.”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724c206a5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724c206a5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“To close, here are the key insights we uncovered.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We’ve identified a segment of casual users whose behavior and spending patterns clearly align with the benefits of membership.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They’re riding longer, often paying more, and doing so most often on weekends — when targeted messaging could be most effective.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Converting this group would benefit both the user and the business.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not just a data opportunity — it’s a strategic one.”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24c206a5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24c206a5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“To translate these insights into action, we propose four tactical moves.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First, we target weekends, the time of peak casual usage, with trial offers that let riders experience membership benefits risk-free.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Second, offer dynamic discounts to riders whose spend per ride suggests they'd save as members.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Third, present flat-rate savings directly in the app, right when they’re about to pay, so the value is clear.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Finally, use post-ride triggers: after a long or costly ride, nudge them to join within 24 hours with a special incentive.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tactics are data-driven, time-sensitive, and require minimal engineering to test.”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24c206a5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724c206a5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24c206a5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24c206a5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chart shows that while members ride consistently throughout the week, </a:t>
            </a:r>
            <a:r>
              <a:rPr b="1" lang="en">
                <a:solidFill>
                  <a:schemeClr val="dk1"/>
                </a:solidFill>
              </a:rPr>
              <a:t>casual riders are most active on weekends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tells us that casuals treat cycling as a </a:t>
            </a:r>
            <a:r>
              <a:rPr b="1" lang="en">
                <a:solidFill>
                  <a:schemeClr val="dk1"/>
                </a:solidFill>
              </a:rPr>
              <a:t>leisure activity</a:t>
            </a:r>
            <a:r>
              <a:rPr lang="en">
                <a:solidFill>
                  <a:schemeClr val="dk1"/>
                </a:solidFill>
              </a:rPr>
              <a:t>, not daily transport.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It’s a behavioral insight we can </a:t>
            </a:r>
            <a:r>
              <a:rPr b="1" lang="en">
                <a:solidFill>
                  <a:schemeClr val="dk1"/>
                </a:solidFill>
              </a:rPr>
              <a:t>leverage</a:t>
            </a:r>
            <a:r>
              <a:rPr lang="en">
                <a:solidFill>
                  <a:schemeClr val="dk1"/>
                </a:solidFill>
              </a:rPr>
              <a:t>: to boost conversions, we should design promotions and communications that target these </a:t>
            </a:r>
            <a:r>
              <a:rPr b="1" lang="en">
                <a:solidFill>
                  <a:schemeClr val="dk1"/>
                </a:solidFill>
              </a:rPr>
              <a:t>weekend riders</a:t>
            </a:r>
            <a:r>
              <a:rPr lang="en">
                <a:solidFill>
                  <a:schemeClr val="dk1"/>
                </a:solidFill>
              </a:rPr>
              <a:t> when they’re most engaged.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7ffa656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7ffa656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f9c9e140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f9c9e140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f9c9e140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f9c9e140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f9c9e14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f9c9e14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“Let’s start by understanding how our two customer types behave.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On the left, we see casual riders, their ride durations are widely spread, with a significant portion lasting over 30 minutes.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On the right, member riders take much shorter trips, almost all under 20 minutes.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contrast matters because ride length directly impacts cost for casuals, while members enjoy flat-rate pricing.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So the longer the ride, the worse the deal for casual users.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insight reveals a strategic </a:t>
            </a:r>
            <a:r>
              <a:rPr b="1" lang="en">
                <a:solidFill>
                  <a:schemeClr val="dk1"/>
                </a:solidFill>
              </a:rPr>
              <a:t>leverage point</a:t>
            </a:r>
            <a:r>
              <a:rPr lang="en">
                <a:solidFill>
                  <a:schemeClr val="dk1"/>
                </a:solidFill>
              </a:rPr>
              <a:t>: there’s a </a:t>
            </a:r>
            <a:r>
              <a:rPr b="1" lang="en">
                <a:solidFill>
                  <a:schemeClr val="dk1"/>
                </a:solidFill>
              </a:rPr>
              <a:t>conversion segment</a:t>
            </a:r>
            <a:r>
              <a:rPr lang="en">
                <a:solidFill>
                  <a:schemeClr val="dk1"/>
                </a:solidFill>
              </a:rPr>
              <a:t> of casuals whose ride behavior makes them ideal candidates for membership.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 the next slide</a:t>
            </a:r>
            <a:r>
              <a:rPr lang="en">
                <a:solidFill>
                  <a:schemeClr val="dk1"/>
                </a:solidFill>
              </a:rPr>
              <a:t>, we’ll isolate and visualize this group: casual riders whose trips regularly exceed 45 minutes and therefore represent high conversion potential.”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1b351292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1b351292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“Here we isolate a segment of casual riders who behave like members, but pay like tourists.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These are users regularly taking rides over 45 minutes, which drives up their cost under the per-minute model.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 shown here, </a:t>
            </a:r>
            <a:r>
              <a:rPr b="1" lang="en">
                <a:solidFill>
                  <a:schemeClr val="dk1"/>
                </a:solidFill>
              </a:rPr>
              <a:t>20.8% of casual rides exceed 45 minutes</a:t>
            </a:r>
            <a:r>
              <a:rPr lang="en">
                <a:solidFill>
                  <a:schemeClr val="dk1"/>
                </a:solidFill>
              </a:rPr>
              <a:t>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That’s not an outlier, it’s a clear behavioral pattern.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These riders are high-engagement users stuck in a pricing model that punishes them.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That creates inefficiency for them, and opportunity for us.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his is our </a:t>
            </a:r>
            <a:r>
              <a:rPr b="1" lang="en">
                <a:solidFill>
                  <a:schemeClr val="dk1"/>
                </a:solidFill>
              </a:rPr>
              <a:t>conversion segment</a:t>
            </a:r>
            <a:r>
              <a:rPr lang="en">
                <a:solidFill>
                  <a:schemeClr val="dk1"/>
                </a:solidFill>
              </a:rPr>
              <a:t>: casuals who ride like members and stand to benefit most from switching.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Let’s look next at what they’re actually paying, and how strong the incentive to convert really is.”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24c206a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24c206a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“Let’s look at how much casual users are actually paying.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histogram shows the distribution of casual ride costs.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You can see that many rides fall between $5 and $15.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That dashed line marks the monthly membership cost: $11.99.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we’re seeing is significant: a large number of casual users are paying </a:t>
            </a:r>
            <a:r>
              <a:rPr b="1" lang="en">
                <a:solidFill>
                  <a:schemeClr val="dk1"/>
                </a:solidFill>
              </a:rPr>
              <a:t>more than the monthly membership fee </a:t>
            </a:r>
            <a:r>
              <a:rPr b="1" lang="en" u="sng">
                <a:solidFill>
                  <a:schemeClr val="dk1"/>
                </a:solidFill>
              </a:rPr>
              <a:t>for just one ride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That’s not sustainable, and it’s not good value for them.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gives us strong leverage: we don’t need to persuade users on theory, the price gap is already telling the story.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They’re already paying more. They just don’t know it yet.”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24c206a5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724c206a5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“We’ve seen what individual casuals are paying, but what does this look like at scale?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Let’s zoom out and see how big this pool really is.” “This chart shows how much casual riders are collectively spending each month.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stands out is the scale, we’re looking at hundreds of thousands of dollars in per-ride payments from casual users, and the trend is growing.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tells us the casual user base isn’t just active, it’s financially significant.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 this is exactly the group where we have strategic leverage: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the spending is there, and the conversion potential is real.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It’s not a question of creating value, it’s about capturing it more efficiently.”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24c206a5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724c206a5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chart compares actual casual rider spending to what they would have paid if they’d been members.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 blue bars represent the cost </a:t>
            </a:r>
            <a:r>
              <a:rPr i="1" lang="en">
                <a:solidFill>
                  <a:schemeClr val="dk1"/>
                </a:solidFill>
              </a:rPr>
              <a:t>if all casual riders had subscribed</a:t>
            </a:r>
            <a:r>
              <a:rPr lang="en">
                <a:solidFill>
                  <a:schemeClr val="dk1"/>
                </a:solidFill>
              </a:rPr>
              <a:t> to a monthly membership.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 orange bars show what they actually spent — often more.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 gap represents lost savings for riders — and missed recurring revenue for Cyclistic.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This highlights both the financial inefficiency for riders and the potential revenue stream for the company if more casual users converted to members.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940825"/>
            <a:ext cx="9144000" cy="1624800"/>
          </a:xfrm>
          <a:prstGeom prst="rect">
            <a:avLst/>
          </a:prstGeom>
          <a:gradFill>
            <a:gsLst>
              <a:gs pos="0">
                <a:srgbClr val="1076D2"/>
              </a:gs>
              <a:gs pos="100000">
                <a:srgbClr val="093053"/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4"/>
                </a:solidFill>
                <a:latin typeface="Impact"/>
                <a:ea typeface="Impact"/>
                <a:cs typeface="Impact"/>
                <a:sym typeface="Impact"/>
              </a:rPr>
              <a:t>Cyclistic Case Study – Google Data Analytics Capstone</a:t>
            </a:r>
            <a:endParaRPr sz="3300">
              <a:solidFill>
                <a:schemeClr val="accent4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300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Converting Casual Riders to Members</a:t>
            </a:r>
            <a:endParaRPr i="1" sz="3300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" name="Google Shape;55;p13"/>
          <p:cNvSpPr/>
          <p:nvPr/>
        </p:nvSpPr>
        <p:spPr>
          <a:xfrm flipH="1">
            <a:off x="2243700" y="2834050"/>
            <a:ext cx="4656600" cy="974400"/>
          </a:xfrm>
          <a:prstGeom prst="rect">
            <a:avLst/>
          </a:prstGeom>
          <a:gradFill>
            <a:gsLst>
              <a:gs pos="0">
                <a:srgbClr val="1076D2"/>
              </a:gs>
              <a:gs pos="100000">
                <a:srgbClr val="093053"/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3F3F3"/>
                </a:solidFill>
                <a:latin typeface="Lora"/>
                <a:ea typeface="Lora"/>
                <a:cs typeface="Lora"/>
                <a:sym typeface="Lora"/>
              </a:rPr>
              <a:t>Presented by: </a:t>
            </a:r>
            <a:r>
              <a:rPr lang="en" sz="2300">
                <a:solidFill>
                  <a:srgbClr val="F3F3F3"/>
                </a:solidFill>
                <a:latin typeface="Lora"/>
                <a:ea typeface="Lora"/>
                <a:cs typeface="Lora"/>
                <a:sym typeface="Lora"/>
              </a:rPr>
              <a:t>Francesco Marchì</a:t>
            </a:r>
            <a:endParaRPr sz="2300">
              <a:solidFill>
                <a:srgbClr val="F3F3F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3F3F3"/>
                </a:solidFill>
                <a:latin typeface="Lora"/>
                <a:ea typeface="Lora"/>
                <a:cs typeface="Lora"/>
                <a:sym typeface="Lora"/>
              </a:rPr>
              <a:t>Last updated:</a:t>
            </a:r>
            <a:r>
              <a:rPr lang="en" sz="2300">
                <a:solidFill>
                  <a:srgbClr val="F3F3F3"/>
                </a:solidFill>
                <a:latin typeface="Lora"/>
                <a:ea typeface="Lora"/>
                <a:cs typeface="Lora"/>
                <a:sym typeface="Lora"/>
              </a:rPr>
              <a:t> 25/07/2025</a:t>
            </a:r>
            <a:endParaRPr sz="2300">
              <a:solidFill>
                <a:srgbClr val="F3F3F3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/>
        </p:nvSpPr>
        <p:spPr>
          <a:xfrm>
            <a:off x="678150" y="326376"/>
            <a:ext cx="79086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chemeClr val="accent4"/>
                </a:solidFill>
                <a:latin typeface="Impact"/>
                <a:ea typeface="Impact"/>
                <a:cs typeface="Impact"/>
                <a:sym typeface="Impact"/>
              </a:rPr>
              <a:t>Consistently Longer Rides, Especially on Weekends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4" name="Google Shape;114;p22" title="avg_duration_weekday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362" y="1100750"/>
            <a:ext cx="5393625" cy="2941999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5" name="Google Shape;115;p22"/>
          <p:cNvSpPr/>
          <p:nvPr/>
        </p:nvSpPr>
        <p:spPr>
          <a:xfrm flipH="1">
            <a:off x="5752438" y="1100700"/>
            <a:ext cx="3229200" cy="2942100"/>
          </a:xfrm>
          <a:prstGeom prst="rect">
            <a:avLst/>
          </a:prstGeom>
          <a:gradFill>
            <a:gsLst>
              <a:gs pos="0">
                <a:srgbClr val="1076D2"/>
              </a:gs>
              <a:gs pos="100000">
                <a:srgbClr val="093053"/>
              </a:gs>
            </a:gsLst>
            <a:path path="circle">
              <a:fillToRect b="50%" l="50%" r="50%" t="50%"/>
            </a:path>
            <a:tileRect/>
          </a:gradFill>
          <a:ln cap="flat" cmpd="sng" w="202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7150" lIns="97150" spcFirstLastPara="1" rIns="97150" wrap="square" tIns="97150">
            <a:noAutofit/>
          </a:bodyPr>
          <a:lstStyle/>
          <a:p>
            <a:pPr indent="-351724" lvl="0" marL="485899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713"/>
              <a:buFont typeface="Lora"/>
              <a:buChar char="●"/>
            </a:pPr>
            <a:r>
              <a:rPr lang="en" sz="1712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Casual usage</a:t>
            </a:r>
            <a:r>
              <a:rPr b="1" lang="en" sz="1712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 spikes on weekends</a:t>
            </a:r>
            <a:endParaRPr b="1" sz="1712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858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2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1724" lvl="0" marL="485899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713"/>
              <a:buFont typeface="Lora"/>
              <a:buChar char="●"/>
            </a:pPr>
            <a:r>
              <a:rPr lang="en" sz="1712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Indicates </a:t>
            </a:r>
            <a:r>
              <a:rPr b="1" lang="en" sz="1712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leisure behavior</a:t>
            </a:r>
            <a:r>
              <a:rPr lang="en" sz="1712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, not commuting</a:t>
            </a:r>
            <a:endParaRPr sz="1712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858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2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1724" lvl="0" marL="485899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713"/>
              <a:buFont typeface="Lora"/>
              <a:buChar char="●"/>
            </a:pPr>
            <a:r>
              <a:rPr b="1" lang="en" sz="1712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Test time-sensitive offers</a:t>
            </a:r>
            <a:r>
              <a:rPr lang="en" sz="1712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 when casuals are most active</a:t>
            </a:r>
            <a:endParaRPr sz="1712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 flipH="1">
            <a:off x="450900" y="861259"/>
            <a:ext cx="8242200" cy="3931800"/>
          </a:xfrm>
          <a:prstGeom prst="rect">
            <a:avLst/>
          </a:prstGeom>
          <a:gradFill>
            <a:gsLst>
              <a:gs pos="0">
                <a:srgbClr val="1076D2"/>
              </a:gs>
              <a:gs pos="100000">
                <a:srgbClr val="093053"/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Lora"/>
              <a:buChar char="●"/>
            </a:pPr>
            <a:r>
              <a:rPr b="1" lang="en" sz="1800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High-value casual riders</a:t>
            </a:r>
            <a:r>
              <a:rPr lang="en" sz="1800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 (those riding over 45 mins) represent 21% of all casual trips</a:t>
            </a:r>
            <a:br>
              <a:rPr lang="en" sz="1800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</a:br>
            <a:endParaRPr sz="1800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Lora"/>
              <a:buChar char="●"/>
            </a:pPr>
            <a:r>
              <a:rPr lang="en" sz="1800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These riders are </a:t>
            </a:r>
            <a:r>
              <a:rPr b="1" lang="en" sz="1800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already overspending</a:t>
            </a:r>
            <a:r>
              <a:rPr lang="en" sz="1800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 compared to the cost of membership</a:t>
            </a:r>
            <a:br>
              <a:rPr lang="en" sz="1800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</a:br>
            <a:endParaRPr sz="1800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Lora"/>
              <a:buChar char="●"/>
            </a:pPr>
            <a:r>
              <a:rPr lang="en" sz="1800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Behavior patterns show they are </a:t>
            </a:r>
            <a:r>
              <a:rPr b="1" lang="en" sz="1800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most active on weekends</a:t>
            </a:r>
            <a:r>
              <a:rPr lang="en" sz="1800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 → leisure-driven use</a:t>
            </a:r>
            <a:br>
              <a:rPr lang="en" sz="1800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</a:br>
            <a:endParaRPr sz="1800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Lora"/>
              <a:buChar char="●"/>
            </a:pPr>
            <a:r>
              <a:rPr lang="en" sz="1800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Cyclistic can </a:t>
            </a:r>
            <a:r>
              <a:rPr b="1" lang="en" sz="1800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convert this segment</a:t>
            </a:r>
            <a:r>
              <a:rPr lang="en" sz="1800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 with targeted, time-sensitive offers</a:t>
            </a:r>
            <a:br>
              <a:rPr lang="en" sz="1800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</a:br>
            <a:endParaRPr sz="1800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Lora"/>
              <a:buChar char="●"/>
            </a:pPr>
            <a:r>
              <a:rPr lang="en" sz="1800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This shift would reduce customer cost </a:t>
            </a:r>
            <a:r>
              <a:rPr b="1" lang="en" sz="1800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and</a:t>
            </a:r>
            <a:r>
              <a:rPr lang="en" sz="1800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 stabilize long-term revenue for the company</a:t>
            </a:r>
            <a:endParaRPr b="1" sz="3100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1699350" y="159435"/>
            <a:ext cx="57453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4"/>
                </a:solidFill>
                <a:latin typeface="Impact"/>
                <a:ea typeface="Impact"/>
                <a:cs typeface="Impact"/>
                <a:sym typeface="Impact"/>
              </a:rPr>
              <a:t>Strategic Takeaways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/>
          <p:nvPr/>
        </p:nvSpPr>
        <p:spPr>
          <a:xfrm flipH="1">
            <a:off x="234300" y="811420"/>
            <a:ext cx="8555400" cy="743700"/>
          </a:xfrm>
          <a:prstGeom prst="rect">
            <a:avLst/>
          </a:prstGeom>
          <a:gradFill>
            <a:gsLst>
              <a:gs pos="0">
                <a:srgbClr val="1076D2"/>
              </a:gs>
              <a:gs pos="100000">
                <a:srgbClr val="093053"/>
              </a:gs>
            </a:gsLst>
            <a:path path="circle">
              <a:fillToRect b="50%" l="50%" r="50%" t="50%"/>
            </a:path>
            <a:tileRect/>
          </a:gradFill>
          <a:ln cap="flat" cmpd="sng" w="197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4900" lIns="94900" spcFirstLastPara="1" rIns="94900" wrap="square" tIns="94900">
            <a:noAutofit/>
          </a:bodyPr>
          <a:lstStyle/>
          <a:p>
            <a:pPr indent="-389689" lvl="0" marL="474579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400"/>
              <a:buFont typeface="Lora"/>
              <a:buChar char="➢"/>
            </a:pPr>
            <a:r>
              <a:rPr lang="en" sz="2400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Launch </a:t>
            </a:r>
            <a:r>
              <a:rPr b="1" lang="en" sz="2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weekend-focused trial campaigns</a:t>
            </a:r>
            <a:r>
              <a:rPr lang="en" sz="2400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 for casual riders</a:t>
            </a:r>
            <a:endParaRPr sz="2400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7" name="Google Shape;127;p24"/>
          <p:cNvSpPr txBox="1"/>
          <p:nvPr/>
        </p:nvSpPr>
        <p:spPr>
          <a:xfrm>
            <a:off x="1699350" y="67745"/>
            <a:ext cx="57453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4"/>
                </a:solidFill>
                <a:latin typeface="Impact"/>
                <a:ea typeface="Impact"/>
                <a:cs typeface="Impact"/>
                <a:sym typeface="Impact"/>
              </a:rPr>
              <a:t>Turn Insight Into Action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128" name="Google Shape;128;p24"/>
          <p:cNvSpPr/>
          <p:nvPr/>
        </p:nvSpPr>
        <p:spPr>
          <a:xfrm flipH="1">
            <a:off x="234300" y="1931623"/>
            <a:ext cx="8555400" cy="743700"/>
          </a:xfrm>
          <a:prstGeom prst="rect">
            <a:avLst/>
          </a:prstGeom>
          <a:gradFill>
            <a:gsLst>
              <a:gs pos="0">
                <a:srgbClr val="1076D2"/>
              </a:gs>
              <a:gs pos="100000">
                <a:srgbClr val="093053"/>
              </a:gs>
            </a:gsLst>
            <a:path path="circle">
              <a:fillToRect b="50%" l="50%" r="50%" t="50%"/>
            </a:path>
            <a:tileRect/>
          </a:gradFill>
          <a:ln cap="flat" cmpd="sng" w="197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4900" lIns="94900" spcFirstLastPara="1" rIns="94900" wrap="square" tIns="94900">
            <a:noAutofit/>
          </a:bodyPr>
          <a:lstStyle/>
          <a:p>
            <a:pPr indent="-389689" lvl="0" marL="474579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400"/>
              <a:buFont typeface="Lora"/>
              <a:buChar char="➢"/>
            </a:pPr>
            <a:r>
              <a:rPr lang="en" sz="2400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Offer </a:t>
            </a:r>
            <a:r>
              <a:rPr b="1" lang="en" sz="2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time-limited discounts</a:t>
            </a:r>
            <a:r>
              <a:rPr lang="en" sz="2400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 to casuals with high per-ride spend</a:t>
            </a:r>
            <a:endParaRPr sz="2400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9" name="Google Shape;129;p24"/>
          <p:cNvSpPr/>
          <p:nvPr/>
        </p:nvSpPr>
        <p:spPr>
          <a:xfrm flipH="1">
            <a:off x="234300" y="3051826"/>
            <a:ext cx="8555400" cy="743700"/>
          </a:xfrm>
          <a:prstGeom prst="rect">
            <a:avLst/>
          </a:prstGeom>
          <a:gradFill>
            <a:gsLst>
              <a:gs pos="0">
                <a:srgbClr val="1076D2"/>
              </a:gs>
              <a:gs pos="100000">
                <a:srgbClr val="093053"/>
              </a:gs>
            </a:gsLst>
            <a:path path="circle">
              <a:fillToRect b="50%" l="50%" r="50%" t="50%"/>
            </a:path>
            <a:tileRect/>
          </a:gradFill>
          <a:ln cap="flat" cmpd="sng" w="197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4900" lIns="94900" spcFirstLastPara="1" rIns="94900" wrap="square" tIns="94900">
            <a:noAutofit/>
          </a:bodyPr>
          <a:lstStyle/>
          <a:p>
            <a:pPr indent="-389689" lvl="0" marL="474579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400"/>
              <a:buFont typeface="Lora"/>
              <a:buChar char="➢"/>
            </a:pPr>
            <a:r>
              <a:rPr lang="en" sz="2400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Promote </a:t>
            </a:r>
            <a:r>
              <a:rPr b="1" lang="en" sz="2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flat-rate savings</a:t>
            </a:r>
            <a:r>
              <a:rPr lang="en" sz="2400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 in-app at point of purchase</a:t>
            </a:r>
            <a:endParaRPr sz="2400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0" name="Google Shape;130;p24"/>
          <p:cNvSpPr/>
          <p:nvPr/>
        </p:nvSpPr>
        <p:spPr>
          <a:xfrm flipH="1">
            <a:off x="234300" y="4172029"/>
            <a:ext cx="8555400" cy="743700"/>
          </a:xfrm>
          <a:prstGeom prst="rect">
            <a:avLst/>
          </a:prstGeom>
          <a:gradFill>
            <a:gsLst>
              <a:gs pos="0">
                <a:srgbClr val="1076D2"/>
              </a:gs>
              <a:gs pos="100000">
                <a:srgbClr val="093053"/>
              </a:gs>
            </a:gsLst>
            <a:path path="circle">
              <a:fillToRect b="50%" l="50%" r="50%" t="50%"/>
            </a:path>
            <a:tileRect/>
          </a:gradFill>
          <a:ln cap="flat" cmpd="sng" w="197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4900" lIns="94900" spcFirstLastPara="1" rIns="94900" wrap="square" tIns="94900">
            <a:noAutofit/>
          </a:bodyPr>
          <a:lstStyle/>
          <a:p>
            <a:pPr indent="-389689" lvl="0" marL="474579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400"/>
              <a:buFont typeface="Lora"/>
              <a:buChar char="➢"/>
            </a:pPr>
            <a:r>
              <a:rPr lang="en" sz="2400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Add </a:t>
            </a:r>
            <a:r>
              <a:rPr b="1" lang="en" sz="2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incentives for long-ride casuals</a:t>
            </a:r>
            <a:r>
              <a:rPr lang="en" sz="2400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 to join within 24 hours</a:t>
            </a:r>
            <a:endParaRPr sz="2400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/>
          <p:nvPr/>
        </p:nvSpPr>
        <p:spPr>
          <a:xfrm>
            <a:off x="0" y="1759350"/>
            <a:ext cx="9144000" cy="1624800"/>
          </a:xfrm>
          <a:prstGeom prst="rect">
            <a:avLst/>
          </a:prstGeom>
          <a:gradFill>
            <a:gsLst>
              <a:gs pos="0">
                <a:srgbClr val="1076D2"/>
              </a:gs>
              <a:gs pos="100000">
                <a:srgbClr val="093053"/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4"/>
                </a:solidFill>
                <a:latin typeface="Impact"/>
                <a:ea typeface="Impact"/>
                <a:cs typeface="Impact"/>
                <a:sym typeface="Impact"/>
              </a:rPr>
              <a:t>APPENDIX</a:t>
            </a:r>
            <a:endParaRPr i="1" sz="3300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/>
        </p:nvSpPr>
        <p:spPr>
          <a:xfrm>
            <a:off x="617700" y="258159"/>
            <a:ext cx="79086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accent4"/>
                </a:solidFill>
                <a:latin typeface="Impact"/>
                <a:ea typeface="Impact"/>
                <a:cs typeface="Impact"/>
                <a:sym typeface="Impact"/>
              </a:rPr>
              <a:t>Weekends Are Key to Reaching Casual Riders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41" name="Google Shape;141;p26"/>
          <p:cNvSpPr/>
          <p:nvPr/>
        </p:nvSpPr>
        <p:spPr>
          <a:xfrm flipH="1">
            <a:off x="5931044" y="1170900"/>
            <a:ext cx="3075300" cy="2801700"/>
          </a:xfrm>
          <a:prstGeom prst="rect">
            <a:avLst/>
          </a:prstGeom>
          <a:gradFill>
            <a:gsLst>
              <a:gs pos="0">
                <a:srgbClr val="1076D2"/>
              </a:gs>
              <a:gs pos="100000">
                <a:srgbClr val="093053"/>
              </a:gs>
            </a:gsLst>
            <a:path path="circle">
              <a:fillToRect b="50%" l="50%" r="50%" t="50%"/>
            </a:path>
            <a:tileRect/>
          </a:gradFill>
          <a:ln cap="flat" cmpd="sng" w="202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7150" lIns="97150" spcFirstLastPara="1" rIns="97150" wrap="square" tIns="97150">
            <a:noAutofit/>
          </a:bodyPr>
          <a:lstStyle/>
          <a:p>
            <a:pPr indent="-351724" lvl="0" marL="485899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713"/>
              <a:buFont typeface="Lora"/>
              <a:buChar char="●"/>
            </a:pPr>
            <a:r>
              <a:rPr b="1" lang="en" sz="1712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Casual usage spikes on weekends</a:t>
            </a:r>
            <a:endParaRPr b="1" sz="1712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858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2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1724" lvl="0" marL="485899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713"/>
              <a:buFont typeface="Lora"/>
              <a:buChar char="●"/>
            </a:pPr>
            <a:r>
              <a:rPr lang="en" sz="1712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Indicates leisure-oriented, non-commuter behavior</a:t>
            </a:r>
            <a:endParaRPr sz="1712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858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2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1724" lvl="0" marL="485899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713"/>
              <a:buFont typeface="Lora"/>
              <a:buChar char="●"/>
            </a:pPr>
            <a:r>
              <a:rPr lang="en" sz="1712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Ideal timing to </a:t>
            </a:r>
            <a:r>
              <a:rPr b="1" lang="en" sz="1712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target with conversion offers</a:t>
            </a:r>
            <a:endParaRPr b="1" sz="1712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42" name="Google Shape;142;p26" title="ride_frequency_weekday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37320"/>
            <a:ext cx="5626244" cy="306886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 flipH="1">
            <a:off x="2235150" y="969475"/>
            <a:ext cx="4673700" cy="4021200"/>
          </a:xfrm>
          <a:prstGeom prst="rect">
            <a:avLst/>
          </a:prstGeom>
          <a:gradFill>
            <a:gsLst>
              <a:gs pos="0">
                <a:srgbClr val="1076D2"/>
              </a:gs>
              <a:gs pos="100000">
                <a:srgbClr val="093053"/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200"/>
              <a:buFont typeface="Lora"/>
              <a:buChar char="●"/>
            </a:pPr>
            <a:r>
              <a:rPr lang="en" sz="2200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Business Task &amp; Hypothesis</a:t>
            </a:r>
            <a:endParaRPr sz="2200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200"/>
              <a:buFont typeface="Lora"/>
              <a:buChar char="●"/>
            </a:pPr>
            <a:r>
              <a:rPr lang="en" sz="2200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Data Overview &amp; Cleaning</a:t>
            </a:r>
            <a:endParaRPr sz="2200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200"/>
              <a:buFont typeface="Lora"/>
              <a:buChar char="●"/>
            </a:pPr>
            <a:r>
              <a:rPr lang="en" sz="2200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Rider Behavior Insights</a:t>
            </a:r>
            <a:br>
              <a:rPr lang="en" sz="2200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</a:br>
            <a:endParaRPr sz="2200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200"/>
              <a:buFont typeface="Lora"/>
              <a:buChar char="●"/>
            </a:pPr>
            <a:r>
              <a:rPr lang="en" sz="2200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Cost &amp; Pricing Analysis</a:t>
            </a:r>
            <a:endParaRPr sz="2200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200"/>
              <a:buFont typeface="Lora"/>
              <a:buChar char="●"/>
            </a:pPr>
            <a:r>
              <a:rPr lang="en" sz="2200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Recommendations</a:t>
            </a:r>
            <a:endParaRPr sz="2200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200"/>
              <a:buFont typeface="Lora"/>
              <a:buChar char="●"/>
            </a:pPr>
            <a:r>
              <a:rPr lang="en" sz="2200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Takeaways &amp; Next Steps</a:t>
            </a:r>
            <a:endParaRPr sz="2200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173100" y="117303"/>
            <a:ext cx="27978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>
                <a:solidFill>
                  <a:schemeClr val="accent4"/>
                </a:solidFill>
                <a:latin typeface="Impact"/>
                <a:ea typeface="Impact"/>
                <a:cs typeface="Impact"/>
                <a:sym typeface="Impact"/>
              </a:rPr>
              <a:t>Agenda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 flipH="1">
            <a:off x="219725" y="1340414"/>
            <a:ext cx="8682300" cy="974400"/>
          </a:xfrm>
          <a:prstGeom prst="rect">
            <a:avLst/>
          </a:prstGeom>
          <a:gradFill>
            <a:gsLst>
              <a:gs pos="0">
                <a:srgbClr val="1076D2"/>
              </a:gs>
              <a:gs pos="100000">
                <a:srgbClr val="093053"/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Cyclistic wants to increase annual memberships</a:t>
            </a:r>
            <a:endParaRPr sz="2800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2706450" y="453997"/>
            <a:ext cx="37311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>
                <a:solidFill>
                  <a:schemeClr val="accent4"/>
                </a:solidFill>
                <a:latin typeface="Impact"/>
                <a:ea typeface="Impact"/>
                <a:cs typeface="Impact"/>
                <a:sym typeface="Impact"/>
              </a:rPr>
              <a:t>Business task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68" name="Google Shape;68;p15"/>
          <p:cNvSpPr/>
          <p:nvPr/>
        </p:nvSpPr>
        <p:spPr>
          <a:xfrm flipH="1">
            <a:off x="230850" y="3371248"/>
            <a:ext cx="8682300" cy="974400"/>
          </a:xfrm>
          <a:prstGeom prst="rect">
            <a:avLst/>
          </a:prstGeom>
          <a:gradFill>
            <a:gsLst>
              <a:gs pos="0">
                <a:srgbClr val="1076D2"/>
              </a:gs>
              <a:gs pos="100000">
                <a:srgbClr val="093053"/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Casual riders who frequently ride or overspend are </a:t>
            </a:r>
            <a:r>
              <a:rPr lang="en" sz="2800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strong</a:t>
            </a:r>
            <a:r>
              <a:rPr lang="en" sz="2600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 conversion candidates</a:t>
            </a:r>
            <a:endParaRPr sz="2600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2975850" y="2484831"/>
            <a:ext cx="31923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>
                <a:solidFill>
                  <a:schemeClr val="accent4"/>
                </a:solidFill>
                <a:latin typeface="Impact"/>
                <a:ea typeface="Impact"/>
                <a:cs typeface="Impact"/>
                <a:sym typeface="Impact"/>
              </a:rPr>
              <a:t>Hypothesis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 flipH="1">
            <a:off x="219725" y="1340450"/>
            <a:ext cx="8682300" cy="3067500"/>
          </a:xfrm>
          <a:prstGeom prst="rect">
            <a:avLst/>
          </a:prstGeom>
          <a:gradFill>
            <a:gsLst>
              <a:gs pos="0">
                <a:srgbClr val="1076D2"/>
              </a:gs>
              <a:gs pos="100000">
                <a:srgbClr val="093053"/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300"/>
              <a:buFont typeface="Lora"/>
              <a:buChar char="❏"/>
            </a:pPr>
            <a:r>
              <a:rPr lang="en" sz="2300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Sources: Q1 2019 and Q1 2020 Divvy bike-share data</a:t>
            </a:r>
            <a:endParaRPr sz="2300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300"/>
              <a:buFont typeface="Lora"/>
              <a:buChar char="❏"/>
            </a:pPr>
            <a:r>
              <a:rPr lang="en" sz="2300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~500,000 rows after cleaning</a:t>
            </a:r>
            <a:endParaRPr sz="2300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300"/>
              <a:buFont typeface="Lora"/>
              <a:buChar char="❏"/>
            </a:pPr>
            <a:r>
              <a:rPr lang="en" sz="2300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Removed test rides (HQ QR), outliers (&gt;24h), and negative durations</a:t>
            </a:r>
            <a:endParaRPr sz="2300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300"/>
              <a:buFont typeface="Lora"/>
              <a:buChar char="❏"/>
            </a:pPr>
            <a:r>
              <a:rPr lang="en" sz="2300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Created new features: ride length, weekday, cost estimate</a:t>
            </a:r>
            <a:endParaRPr sz="2300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1771050" y="353709"/>
            <a:ext cx="56019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>
                <a:solidFill>
                  <a:schemeClr val="accent4"/>
                </a:solidFill>
                <a:latin typeface="Impact"/>
                <a:ea typeface="Impact"/>
                <a:cs typeface="Impact"/>
                <a:sym typeface="Impact"/>
              </a:rPr>
              <a:t>Dataset &amp; Preparation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678150" y="24172"/>
            <a:ext cx="79086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accent4"/>
                </a:solidFill>
                <a:latin typeface="Impact"/>
                <a:ea typeface="Impact"/>
                <a:cs typeface="Impact"/>
                <a:sym typeface="Impact"/>
              </a:rPr>
              <a:t>How Casual and Member Riders Behave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81" name="Google Shape;81;p17" title="ride_length_distribution_facet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138" y="647275"/>
            <a:ext cx="7239725" cy="4343825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678150" y="67154"/>
            <a:ext cx="79086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accent4"/>
                </a:solidFill>
                <a:latin typeface="Impact"/>
                <a:ea typeface="Impact"/>
                <a:cs typeface="Impact"/>
                <a:sym typeface="Impact"/>
              </a:rPr>
              <a:t>Riding Like Members, Paying Like Tourists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87" name="Google Shape;87;p18" title="casual_rides_over_4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9915" y="892972"/>
            <a:ext cx="5464170" cy="4098127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678150" y="381334"/>
            <a:ext cx="79086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accent4"/>
                </a:solidFill>
                <a:latin typeface="Impact"/>
                <a:ea typeface="Impact"/>
                <a:cs typeface="Impact"/>
                <a:sym typeface="Impact"/>
              </a:rPr>
              <a:t>They’re Already Paying More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93" name="Google Shape;93;p19" title="casual_cost_distributi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625" y="1170907"/>
            <a:ext cx="5603385" cy="2801679"/>
          </a:xfrm>
          <a:prstGeom prst="rect">
            <a:avLst/>
          </a:prstGeom>
          <a:noFill/>
          <a:ln cap="flat" cmpd="sng" w="405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4" name="Google Shape;94;p19"/>
          <p:cNvSpPr/>
          <p:nvPr/>
        </p:nvSpPr>
        <p:spPr>
          <a:xfrm flipH="1">
            <a:off x="5940775" y="1170900"/>
            <a:ext cx="3075600" cy="2801700"/>
          </a:xfrm>
          <a:prstGeom prst="rect">
            <a:avLst/>
          </a:prstGeom>
          <a:gradFill>
            <a:gsLst>
              <a:gs pos="0">
                <a:srgbClr val="1076D2"/>
              </a:gs>
              <a:gs pos="100000">
                <a:srgbClr val="093053"/>
              </a:gs>
            </a:gsLst>
            <a:path path="circle">
              <a:fillToRect b="50%" l="50%" r="50%" t="50%"/>
            </a:path>
            <a:tileRect/>
          </a:gradFill>
          <a:ln cap="flat" cmpd="sng" w="202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7150" lIns="97150" spcFirstLastPara="1" rIns="97150" wrap="square" tIns="97150">
            <a:noAutofit/>
          </a:bodyPr>
          <a:lstStyle/>
          <a:p>
            <a:pPr indent="-351724" lvl="0" marL="485899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713"/>
              <a:buFont typeface="Lora"/>
              <a:buChar char="●"/>
            </a:pPr>
            <a:r>
              <a:rPr lang="en" sz="1712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Many casual rides cost between $5 and $15</a:t>
            </a:r>
            <a:endParaRPr sz="1712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858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2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1724" lvl="0" marL="485899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713"/>
              <a:buFont typeface="Lora"/>
              <a:buChar char="●"/>
            </a:pPr>
            <a:r>
              <a:rPr lang="en" sz="1712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Large portion exceed $11.99 — the monthly membership cost</a:t>
            </a:r>
            <a:endParaRPr sz="1712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2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1724" lvl="0" marL="485899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713"/>
              <a:buFont typeface="Lora"/>
              <a:buChar char="●"/>
            </a:pPr>
            <a:r>
              <a:rPr lang="en" sz="1712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One long ride can cost more than an entire month of membership</a:t>
            </a:r>
            <a:endParaRPr sz="1712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617700" y="258159"/>
            <a:ext cx="79086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accent4"/>
                </a:solidFill>
                <a:latin typeface="Impact"/>
                <a:ea typeface="Impact"/>
                <a:cs typeface="Impact"/>
                <a:sym typeface="Impact"/>
              </a:rPr>
              <a:t>The Size of the Casual Spend Pool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100" name="Google Shape;100;p20" title="casual_total_spend_nolin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56" y="1170900"/>
            <a:ext cx="5603400" cy="28017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" name="Google Shape;101;p20"/>
          <p:cNvSpPr/>
          <p:nvPr/>
        </p:nvSpPr>
        <p:spPr>
          <a:xfrm flipH="1">
            <a:off x="5931044" y="1170900"/>
            <a:ext cx="3075300" cy="2801700"/>
          </a:xfrm>
          <a:prstGeom prst="rect">
            <a:avLst/>
          </a:prstGeom>
          <a:gradFill>
            <a:gsLst>
              <a:gs pos="0">
                <a:srgbClr val="1076D2"/>
              </a:gs>
              <a:gs pos="100000">
                <a:srgbClr val="093053"/>
              </a:gs>
            </a:gsLst>
            <a:path path="circle">
              <a:fillToRect b="50%" l="50%" r="50%" t="50%"/>
            </a:path>
            <a:tileRect/>
          </a:gradFill>
          <a:ln cap="flat" cmpd="sng" w="202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7150" lIns="97150" spcFirstLastPara="1" rIns="97150" wrap="square" tIns="97150">
            <a:noAutofit/>
          </a:bodyPr>
          <a:lstStyle/>
          <a:p>
            <a:pPr indent="-351724" lvl="0" marL="485899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713"/>
              <a:buFont typeface="Lora"/>
              <a:buChar char="●"/>
            </a:pPr>
            <a:r>
              <a:rPr lang="en" sz="1712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Casual riders spend over $200K/month collectively</a:t>
            </a:r>
            <a:endParaRPr sz="1712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858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2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1724" lvl="0" marL="485899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713"/>
              <a:buFont typeface="Lora"/>
              <a:buChar char="●"/>
            </a:pPr>
            <a:r>
              <a:rPr lang="en" sz="1712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Monthly spend is consistent and rising</a:t>
            </a:r>
            <a:endParaRPr sz="1712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858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2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1724" lvl="0" marL="485899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713"/>
              <a:buFont typeface="Lora"/>
              <a:buChar char="●"/>
            </a:pPr>
            <a:r>
              <a:rPr lang="en" sz="1712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This shows how much value exists in the casual user base</a:t>
            </a:r>
            <a:endParaRPr sz="1712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617700" y="67154"/>
            <a:ext cx="79086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accent4"/>
                </a:solidFill>
                <a:latin typeface="Impact"/>
                <a:ea typeface="Impact"/>
                <a:cs typeface="Impact"/>
                <a:sym typeface="Impact"/>
              </a:rPr>
              <a:t>They are leaving money on the table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07" name="Google Shape;107;p21"/>
          <p:cNvSpPr/>
          <p:nvPr/>
        </p:nvSpPr>
        <p:spPr>
          <a:xfrm flipH="1">
            <a:off x="5922384" y="830700"/>
            <a:ext cx="3111000" cy="3482100"/>
          </a:xfrm>
          <a:prstGeom prst="rect">
            <a:avLst/>
          </a:prstGeom>
          <a:gradFill>
            <a:gsLst>
              <a:gs pos="0">
                <a:srgbClr val="1076D2"/>
              </a:gs>
              <a:gs pos="100000">
                <a:srgbClr val="093053"/>
              </a:gs>
            </a:gsLst>
            <a:path path="circle">
              <a:fillToRect b="50%" l="50%" r="50%" t="50%"/>
            </a:path>
            <a:tileRect/>
          </a:gradFill>
          <a:ln cap="flat" cmpd="sng" w="202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7150" lIns="97150" spcFirstLastPara="1" rIns="97150" wrap="square" tIns="97150">
            <a:noAutofit/>
          </a:bodyPr>
          <a:lstStyle/>
          <a:p>
            <a:pPr indent="-351724" lvl="0" marL="485899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713"/>
              <a:buFont typeface="Lora"/>
              <a:buChar char="●"/>
            </a:pPr>
            <a:r>
              <a:rPr lang="en" sz="1712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Casual riders often spend </a:t>
            </a:r>
            <a:r>
              <a:rPr b="1" lang="en" sz="1712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more</a:t>
            </a:r>
            <a:r>
              <a:rPr lang="en" sz="1712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 than the $11.99 membership fee</a:t>
            </a:r>
            <a:endParaRPr sz="1712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2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1724" lvl="0" marL="485899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713"/>
              <a:buFont typeface="Lora"/>
              <a:buChar char="●"/>
            </a:pPr>
            <a:r>
              <a:rPr b="1" lang="en" sz="1712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Every month</a:t>
            </a:r>
            <a:r>
              <a:rPr lang="en" sz="1712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 shows a gap between actual spend and potential spend</a:t>
            </a:r>
            <a:br>
              <a:rPr lang="en" sz="1712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</a:br>
            <a:endParaRPr sz="1712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1724" lvl="0" marL="485899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713"/>
              <a:buFont typeface="Lora"/>
              <a:buChar char="●"/>
            </a:pPr>
            <a:r>
              <a:rPr lang="en" sz="1712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That gap = </a:t>
            </a:r>
            <a:r>
              <a:rPr b="1" lang="en" sz="1712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missed savings</a:t>
            </a:r>
            <a:r>
              <a:rPr lang="en" sz="1712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 for users and </a:t>
            </a:r>
            <a:r>
              <a:rPr b="1" lang="en" sz="1712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lost recurring revenue</a:t>
            </a:r>
            <a:r>
              <a:rPr lang="en" sz="1712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 for Cyclistic</a:t>
            </a:r>
            <a:endParaRPr sz="1712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08" name="Google Shape;108;p21" title="casual_actual_vs_member_spen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616" y="1147475"/>
            <a:ext cx="5697099" cy="2848549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