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12193588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2160" y="1006560"/>
            <a:ext cx="11883600" cy="32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8800" b="1" strike="noStrike" spc="-1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Real Estate Data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(Cleaning, Analysis, 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Visualization and Interpretation)</a:t>
            </a:r>
            <a:r>
              <a:rPr lang="en-US" sz="4000" b="1" strike="noStrike" spc="-1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br/>
            <a:endParaRPr lang="en-US" sz="4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857840" y="6257880"/>
            <a:ext cx="7227720" cy="6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Saba, Joachim, Francesco, Orhan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-182520" y="-92160"/>
            <a:ext cx="655920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E75B6"/>
                </a:solidFill>
                <a:latin typeface="Calibri"/>
                <a:ea typeface="DejaVu Sans"/>
              </a:rPr>
              <a:t>  BeCode.org/BXL-Bouman-2.22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5" name="Picture 116"/>
          <p:cNvPicPr/>
          <p:nvPr/>
        </p:nvPicPr>
        <p:blipFill>
          <a:blip r:embed="rId2"/>
          <a:stretch/>
        </p:blipFill>
        <p:spPr>
          <a:xfrm>
            <a:off x="293760" y="654120"/>
            <a:ext cx="1896840" cy="19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31"/>
          <p:cNvPicPr/>
          <p:nvPr/>
        </p:nvPicPr>
        <p:blipFill>
          <a:blip r:embed="rId2"/>
          <a:stretch/>
        </p:blipFill>
        <p:spPr>
          <a:xfrm rot="21567600">
            <a:off x="2121120" y="425160"/>
            <a:ext cx="8883720" cy="584028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Price per area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33"/>
          <p:cNvPicPr/>
          <p:nvPr/>
        </p:nvPicPr>
        <p:blipFill>
          <a:blip r:embed="rId2"/>
          <a:stretch/>
        </p:blipFill>
        <p:spPr>
          <a:xfrm>
            <a:off x="3158280" y="1112400"/>
            <a:ext cx="5485680" cy="537840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Count of sale by area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Mean price by area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1" name="Picture 136"/>
          <p:cNvPicPr/>
          <p:nvPr/>
        </p:nvPicPr>
        <p:blipFill>
          <a:blip r:embed="rId2"/>
          <a:stretch/>
        </p:blipFill>
        <p:spPr>
          <a:xfrm>
            <a:off x="1006560" y="1463760"/>
            <a:ext cx="8464320" cy="46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Median price by area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140"/>
          <p:cNvPicPr/>
          <p:nvPr/>
        </p:nvPicPr>
        <p:blipFill>
          <a:blip r:embed="rId2"/>
          <a:stretch/>
        </p:blipFill>
        <p:spPr>
          <a:xfrm>
            <a:off x="2917800" y="888840"/>
            <a:ext cx="5510160" cy="556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43"/>
          <p:cNvPicPr/>
          <p:nvPr/>
        </p:nvPicPr>
        <p:blipFill>
          <a:blip r:embed="rId2"/>
          <a:stretch/>
        </p:blipFill>
        <p:spPr>
          <a:xfrm>
            <a:off x="228600" y="19080"/>
            <a:ext cx="3369960" cy="2172960"/>
          </a:xfrm>
          <a:prstGeom prst="rect">
            <a:avLst/>
          </a:prstGeom>
          <a:ln>
            <a:noFill/>
          </a:ln>
        </p:spPr>
      </p:pic>
      <p:pic>
        <p:nvPicPr>
          <p:cNvPr id="189" name="Picture 144"/>
          <p:cNvPicPr/>
          <p:nvPr/>
        </p:nvPicPr>
        <p:blipFill>
          <a:blip r:embed="rId3"/>
          <a:stretch/>
        </p:blipFill>
        <p:spPr>
          <a:xfrm>
            <a:off x="271440" y="2270160"/>
            <a:ext cx="3290760" cy="2284200"/>
          </a:xfrm>
          <a:prstGeom prst="rect">
            <a:avLst/>
          </a:prstGeom>
          <a:ln>
            <a:noFill/>
          </a:ln>
        </p:spPr>
      </p:pic>
      <p:pic>
        <p:nvPicPr>
          <p:cNvPr id="190" name="Picture 145"/>
          <p:cNvPicPr/>
          <p:nvPr/>
        </p:nvPicPr>
        <p:blipFill>
          <a:blip r:embed="rId4"/>
          <a:stretch/>
        </p:blipFill>
        <p:spPr>
          <a:xfrm>
            <a:off x="216000" y="4572000"/>
            <a:ext cx="3381120" cy="2274840"/>
          </a:xfrm>
          <a:prstGeom prst="rect">
            <a:avLst/>
          </a:prstGeom>
          <a:ln>
            <a:noFill/>
          </a:ln>
        </p:spPr>
      </p:pic>
      <p:pic>
        <p:nvPicPr>
          <p:cNvPr id="191" name="Picture 146"/>
          <p:cNvPicPr/>
          <p:nvPr/>
        </p:nvPicPr>
        <p:blipFill>
          <a:blip r:embed="rId5"/>
          <a:stretch/>
        </p:blipFill>
        <p:spPr>
          <a:xfrm>
            <a:off x="4405320" y="36360"/>
            <a:ext cx="3290760" cy="2192400"/>
          </a:xfrm>
          <a:prstGeom prst="rect">
            <a:avLst/>
          </a:prstGeom>
          <a:ln>
            <a:noFill/>
          </a:ln>
        </p:spPr>
      </p:pic>
      <p:pic>
        <p:nvPicPr>
          <p:cNvPr id="192" name="Picture 147"/>
          <p:cNvPicPr/>
          <p:nvPr/>
        </p:nvPicPr>
        <p:blipFill>
          <a:blip r:embed="rId6"/>
          <a:stretch/>
        </p:blipFill>
        <p:spPr>
          <a:xfrm>
            <a:off x="4311720" y="2271600"/>
            <a:ext cx="3382560" cy="2300040"/>
          </a:xfrm>
          <a:prstGeom prst="rect">
            <a:avLst/>
          </a:prstGeom>
          <a:ln>
            <a:noFill/>
          </a:ln>
        </p:spPr>
      </p:pic>
      <p:pic>
        <p:nvPicPr>
          <p:cNvPr id="193" name="Picture 148"/>
          <p:cNvPicPr/>
          <p:nvPr/>
        </p:nvPicPr>
        <p:blipFill>
          <a:blip r:embed="rId7"/>
          <a:stretch/>
        </p:blipFill>
        <p:spPr>
          <a:xfrm>
            <a:off x="4199040" y="4575240"/>
            <a:ext cx="3497040" cy="2280960"/>
          </a:xfrm>
          <a:prstGeom prst="rect">
            <a:avLst/>
          </a:prstGeom>
          <a:ln>
            <a:noFill/>
          </a:ln>
        </p:spPr>
      </p:pic>
      <p:pic>
        <p:nvPicPr>
          <p:cNvPr id="194" name="Picture 149"/>
          <p:cNvPicPr/>
          <p:nvPr/>
        </p:nvPicPr>
        <p:blipFill>
          <a:blip r:embed="rId8"/>
          <a:stretch/>
        </p:blipFill>
        <p:spPr>
          <a:xfrm>
            <a:off x="8507520" y="28440"/>
            <a:ext cx="3381120" cy="2182680"/>
          </a:xfrm>
          <a:prstGeom prst="rect">
            <a:avLst/>
          </a:prstGeom>
          <a:ln>
            <a:noFill/>
          </a:ln>
        </p:spPr>
      </p:pic>
      <p:pic>
        <p:nvPicPr>
          <p:cNvPr id="195" name="Picture 150"/>
          <p:cNvPicPr/>
          <p:nvPr/>
        </p:nvPicPr>
        <p:blipFill>
          <a:blip r:embed="rId9"/>
          <a:stretch/>
        </p:blipFill>
        <p:spPr>
          <a:xfrm>
            <a:off x="8504280" y="2193840"/>
            <a:ext cx="3381120" cy="2376360"/>
          </a:xfrm>
          <a:prstGeom prst="rect">
            <a:avLst/>
          </a:prstGeom>
          <a:ln>
            <a:noFill/>
          </a:ln>
        </p:spPr>
      </p:pic>
      <p:pic>
        <p:nvPicPr>
          <p:cNvPr id="196" name="Picture 151"/>
          <p:cNvPicPr/>
          <p:nvPr/>
        </p:nvPicPr>
        <p:blipFill>
          <a:blip r:embed="rId10"/>
          <a:stretch/>
        </p:blipFill>
        <p:spPr>
          <a:xfrm>
            <a:off x="8377200" y="4552920"/>
            <a:ext cx="3547800" cy="229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52"/>
          <p:cNvPicPr/>
          <p:nvPr/>
        </p:nvPicPr>
        <p:blipFill>
          <a:blip r:embed="rId2"/>
          <a:stretch/>
        </p:blipFill>
        <p:spPr>
          <a:xfrm>
            <a:off x="331920" y="0"/>
            <a:ext cx="3336480" cy="2284200"/>
          </a:xfrm>
          <a:prstGeom prst="rect">
            <a:avLst/>
          </a:prstGeom>
          <a:ln>
            <a:noFill/>
          </a:ln>
        </p:spPr>
      </p:pic>
      <p:pic>
        <p:nvPicPr>
          <p:cNvPr id="198" name="Picture 153"/>
          <p:cNvPicPr/>
          <p:nvPr/>
        </p:nvPicPr>
        <p:blipFill>
          <a:blip r:embed="rId3"/>
          <a:stretch/>
        </p:blipFill>
        <p:spPr>
          <a:xfrm>
            <a:off x="331920" y="2193840"/>
            <a:ext cx="3336480" cy="2466720"/>
          </a:xfrm>
          <a:prstGeom prst="rect">
            <a:avLst/>
          </a:prstGeom>
          <a:ln>
            <a:noFill/>
          </a:ln>
        </p:spPr>
      </p:pic>
      <p:pic>
        <p:nvPicPr>
          <p:cNvPr id="199" name="Picture 154"/>
          <p:cNvPicPr/>
          <p:nvPr/>
        </p:nvPicPr>
        <p:blipFill>
          <a:blip r:embed="rId4"/>
          <a:stretch/>
        </p:blipFill>
        <p:spPr>
          <a:xfrm>
            <a:off x="476280" y="4479840"/>
            <a:ext cx="3173040" cy="2376360"/>
          </a:xfrm>
          <a:prstGeom prst="rect">
            <a:avLst/>
          </a:prstGeom>
          <a:ln>
            <a:noFill/>
          </a:ln>
        </p:spPr>
      </p:pic>
      <p:pic>
        <p:nvPicPr>
          <p:cNvPr id="200" name="Picture 155"/>
          <p:cNvPicPr/>
          <p:nvPr/>
        </p:nvPicPr>
        <p:blipFill>
          <a:blip r:embed="rId5"/>
          <a:stretch/>
        </p:blipFill>
        <p:spPr>
          <a:xfrm>
            <a:off x="4325760" y="3240"/>
            <a:ext cx="3317760" cy="2373120"/>
          </a:xfrm>
          <a:prstGeom prst="rect">
            <a:avLst/>
          </a:prstGeom>
          <a:ln>
            <a:noFill/>
          </a:ln>
        </p:spPr>
      </p:pic>
      <p:pic>
        <p:nvPicPr>
          <p:cNvPr id="201" name="Picture 156"/>
          <p:cNvPicPr/>
          <p:nvPr/>
        </p:nvPicPr>
        <p:blipFill>
          <a:blip r:embed="rId6"/>
          <a:stretch/>
        </p:blipFill>
        <p:spPr>
          <a:xfrm>
            <a:off x="4262400" y="2206800"/>
            <a:ext cx="3438360" cy="2453760"/>
          </a:xfrm>
          <a:prstGeom prst="rect">
            <a:avLst/>
          </a:prstGeom>
          <a:ln>
            <a:noFill/>
          </a:ln>
        </p:spPr>
      </p:pic>
      <p:pic>
        <p:nvPicPr>
          <p:cNvPr id="202" name="Picture 157"/>
          <p:cNvPicPr/>
          <p:nvPr/>
        </p:nvPicPr>
        <p:blipFill>
          <a:blip r:embed="rId7"/>
          <a:stretch/>
        </p:blipFill>
        <p:spPr>
          <a:xfrm>
            <a:off x="4444920" y="4572000"/>
            <a:ext cx="3290760" cy="2330280"/>
          </a:xfrm>
          <a:prstGeom prst="rect">
            <a:avLst/>
          </a:prstGeom>
          <a:ln>
            <a:noFill/>
          </a:ln>
        </p:spPr>
      </p:pic>
      <p:pic>
        <p:nvPicPr>
          <p:cNvPr id="203" name="Picture 158"/>
          <p:cNvPicPr/>
          <p:nvPr/>
        </p:nvPicPr>
        <p:blipFill>
          <a:blip r:embed="rId8"/>
          <a:stretch/>
        </p:blipFill>
        <p:spPr>
          <a:xfrm>
            <a:off x="8615520" y="19080"/>
            <a:ext cx="3246120" cy="2355480"/>
          </a:xfrm>
          <a:prstGeom prst="rect">
            <a:avLst/>
          </a:prstGeom>
          <a:ln>
            <a:noFill/>
          </a:ln>
        </p:spPr>
      </p:pic>
      <p:pic>
        <p:nvPicPr>
          <p:cNvPr id="204" name="Picture 159"/>
          <p:cNvPicPr/>
          <p:nvPr/>
        </p:nvPicPr>
        <p:blipFill>
          <a:blip r:embed="rId9"/>
          <a:stretch/>
        </p:blipFill>
        <p:spPr>
          <a:xfrm>
            <a:off x="8626320" y="2286000"/>
            <a:ext cx="3198600" cy="2376360"/>
          </a:xfrm>
          <a:prstGeom prst="rect">
            <a:avLst/>
          </a:prstGeom>
          <a:ln>
            <a:noFill/>
          </a:ln>
        </p:spPr>
      </p:pic>
      <p:pic>
        <p:nvPicPr>
          <p:cNvPr id="205" name="Picture 160"/>
          <p:cNvPicPr/>
          <p:nvPr/>
        </p:nvPicPr>
        <p:blipFill>
          <a:blip r:embed="rId10"/>
          <a:stretch/>
        </p:blipFill>
        <p:spPr>
          <a:xfrm>
            <a:off x="8705880" y="4578480"/>
            <a:ext cx="3106440" cy="226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Conclusion: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687320"/>
            <a:ext cx="10510920" cy="44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392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Brussels is the most expensive region in Belgium for houses and apartment.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2360" cy="13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Machine Learning Model: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194560" y="2194560"/>
            <a:ext cx="685692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We use Random Forest to predict the Price since we have qualitative and quantitative features.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838080" y="1825560"/>
            <a:ext cx="10510920" cy="43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3920">
              <a:lnSpc>
                <a:spcPct val="90000"/>
              </a:lnSpc>
              <a:spcBef>
                <a:spcPts val="998"/>
              </a:spcBef>
              <a:buClr>
                <a:srgbClr val="C00000"/>
              </a:buClr>
              <a:buSzPct val="45000"/>
              <a:buFont typeface="Arial"/>
              <a:buChar char="•"/>
            </a:pPr>
            <a:r>
              <a:rPr lang="en-US" sz="8800" b="1" strike="noStrike" spc="-1">
                <a:solidFill>
                  <a:srgbClr val="C00000"/>
                </a:solidFill>
                <a:latin typeface="Calibri"/>
                <a:ea typeface="DejaVu Sans"/>
              </a:rPr>
              <a:t>Questions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838080" y="1825560"/>
            <a:ext cx="10510920" cy="34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998"/>
              </a:spcBef>
            </a:pPr>
            <a:r>
              <a:rPr lang="en-US" sz="8800" b="1" strike="noStrike" spc="-1">
                <a:solidFill>
                  <a:srgbClr val="C00000"/>
                </a:solidFill>
                <a:latin typeface="Calibri"/>
                <a:ea typeface="DejaVu Sans"/>
              </a:rPr>
              <a:t>Thanks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Introduction: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09480" y="1604880"/>
            <a:ext cx="10969560" cy="39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1640" indent="-3189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lang="en-US" sz="2800" b="0" strike="noStrike" spc="-1">
              <a:latin typeface="Arial"/>
            </a:endParaRPr>
          </a:p>
          <a:p>
            <a:pPr marL="431640" indent="-3189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Analysis</a:t>
            </a:r>
            <a:endParaRPr lang="en-US" sz="2800" b="0" strike="noStrike" spc="-1">
              <a:latin typeface="Arial"/>
            </a:endParaRPr>
          </a:p>
          <a:p>
            <a:pPr marL="431640" indent="-3189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lang="en-US" sz="2800" b="0" strike="noStrike" spc="-1">
              <a:latin typeface="Arial"/>
            </a:endParaRPr>
          </a:p>
          <a:p>
            <a:pPr marL="431640" indent="-3189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Interpretation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000" y="38160"/>
            <a:ext cx="10531440" cy="136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Percentage of missing values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Sale, hyperlink are deleted, merged locality and postcode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9" name="Picture 120"/>
          <p:cNvPicPr/>
          <p:nvPr/>
        </p:nvPicPr>
        <p:blipFill>
          <a:blip r:embed="rId2"/>
          <a:stretch/>
        </p:blipFill>
        <p:spPr>
          <a:xfrm>
            <a:off x="182880" y="1352160"/>
            <a:ext cx="11794320" cy="53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71360" y="-106200"/>
            <a:ext cx="1052964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1" name="Picture 122"/>
          <p:cNvPicPr/>
          <p:nvPr/>
        </p:nvPicPr>
        <p:blipFill>
          <a:blip r:embed="rId2"/>
          <a:stretch/>
        </p:blipFill>
        <p:spPr>
          <a:xfrm>
            <a:off x="1469880" y="1006560"/>
            <a:ext cx="9140760" cy="53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9000" y="38160"/>
            <a:ext cx="10531440" cy="136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Outliers and quantitative variables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 number of observation of the original CVS file is </a:t>
            </a:r>
            <a:r>
              <a:rPr lang="en-US" sz="2400" b="1" i="1" strike="noStrike" spc="-1">
                <a:solidFill>
                  <a:srgbClr val="003D73"/>
                </a:solidFill>
                <a:latin typeface="Calibri"/>
                <a:ea typeface="DejaVu Sans"/>
              </a:rPr>
              <a:t>93068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, after removing duplicated, empty rows and outlier, the number of observation is </a:t>
            </a:r>
            <a:r>
              <a:rPr lang="en-US" sz="2400" b="1" i="1" strike="noStrike" spc="-1">
                <a:solidFill>
                  <a:srgbClr val="003D73"/>
                </a:solidFill>
                <a:latin typeface="Calibri"/>
                <a:ea typeface="DejaVu Sans"/>
              </a:rPr>
              <a:t>10730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63" name="Picture 124"/>
          <p:cNvPicPr/>
          <p:nvPr/>
        </p:nvPicPr>
        <p:blipFill>
          <a:blip r:embed="rId2"/>
          <a:stretch/>
        </p:blipFill>
        <p:spPr>
          <a:xfrm>
            <a:off x="409320" y="1375920"/>
            <a:ext cx="11876760" cy="61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25"/>
          <p:cNvPicPr/>
          <p:nvPr/>
        </p:nvPicPr>
        <p:blipFill>
          <a:blip r:embed="rId2"/>
          <a:stretch/>
        </p:blipFill>
        <p:spPr>
          <a:xfrm>
            <a:off x="128520" y="663480"/>
            <a:ext cx="11874240" cy="61322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Qualitative variable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74680" y="227880"/>
            <a:ext cx="1097244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5649120" y="1533960"/>
            <a:ext cx="6110280" cy="470556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965160" y="2260800"/>
            <a:ext cx="609480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postcode_price    	0.66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area              		0.57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rooms_number      	0.36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terrace_area      	0.35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garden_area       	0.11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facades_number    	0.04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Correlations for apartment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365760"/>
            <a:ext cx="1097244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Picture 2"/>
          <p:cNvPicPr/>
          <p:nvPr/>
        </p:nvPicPr>
        <p:blipFill>
          <a:blip r:embed="rId2"/>
          <a:stretch/>
        </p:blipFill>
        <p:spPr>
          <a:xfrm>
            <a:off x="5511600" y="1497600"/>
            <a:ext cx="5887800" cy="464796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793080" y="2238840"/>
            <a:ext cx="43761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postcode_price            		0.70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area                      		0.57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property_subtype_price		0.38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rooms_number              	0.36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land_surface              		0.26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terrace_area              		0.13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garden_area               		0.04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Correlations for house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29"/>
          <p:cNvPicPr/>
          <p:nvPr/>
        </p:nvPicPr>
        <p:blipFill>
          <a:blip r:embed="rId2"/>
          <a:stretch/>
        </p:blipFill>
        <p:spPr>
          <a:xfrm>
            <a:off x="633240" y="457200"/>
            <a:ext cx="11874600" cy="613224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98280" y="-249120"/>
            <a:ext cx="1053000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Price per region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276</Words>
  <Application>Microsoft Office PowerPoint</Application>
  <PresentationFormat>Personnalisé</PresentationFormat>
  <Paragraphs>56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Joachim Kotek</cp:lastModifiedBy>
  <cp:revision>7</cp:revision>
  <dcterms:modified xsi:type="dcterms:W3CDTF">2020-10-26T13:33:45Z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