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2"/>
  </p:notesMasterIdLst>
  <p:sldIdLst>
    <p:sldId id="256" r:id="rId2"/>
    <p:sldId id="312" r:id="rId3"/>
    <p:sldId id="260" r:id="rId4"/>
    <p:sldId id="258" r:id="rId5"/>
    <p:sldId id="259" r:id="rId6"/>
    <p:sldId id="262" r:id="rId7"/>
    <p:sldId id="302" r:id="rId8"/>
    <p:sldId id="264" r:id="rId9"/>
    <p:sldId id="267" r:id="rId10"/>
    <p:sldId id="314" r:id="rId11"/>
    <p:sldId id="266" r:id="rId12"/>
    <p:sldId id="303" r:id="rId13"/>
    <p:sldId id="313" r:id="rId14"/>
    <p:sldId id="268" r:id="rId15"/>
    <p:sldId id="278" r:id="rId16"/>
    <p:sldId id="304" r:id="rId17"/>
    <p:sldId id="270" r:id="rId18"/>
    <p:sldId id="269" r:id="rId19"/>
    <p:sldId id="271" r:id="rId20"/>
    <p:sldId id="305" r:id="rId21"/>
    <p:sldId id="306" r:id="rId22"/>
    <p:sldId id="273" r:id="rId23"/>
    <p:sldId id="276" r:id="rId24"/>
    <p:sldId id="307" r:id="rId25"/>
    <p:sldId id="308" r:id="rId26"/>
    <p:sldId id="309" r:id="rId27"/>
    <p:sldId id="280" r:id="rId28"/>
    <p:sldId id="310" r:id="rId29"/>
    <p:sldId id="315" r:id="rId30"/>
    <p:sldId id="311" r:id="rId31"/>
  </p:sldIdLst>
  <p:sldSz cx="9144000" cy="5143500" type="screen16x9"/>
  <p:notesSz cx="6858000" cy="9144000"/>
  <p:embeddedFontLst>
    <p:embeddedFont>
      <p:font typeface="Montserrat" pitchFamily="2" charset="0"/>
      <p:regular r:id="rId33"/>
      <p:bold r:id="rId34"/>
      <p:italic r:id="rId35"/>
      <p:boldItalic r:id="rId36"/>
    </p:embeddedFont>
    <p:embeddedFont>
      <p:font typeface="Montserrat Black" pitchFamily="2" charset="0"/>
      <p:bold r:id="rId37"/>
      <p:italic r:id="rId38"/>
      <p:boldItalic r:id="rId39"/>
    </p:embeddedFont>
    <p:embeddedFont>
      <p:font typeface="Montserrat Medium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76"/>
    <a:srgbClr val="399BD8"/>
    <a:srgbClr val="666466"/>
    <a:srgbClr val="F78A2F"/>
    <a:srgbClr val="949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8402C-F0AF-4086-9C71-4A22AF1C40FE}" v="6" dt="2023-02-01T15:47:08.552"/>
    <p1510:client id="{5F36FE6C-13A6-4897-8F4D-54AB65885E9E}" v="1" dt="2023-02-02T20:41:36.933"/>
    <p1510:client id="{63A9C291-1225-4745-9E36-094C2C8BCC23}" v="379" dt="2023-02-02T16:53:22.282"/>
    <p1510:client id="{708ED05E-1763-449E-90B9-6A3917A14BB4}" v="9" dt="2023-02-02T10:01:16.968"/>
    <p1510:client id="{A1AF63D7-06EC-482F-B21C-9700B3860321}" v="246" dt="2023-02-02T15:37:40.909"/>
    <p1510:client id="{D7A033FE-A025-4DB1-8F5B-451E4EF883E3}" v="91" vWet="92" dt="2023-02-01T15:39:48.615"/>
  </p1510:revLst>
</p1510:revInfo>
</file>

<file path=ppt/tableStyles.xml><?xml version="1.0" encoding="utf-8"?>
<a:tblStyleLst xmlns:a="http://schemas.openxmlformats.org/drawingml/2006/main" def="{0BBEA1CA-8E2E-4ED8-91D8-B2CF8E5D310B}">
  <a:tblStyle styleId="{0BBEA1CA-8E2E-4ED8-91D8-B2CF8E5D3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5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7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4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578fe0731a_1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578fe0731a_1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61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578fe0731a_1_3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578fe0731a_1_3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578fe0731a_1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578fe0731a_1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Jessica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95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89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78fe07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78fe07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390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578fe0731a_1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578fe0731a_1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Tramite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l’iterazione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dell’albero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derivazione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vengono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calcolate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metriche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Una volta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riconosciuta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regola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verrà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eseguita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particolare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azione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un’azione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necessario</a:t>
            </a: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578fe0731a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578fe0731a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4145676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74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307015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Mazzitelli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3918107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20159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Mazzitelli</a:t>
            </a:r>
          </a:p>
        </p:txBody>
      </p:sp>
    </p:spTree>
    <p:extLst>
      <p:ext uri="{BB962C8B-B14F-4D97-AF65-F5344CB8AC3E}">
        <p14:creationId xmlns:p14="http://schemas.microsoft.com/office/powerpoint/2010/main" val="245452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/>
              <a:t>Saccone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Dati di un blocco non possono essere modificati retroattivamente senza alterare i blocchi successivi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71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Saccone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6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2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3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 idx="4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 idx="8" hasCustomPrompt="1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13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 hasCustomPrompt="1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/>
          <p:nvPr/>
        </p:nvSpPr>
        <p:spPr>
          <a:xfrm rot="-5400000" flipH="1">
            <a:off x="164157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6" r:id="rId13"/>
    <p:sldLayoutId id="2147483670" r:id="rId14"/>
    <p:sldLayoutId id="2147483671" r:id="rId15"/>
    <p:sldLayoutId id="2147483672" r:id="rId16"/>
    <p:sldLayoutId id="2147483673" r:id="rId17"/>
    <p:sldLayoutId id="2147483675" r:id="rId18"/>
    <p:sldLayoutId id="214748367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FrancescoMazzitelli/SolidityMetricsExtract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835064" y="621186"/>
            <a:ext cx="6609319" cy="191725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Solidity Metrics Extractor</a:t>
            </a:r>
            <a:endParaRPr sz="480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6544578" y="1625997"/>
            <a:ext cx="3908057" cy="3556754"/>
            <a:chOff x="6239778" y="1579815"/>
            <a:chExt cx="3908057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47;p34">
            <a:extLst>
              <a:ext uri="{FF2B5EF4-FFF2-40B4-BE49-F238E27FC236}">
                <a16:creationId xmlns:a16="http://schemas.microsoft.com/office/drawing/2014/main" id="{C65B3536-1A5A-1C2A-3C06-9431EBBC37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68" y="2681195"/>
            <a:ext cx="6362264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accent3"/>
                </a:solidFill>
              </a:rPr>
              <a:t>Corso di Linguaggi di programmazione e Compilatori</a:t>
            </a:r>
          </a:p>
        </p:txBody>
      </p:sp>
      <p:sp>
        <p:nvSpPr>
          <p:cNvPr id="9" name="Google Shape;247;p34">
            <a:extLst>
              <a:ext uri="{FF2B5EF4-FFF2-40B4-BE49-F238E27FC236}">
                <a16:creationId xmlns:a16="http://schemas.microsoft.com/office/drawing/2014/main" id="{6B7E61DD-6494-F023-0061-050525836A1F}"/>
              </a:ext>
            </a:extLst>
          </p:cNvPr>
          <p:cNvSpPr txBox="1">
            <a:spLocks/>
          </p:cNvSpPr>
          <p:nvPr/>
        </p:nvSpPr>
        <p:spPr>
          <a:xfrm>
            <a:off x="269162" y="3148379"/>
            <a:ext cx="3628136" cy="15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it-IT" sz="1500" b="1">
                <a:solidFill>
                  <a:schemeClr val="accent3"/>
                </a:solidFill>
              </a:rPr>
              <a:t>Studenti</a:t>
            </a:r>
          </a:p>
          <a:p>
            <a:pPr marL="0" indent="0"/>
            <a:r>
              <a:rPr lang="it-IT" sz="1500" b="1"/>
              <a:t>Cinelli Jessica - 399000529</a:t>
            </a:r>
            <a:r>
              <a:rPr lang="en-US" sz="1500" b="1"/>
              <a:t>​</a:t>
            </a:r>
          </a:p>
          <a:p>
            <a:pPr marL="0" indent="0"/>
            <a:r>
              <a:rPr lang="it-IT" sz="1500" b="1"/>
              <a:t>Mazzitelli Francesco C. - 399000532</a:t>
            </a:r>
            <a:r>
              <a:rPr lang="en-US" sz="1500" b="1"/>
              <a:t>​</a:t>
            </a:r>
          </a:p>
          <a:p>
            <a:pPr marL="0" indent="0"/>
            <a:r>
              <a:rPr lang="it-IT" sz="1500" b="1"/>
              <a:t>Saccone Francesco - 399000489</a:t>
            </a:r>
            <a:endParaRPr lang="en-US" sz="1500" b="1"/>
          </a:p>
          <a:p>
            <a:pPr marL="0" indent="0"/>
            <a:endParaRPr lang="it-IT"/>
          </a:p>
        </p:txBody>
      </p:sp>
      <p:sp>
        <p:nvSpPr>
          <p:cNvPr id="10" name="Google Shape;247;p34">
            <a:extLst>
              <a:ext uri="{FF2B5EF4-FFF2-40B4-BE49-F238E27FC236}">
                <a16:creationId xmlns:a16="http://schemas.microsoft.com/office/drawing/2014/main" id="{74540ACD-2109-38D9-5912-A8444EFDCDEA}"/>
              </a:ext>
            </a:extLst>
          </p:cNvPr>
          <p:cNvSpPr txBox="1">
            <a:spLocks/>
          </p:cNvSpPr>
          <p:nvPr/>
        </p:nvSpPr>
        <p:spPr>
          <a:xfrm>
            <a:off x="4368351" y="3143864"/>
            <a:ext cx="2147795" cy="70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r"/>
            <a:r>
              <a:rPr lang="it-IT" sz="1500" b="1">
                <a:solidFill>
                  <a:schemeClr val="accent3"/>
                </a:solidFill>
              </a:rPr>
              <a:t>Prof.ssa</a:t>
            </a:r>
          </a:p>
          <a:p>
            <a:pPr marL="0" indent="0" algn="r"/>
            <a:r>
              <a:rPr lang="it-IT" sz="1500" b="1"/>
              <a:t>Tortorella Maria</a:t>
            </a:r>
            <a:endParaRPr lang="en-US" sz="1500" b="1"/>
          </a:p>
          <a:p>
            <a:pPr marL="0" indent="0"/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>
            <a:spLocks noGrp="1"/>
          </p:cNvSpPr>
          <p:nvPr>
            <p:ph type="title" idx="3"/>
          </p:nvPr>
        </p:nvSpPr>
        <p:spPr>
          <a:xfrm>
            <a:off x="4896000" y="2463194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52" name="Google Shape;852;p45"/>
          <p:cNvSpPr txBox="1">
            <a:spLocks noGrp="1"/>
          </p:cNvSpPr>
          <p:nvPr>
            <p:ph type="subTitle" idx="4"/>
          </p:nvPr>
        </p:nvSpPr>
        <p:spPr>
          <a:xfrm>
            <a:off x="4896000" y="2941094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Consente</a:t>
            </a:r>
            <a:r>
              <a:rPr lang="en"/>
              <a:t> </a:t>
            </a:r>
            <a:r>
              <a:rPr lang="en" err="1"/>
              <a:t>l’uso</a:t>
            </a:r>
            <a:r>
              <a:rPr lang="en"/>
              <a:t> di </a:t>
            </a:r>
            <a:r>
              <a:rPr lang="en" err="1"/>
              <a:t>operatori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indicare</a:t>
            </a:r>
            <a:r>
              <a:rPr lang="en"/>
              <a:t> le </a:t>
            </a:r>
            <a:r>
              <a:rPr lang="en" err="1"/>
              <a:t>operazioni</a:t>
            </a:r>
            <a:r>
              <a:rPr lang="en"/>
              <a:t> e di </a:t>
            </a:r>
            <a:r>
              <a:rPr lang="en" err="1"/>
              <a:t>nomi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rappresentare</a:t>
            </a:r>
            <a:r>
              <a:rPr lang="en"/>
              <a:t> </a:t>
            </a:r>
            <a:r>
              <a:rPr lang="en" err="1"/>
              <a:t>dati</a:t>
            </a:r>
            <a:r>
              <a:rPr lang="en"/>
              <a:t> e </a:t>
            </a:r>
            <a:r>
              <a:rPr lang="en" err="1"/>
              <a:t>strutture</a:t>
            </a:r>
            <a:r>
              <a:rPr lang="en"/>
              <a:t>; </a:t>
            </a:r>
            <a:r>
              <a:rPr lang="en" err="1"/>
              <a:t>presenta</a:t>
            </a:r>
            <a:r>
              <a:rPr lang="en"/>
              <a:t> </a:t>
            </a:r>
            <a:r>
              <a:rPr lang="en" err="1"/>
              <a:t>sintassi</a:t>
            </a:r>
            <a:r>
              <a:rPr lang="en"/>
              <a:t> e </a:t>
            </a:r>
            <a:r>
              <a:rPr lang="en" err="1"/>
              <a:t>semantica</a:t>
            </a:r>
            <a:r>
              <a:rPr lang="en"/>
              <a:t> per </a:t>
            </a:r>
            <a:r>
              <a:rPr lang="en" err="1"/>
              <a:t>descrivere</a:t>
            </a:r>
            <a:r>
              <a:rPr lang="en"/>
              <a:t> </a:t>
            </a:r>
            <a:r>
              <a:rPr lang="en" err="1"/>
              <a:t>l’algoritmo</a:t>
            </a:r>
            <a:r>
              <a:rPr lang="en"/>
              <a:t> di </a:t>
            </a:r>
            <a:r>
              <a:rPr lang="en" err="1"/>
              <a:t>calcolo</a:t>
            </a:r>
            <a:r>
              <a:rPr lang="en"/>
              <a:t>.</a:t>
            </a:r>
            <a:endParaRPr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368000" y="2463194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368000" y="2941094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Linguaggio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alto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livello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orientato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agli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oggetti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l’implementazione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smart contract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principalmente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Ethereum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5"/>
          <p:cNvGrpSpPr/>
          <p:nvPr/>
        </p:nvGrpSpPr>
        <p:grpSpPr>
          <a:xfrm>
            <a:off x="6089395" y="1786853"/>
            <a:ext cx="493211" cy="489906"/>
            <a:chOff x="-63250675" y="3744075"/>
            <a:chExt cx="320350" cy="318100"/>
          </a:xfrm>
          <a:solidFill>
            <a:schemeClr val="bg2"/>
          </a:solidFill>
        </p:grpSpPr>
        <p:sp>
          <p:nvSpPr>
            <p:cNvPr id="906" name="Google Shape;906;p4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2561405" y="1769462"/>
            <a:ext cx="493189" cy="524687"/>
            <a:chOff x="5364750" y="3235150"/>
            <a:chExt cx="277275" cy="294950"/>
          </a:xfrm>
          <a:solidFill>
            <a:schemeClr val="bg2"/>
          </a:solidFill>
        </p:grpSpPr>
        <p:sp>
          <p:nvSpPr>
            <p:cNvPr id="910" name="Google Shape;91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15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4914000" y="163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4913402" y="3245725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5" name="Google Shape;755;p44"/>
          <p:cNvSpPr txBox="1">
            <a:spLocks noGrp="1"/>
          </p:cNvSpPr>
          <p:nvPr>
            <p:ph type="subTitle" idx="7"/>
          </p:nvPr>
        </p:nvSpPr>
        <p:spPr>
          <a:xfrm>
            <a:off x="5493003" y="3772621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Possibilità</a:t>
            </a:r>
            <a:r>
              <a:rPr lang="en"/>
              <a:t> di </a:t>
            </a:r>
            <a:r>
              <a:rPr lang="en" err="1"/>
              <a:t>estendere</a:t>
            </a:r>
            <a:r>
              <a:rPr lang="en"/>
              <a:t> </a:t>
            </a:r>
            <a:r>
              <a:rPr lang="en" err="1"/>
              <a:t>altri</a:t>
            </a:r>
            <a:r>
              <a:rPr lang="en"/>
              <a:t> smart contract</a:t>
            </a:r>
            <a:endParaRPr/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3"/>
          </p:nvPr>
        </p:nvSpPr>
        <p:spPr>
          <a:xfrm>
            <a:off x="5494200" y="2169109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Possibilità</a:t>
            </a:r>
            <a:r>
              <a:rPr lang="en"/>
              <a:t> di </a:t>
            </a:r>
            <a:r>
              <a:rPr lang="en" err="1"/>
              <a:t>creare</a:t>
            </a:r>
            <a:r>
              <a:rPr lang="en"/>
              <a:t> </a:t>
            </a:r>
            <a:r>
              <a:rPr lang="en" err="1"/>
              <a:t>codice</a:t>
            </a:r>
            <a:r>
              <a:rPr lang="en"/>
              <a:t> </a:t>
            </a:r>
            <a:r>
              <a:rPr lang="en" err="1"/>
              <a:t>riutilizzabile</a:t>
            </a:r>
            <a:endParaRPr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3601" y="175293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Curly-Bracket Language</a:t>
            </a:r>
            <a:endParaRPr sz="180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5494200" y="166428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Utilizzo</a:t>
            </a:r>
            <a:r>
              <a:rPr lang="en" sz="1800"/>
              <a:t> di </a:t>
            </a:r>
            <a:r>
              <a:rPr lang="en" sz="1800" err="1"/>
              <a:t>librerie</a:t>
            </a:r>
            <a:endParaRPr sz="180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2858311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Tipizzato</a:t>
            </a:r>
            <a:r>
              <a:rPr lang="en" sz="1800"/>
              <a:t> </a:t>
            </a:r>
            <a:r>
              <a:rPr lang="en" sz="1800" err="1"/>
              <a:t>Statisticamente</a:t>
            </a:r>
            <a:endParaRPr sz="180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5472841" y="335262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Supporta</a:t>
            </a:r>
            <a:r>
              <a:rPr lang="en"/>
              <a:t> </a:t>
            </a:r>
            <a:r>
              <a:rPr lang="en" sz="1800" err="1"/>
              <a:t>l’ereditarietà</a:t>
            </a:r>
            <a:endParaRPr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Caratteristiche</a:t>
            </a:r>
            <a:r>
              <a:rPr lang="en"/>
              <a:t> Solidity</a:t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1404000" y="280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63923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60" cy="2254270"/>
            <a:chOff x="7719950" y="3194036"/>
            <a:chExt cx="1728860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29" cy="1196998"/>
              <a:chOff x="3659795" y="-1688508"/>
              <a:chExt cx="1083429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4"/>
          <p:cNvSpPr/>
          <p:nvPr/>
        </p:nvSpPr>
        <p:spPr>
          <a:xfrm>
            <a:off x="5042071" y="1746630"/>
            <a:ext cx="247859" cy="288000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4"/>
          <p:cNvGrpSpPr/>
          <p:nvPr/>
        </p:nvGrpSpPr>
        <p:grpSpPr>
          <a:xfrm>
            <a:off x="5021405" y="3353726"/>
            <a:ext cx="287993" cy="287997"/>
            <a:chOff x="-60255350" y="3733825"/>
            <a:chExt cx="316650" cy="316550"/>
          </a:xfrm>
        </p:grpSpPr>
        <p:sp>
          <p:nvSpPr>
            <p:cNvPr id="827" name="Google Shape;827;p4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4"/>
          <p:cNvGrpSpPr/>
          <p:nvPr/>
        </p:nvGrpSpPr>
        <p:grpSpPr>
          <a:xfrm>
            <a:off x="1512003" y="2916935"/>
            <a:ext cx="287993" cy="287991"/>
            <a:chOff x="-61783350" y="3743950"/>
            <a:chExt cx="316650" cy="317450"/>
          </a:xfrm>
        </p:grpSpPr>
        <p:sp>
          <p:nvSpPr>
            <p:cNvPr id="835" name="Google Shape;835;p4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1529598" y="1746926"/>
            <a:ext cx="252803" cy="288008"/>
            <a:chOff x="2423775" y="3226875"/>
            <a:chExt cx="259925" cy="295000"/>
          </a:xfrm>
        </p:grpSpPr>
        <p:sp>
          <p:nvSpPr>
            <p:cNvPr id="838" name="Google Shape;838;p4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9;p44">
            <a:extLst>
              <a:ext uri="{FF2B5EF4-FFF2-40B4-BE49-F238E27FC236}">
                <a16:creationId xmlns:a16="http://schemas.microsoft.com/office/drawing/2014/main" id="{57D8FE00-1ED1-00D9-8F9D-C02211A7BE26}"/>
              </a:ext>
            </a:extLst>
          </p:cNvPr>
          <p:cNvSpPr txBox="1">
            <a:spLocks/>
          </p:cNvSpPr>
          <p:nvPr/>
        </p:nvSpPr>
        <p:spPr>
          <a:xfrm>
            <a:off x="1984200" y="3923034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800" err="1"/>
              <a:t>Supporto</a:t>
            </a:r>
            <a:r>
              <a:rPr lang="en-GB" sz="1800"/>
              <a:t> di tipi </a:t>
            </a:r>
            <a:r>
              <a:rPr lang="en-GB" sz="1800" err="1"/>
              <a:t>complessi</a:t>
            </a:r>
            <a:endParaRPr lang="en-GB" sz="1800"/>
          </a:p>
        </p:txBody>
      </p:sp>
      <p:sp>
        <p:nvSpPr>
          <p:cNvPr id="30" name="Google Shape;769;p44">
            <a:extLst>
              <a:ext uri="{FF2B5EF4-FFF2-40B4-BE49-F238E27FC236}">
                <a16:creationId xmlns:a16="http://schemas.microsoft.com/office/drawing/2014/main" id="{130E128E-6FDD-3F34-EE20-7BD844F32314}"/>
              </a:ext>
            </a:extLst>
          </p:cNvPr>
          <p:cNvSpPr/>
          <p:nvPr/>
        </p:nvSpPr>
        <p:spPr>
          <a:xfrm>
            <a:off x="1404000" y="386702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1" name="Google Shape;811;p44">
            <a:extLst>
              <a:ext uri="{FF2B5EF4-FFF2-40B4-BE49-F238E27FC236}">
                <a16:creationId xmlns:a16="http://schemas.microsoft.com/office/drawing/2014/main" id="{9B15F4B2-7E97-C1A7-0972-5B0D66D8B542}"/>
              </a:ext>
            </a:extLst>
          </p:cNvPr>
          <p:cNvGrpSpPr/>
          <p:nvPr/>
        </p:nvGrpSpPr>
        <p:grpSpPr>
          <a:xfrm>
            <a:off x="1511992" y="3980153"/>
            <a:ext cx="288016" cy="277145"/>
            <a:chOff x="-62890750" y="3747425"/>
            <a:chExt cx="330825" cy="317900"/>
          </a:xfrm>
        </p:grpSpPr>
        <p:sp>
          <p:nvSpPr>
            <p:cNvPr id="32" name="Google Shape;812;p44">
              <a:extLst>
                <a:ext uri="{FF2B5EF4-FFF2-40B4-BE49-F238E27FC236}">
                  <a16:creationId xmlns:a16="http://schemas.microsoft.com/office/drawing/2014/main" id="{04B95382-4D6F-8F24-713C-FC03D55F3CC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3;p44">
              <a:extLst>
                <a:ext uri="{FF2B5EF4-FFF2-40B4-BE49-F238E27FC236}">
                  <a16:creationId xmlns:a16="http://schemas.microsoft.com/office/drawing/2014/main" id="{A3AD0B61-995E-FFF7-5852-16AEE806E67D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4;p44">
              <a:extLst>
                <a:ext uri="{FF2B5EF4-FFF2-40B4-BE49-F238E27FC236}">
                  <a16:creationId xmlns:a16="http://schemas.microsoft.com/office/drawing/2014/main" id="{315AF04A-1A53-2167-6A35-CC3F060EC2D5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5;p44">
              <a:extLst>
                <a:ext uri="{FF2B5EF4-FFF2-40B4-BE49-F238E27FC236}">
                  <a16:creationId xmlns:a16="http://schemas.microsoft.com/office/drawing/2014/main" id="{D2A37573-5F3B-351E-DB27-7A27415CADA0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6;p44">
              <a:extLst>
                <a:ext uri="{FF2B5EF4-FFF2-40B4-BE49-F238E27FC236}">
                  <a16:creationId xmlns:a16="http://schemas.microsoft.com/office/drawing/2014/main" id="{60E97CA9-3745-219C-2CA0-F6093C25BD85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7;p44">
              <a:extLst>
                <a:ext uri="{FF2B5EF4-FFF2-40B4-BE49-F238E27FC236}">
                  <a16:creationId xmlns:a16="http://schemas.microsoft.com/office/drawing/2014/main" id="{6E495497-166A-466A-004F-1700226CE6BD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;p44">
              <a:extLst>
                <a:ext uri="{FF2B5EF4-FFF2-40B4-BE49-F238E27FC236}">
                  <a16:creationId xmlns:a16="http://schemas.microsoft.com/office/drawing/2014/main" id="{F391B733-2E2F-2C1D-9FD0-A145E483C471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9;p44">
              <a:extLst>
                <a:ext uri="{FF2B5EF4-FFF2-40B4-BE49-F238E27FC236}">
                  <a16:creationId xmlns:a16="http://schemas.microsoft.com/office/drawing/2014/main" id="{3C8A31FA-E960-388A-6CCB-B1191F68E9EB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0;p44">
              <a:extLst>
                <a:ext uri="{FF2B5EF4-FFF2-40B4-BE49-F238E27FC236}">
                  <a16:creationId xmlns:a16="http://schemas.microsoft.com/office/drawing/2014/main" id="{FFB6594D-3807-4BDC-6D91-639E30F7B0C0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1;p44">
              <a:extLst>
                <a:ext uri="{FF2B5EF4-FFF2-40B4-BE49-F238E27FC236}">
                  <a16:creationId xmlns:a16="http://schemas.microsoft.com/office/drawing/2014/main" id="{602909AE-0FB1-BC48-0B4D-61FD5481786D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2;p44">
              <a:extLst>
                <a:ext uri="{FF2B5EF4-FFF2-40B4-BE49-F238E27FC236}">
                  <a16:creationId xmlns:a16="http://schemas.microsoft.com/office/drawing/2014/main" id="{9DCC4B52-4909-1818-4D4D-9F288B01978B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3;p44">
              <a:extLst>
                <a:ext uri="{FF2B5EF4-FFF2-40B4-BE49-F238E27FC236}">
                  <a16:creationId xmlns:a16="http://schemas.microsoft.com/office/drawing/2014/main" id="{2C24D8F5-8ECB-877E-554C-EDCBEA2AD225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;p44">
              <a:extLst>
                <a:ext uri="{FF2B5EF4-FFF2-40B4-BE49-F238E27FC236}">
                  <a16:creationId xmlns:a16="http://schemas.microsoft.com/office/drawing/2014/main" id="{3878FA68-62CF-65EE-483A-4BA52C1E2E4A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5;p44">
              <a:extLst>
                <a:ext uri="{FF2B5EF4-FFF2-40B4-BE49-F238E27FC236}">
                  <a16:creationId xmlns:a16="http://schemas.microsoft.com/office/drawing/2014/main" id="{3FDCA1AE-DC1D-B92A-07D3-4C6967084340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Caratteristiche contratti &amp; Assunzioni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br>
              <a:rPr lang="en"/>
            </a:br>
            <a:r>
              <a:rPr lang="en"/>
              <a:t>DEL LINGUAGGIO</a:t>
            </a:r>
            <a:endParaRPr/>
          </a:p>
        </p:txBody>
      </p:sp>
      <p:grpSp>
        <p:nvGrpSpPr>
          <p:cNvPr id="11" name="Google Shape;787;p44">
            <a:extLst>
              <a:ext uri="{FF2B5EF4-FFF2-40B4-BE49-F238E27FC236}">
                <a16:creationId xmlns:a16="http://schemas.microsoft.com/office/drawing/2014/main" id="{B07CD7E0-AEDA-967D-5671-CAA99948FE3D}"/>
              </a:ext>
            </a:extLst>
          </p:cNvPr>
          <p:cNvGrpSpPr/>
          <p:nvPr/>
        </p:nvGrpSpPr>
        <p:grpSpPr>
          <a:xfrm>
            <a:off x="580170" y="868724"/>
            <a:ext cx="2623824" cy="3715603"/>
            <a:chOff x="7719950" y="3194036"/>
            <a:chExt cx="1728860" cy="2254270"/>
          </a:xfrm>
        </p:grpSpPr>
        <p:sp>
          <p:nvSpPr>
            <p:cNvPr id="12" name="Google Shape;788;p44">
              <a:extLst>
                <a:ext uri="{FF2B5EF4-FFF2-40B4-BE49-F238E27FC236}">
                  <a16:creationId xmlns:a16="http://schemas.microsoft.com/office/drawing/2014/main" id="{859A31CF-F1DF-5308-F571-930270F2CD1E}"/>
                </a:ext>
              </a:extLst>
            </p:cNvPr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789;p44">
              <a:extLst>
                <a:ext uri="{FF2B5EF4-FFF2-40B4-BE49-F238E27FC236}">
                  <a16:creationId xmlns:a16="http://schemas.microsoft.com/office/drawing/2014/main" id="{900D9988-3CA8-435E-AAAB-751444175520}"/>
                </a:ext>
              </a:extLst>
            </p:cNvPr>
            <p:cNvGrpSpPr/>
            <p:nvPr/>
          </p:nvGrpSpPr>
          <p:grpSpPr>
            <a:xfrm>
              <a:off x="7908170" y="3794092"/>
              <a:ext cx="1083429" cy="1044980"/>
              <a:chOff x="3659795" y="-1688508"/>
              <a:chExt cx="1083429" cy="1044980"/>
            </a:xfrm>
          </p:grpSpPr>
          <p:sp>
            <p:nvSpPr>
              <p:cNvPr id="17" name="Google Shape;790;p44">
                <a:extLst>
                  <a:ext uri="{FF2B5EF4-FFF2-40B4-BE49-F238E27FC236}">
                    <a16:creationId xmlns:a16="http://schemas.microsoft.com/office/drawing/2014/main" id="{8F52663D-1BB4-8BB3-59E3-FCB74384F08B}"/>
                  </a:ext>
                </a:extLst>
              </p:cNvPr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1;p44">
                <a:extLst>
                  <a:ext uri="{FF2B5EF4-FFF2-40B4-BE49-F238E27FC236}">
                    <a16:creationId xmlns:a16="http://schemas.microsoft.com/office/drawing/2014/main" id="{CCB3CCDF-CB1F-D519-A610-D6E28AA66A1D}"/>
                  </a:ext>
                </a:extLst>
              </p:cNvPr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92;p44">
                <a:extLst>
                  <a:ext uri="{FF2B5EF4-FFF2-40B4-BE49-F238E27FC236}">
                    <a16:creationId xmlns:a16="http://schemas.microsoft.com/office/drawing/2014/main" id="{0F7647C2-C8A9-CDEB-EA83-22C50F5188FF}"/>
                  </a:ext>
                </a:extLst>
              </p:cNvPr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3;p44">
                <a:extLst>
                  <a:ext uri="{FF2B5EF4-FFF2-40B4-BE49-F238E27FC236}">
                    <a16:creationId xmlns:a16="http://schemas.microsoft.com/office/drawing/2014/main" id="{54200B4E-6558-0646-C1D8-C6673CB38EA7}"/>
                  </a:ext>
                </a:extLst>
              </p:cNvPr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4;p44">
                <a:extLst>
                  <a:ext uri="{FF2B5EF4-FFF2-40B4-BE49-F238E27FC236}">
                    <a16:creationId xmlns:a16="http://schemas.microsoft.com/office/drawing/2014/main" id="{6CFABAD7-3BFF-73CF-DA42-4749A30F0CB5}"/>
                  </a:ext>
                </a:extLst>
              </p:cNvPr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95;p44">
                <a:extLst>
                  <a:ext uri="{FF2B5EF4-FFF2-40B4-BE49-F238E27FC236}">
                    <a16:creationId xmlns:a16="http://schemas.microsoft.com/office/drawing/2014/main" id="{F3EFBEB5-3CF1-4283-0927-F45EF2D47D61}"/>
                  </a:ext>
                </a:extLst>
              </p:cNvPr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96;p44">
                <a:extLst>
                  <a:ext uri="{FF2B5EF4-FFF2-40B4-BE49-F238E27FC236}">
                    <a16:creationId xmlns:a16="http://schemas.microsoft.com/office/drawing/2014/main" id="{A372D4D4-6CE9-7A4B-B65C-770489EA8272}"/>
                  </a:ext>
                </a:extLst>
              </p:cNvPr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97;p44">
                <a:extLst>
                  <a:ext uri="{FF2B5EF4-FFF2-40B4-BE49-F238E27FC236}">
                    <a16:creationId xmlns:a16="http://schemas.microsoft.com/office/drawing/2014/main" id="{30DA4991-89C4-5EA7-E42C-DC36A91E36C5}"/>
                  </a:ext>
                </a:extLst>
              </p:cNvPr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98;p44">
                <a:extLst>
                  <a:ext uri="{FF2B5EF4-FFF2-40B4-BE49-F238E27FC236}">
                    <a16:creationId xmlns:a16="http://schemas.microsoft.com/office/drawing/2014/main" id="{57AA4747-D8E6-BCDD-0499-E3D670505F9F}"/>
                  </a:ext>
                </a:extLst>
              </p:cNvPr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99;p44">
                <a:extLst>
                  <a:ext uri="{FF2B5EF4-FFF2-40B4-BE49-F238E27FC236}">
                    <a16:creationId xmlns:a16="http://schemas.microsoft.com/office/drawing/2014/main" id="{D5EB930E-3E3E-0C1D-EB57-437898A526FA}"/>
                  </a:ext>
                </a:extLst>
              </p:cNvPr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0;p44">
                <a:extLst>
                  <a:ext uri="{FF2B5EF4-FFF2-40B4-BE49-F238E27FC236}">
                    <a16:creationId xmlns:a16="http://schemas.microsoft.com/office/drawing/2014/main" id="{53E84826-F87A-B469-ADC5-6015D29DC715}"/>
                  </a:ext>
                </a:extLst>
              </p:cNvPr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1;p44">
                <a:extLst>
                  <a:ext uri="{FF2B5EF4-FFF2-40B4-BE49-F238E27FC236}">
                    <a16:creationId xmlns:a16="http://schemas.microsoft.com/office/drawing/2014/main" id="{48CEA24D-A8FE-3F80-DB14-8B59C45EFF6B}"/>
                  </a:ext>
                </a:extLst>
              </p:cNvPr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807;p44">
              <a:extLst>
                <a:ext uri="{FF2B5EF4-FFF2-40B4-BE49-F238E27FC236}">
                  <a16:creationId xmlns:a16="http://schemas.microsoft.com/office/drawing/2014/main" id="{203B85CC-A474-E1CB-7B0F-CC2EF8F36245}"/>
                </a:ext>
              </a:extLst>
            </p:cNvPr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8;p44">
              <a:extLst>
                <a:ext uri="{FF2B5EF4-FFF2-40B4-BE49-F238E27FC236}">
                  <a16:creationId xmlns:a16="http://schemas.microsoft.com/office/drawing/2014/main" id="{BB3F78E8-95F6-61C3-AF01-C30006FA4A74}"/>
                </a:ext>
              </a:extLst>
            </p:cNvPr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9;p44">
              <a:extLst>
                <a:ext uri="{FF2B5EF4-FFF2-40B4-BE49-F238E27FC236}">
                  <a16:creationId xmlns:a16="http://schemas.microsoft.com/office/drawing/2014/main" id="{46F4F825-398D-5920-CE83-34452AF0DD69}"/>
                </a:ext>
              </a:extLst>
            </p:cNvPr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909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B1AE219-1E4A-6B2B-63EB-F58E2C00ADD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309" y="745702"/>
            <a:ext cx="3610691" cy="554100"/>
          </a:xfrm>
        </p:spPr>
        <p:txBody>
          <a:bodyPr/>
          <a:lstStyle/>
          <a:p>
            <a:r>
              <a:rPr lang="it-IT"/>
              <a:t>ANALISI LESSICALE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2692438-5BBD-78B2-1A9A-21FB6996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654" y="1580768"/>
            <a:ext cx="2880000" cy="936000"/>
          </a:xfrm>
        </p:spPr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tabLst/>
              <a:defRPr/>
            </a:pPr>
            <a:r>
              <a:rPr lang="it-IT"/>
              <a:t>Definizione dei TOKEN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valori numerici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 parole chiave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tipi primitivi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Identificatori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Operatori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lang="it-IT">
                <a:solidFill>
                  <a:srgbClr val="666466"/>
                </a:solidFill>
              </a:rPr>
              <a:t>Commenti e</a:t>
            </a: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 sequenze di caratteri da non considerare</a:t>
            </a:r>
          </a:p>
          <a:p>
            <a:endParaRPr lang="it-IT"/>
          </a:p>
          <a:p>
            <a:pPr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2A1C5B50-8CA6-C8FE-1B04-862B55D8E2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895999" y="745702"/>
            <a:ext cx="3712291" cy="554100"/>
          </a:xfrm>
        </p:spPr>
        <p:txBody>
          <a:bodyPr/>
          <a:lstStyle/>
          <a:p>
            <a:r>
              <a:rPr lang="it-IT"/>
              <a:t>ANALISI SINTATTICA</a:t>
            </a:r>
          </a:p>
        </p:txBody>
      </p:sp>
      <p:sp>
        <p:nvSpPr>
          <p:cNvPr id="7" name="Sottotitolo 3">
            <a:extLst>
              <a:ext uri="{FF2B5EF4-FFF2-40B4-BE49-F238E27FC236}">
                <a16:creationId xmlns:a16="http://schemas.microsoft.com/office/drawing/2014/main" id="{D18B5042-A440-E350-D9BD-544EA11F3F64}"/>
              </a:ext>
            </a:extLst>
          </p:cNvPr>
          <p:cNvSpPr txBox="1">
            <a:spLocks/>
          </p:cNvSpPr>
          <p:nvPr/>
        </p:nvSpPr>
        <p:spPr>
          <a:xfrm>
            <a:off x="5394558" y="1553754"/>
            <a:ext cx="2880000" cy="353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rgbClr val="84C4F4"/>
              </a:buClr>
              <a:defRPr/>
            </a:pPr>
            <a:r>
              <a:rPr lang="it-IT"/>
              <a:t>Definizione delle regole di produzione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Struttura del file e relativi componenti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lang="it-IT">
                <a:solidFill>
                  <a:srgbClr val="666466"/>
                </a:solidFill>
              </a:rPr>
              <a:t>Strutture di controllo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Montserrat Medium"/>
              <a:buChar char="●"/>
              <a:tabLst/>
              <a:defRPr/>
            </a:pPr>
            <a:r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sym typeface="Montserrat Medium"/>
              </a:rPr>
              <a:t>Espressioni</a:t>
            </a:r>
            <a:endParaRPr lang="it-IT"/>
          </a:p>
          <a:p>
            <a:pPr marL="139700" indent="0" algn="l">
              <a:spcBef>
                <a:spcPts val="1000"/>
              </a:spcBef>
              <a:buClr>
                <a:srgbClr val="84C4F4"/>
              </a:buClr>
              <a:defRPr/>
            </a:pPr>
            <a:r>
              <a:rPr lang="it-IT"/>
              <a:t>Definizioni delle assunzioni per semplificare la struttura del file .SOL</a:t>
            </a:r>
          </a:p>
          <a:p>
            <a:pPr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>
            <a:spLocks noGrp="1"/>
          </p:cNvSpPr>
          <p:nvPr>
            <p:ph type="subTitle" idx="7"/>
          </p:nvPr>
        </p:nvSpPr>
        <p:spPr>
          <a:xfrm>
            <a:off x="248900" y="1103363"/>
            <a:ext cx="8239267" cy="72870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C76"/>
                </a:solidFill>
              </a:rPr>
              <a:t>La </a:t>
            </a:r>
            <a:r>
              <a:rPr lang="en" b="1" err="1">
                <a:solidFill>
                  <a:srgbClr val="005C76"/>
                </a:solidFill>
              </a:rPr>
              <a:t>regola</a:t>
            </a:r>
            <a:r>
              <a:rPr lang="en" b="1">
                <a:solidFill>
                  <a:srgbClr val="005C76"/>
                </a:solidFill>
              </a:rPr>
              <a:t> di </a:t>
            </a:r>
            <a:r>
              <a:rPr lang="en" b="1" err="1">
                <a:solidFill>
                  <a:srgbClr val="005C76"/>
                </a:solidFill>
              </a:rPr>
              <a:t>produzione</a:t>
            </a:r>
            <a:r>
              <a:rPr lang="en" b="1">
                <a:solidFill>
                  <a:srgbClr val="005C76"/>
                </a:solidFill>
              </a:rPr>
              <a:t> </a:t>
            </a:r>
            <a:r>
              <a:rPr lang="en" b="1" err="1">
                <a:solidFill>
                  <a:srgbClr val="005C76"/>
                </a:solidFill>
              </a:rPr>
              <a:t>associat</a:t>
            </a:r>
            <a:r>
              <a:rPr lang="en-GB" b="1">
                <a:solidFill>
                  <a:srgbClr val="005C76"/>
                </a:solidFill>
              </a:rPr>
              <a:t>e</a:t>
            </a:r>
            <a:r>
              <a:rPr lang="en" b="1">
                <a:solidFill>
                  <a:srgbClr val="005C76"/>
                </a:solidFill>
              </a:rPr>
              <a:t> alla struttura complet</a:t>
            </a:r>
            <a:r>
              <a:rPr lang="en-GB" b="1">
                <a:solidFill>
                  <a:srgbClr val="005C76"/>
                </a:solidFill>
              </a:rPr>
              <a:t>a</a:t>
            </a:r>
            <a:r>
              <a:rPr lang="en" b="1">
                <a:solidFill>
                  <a:srgbClr val="005C76"/>
                </a:solidFill>
              </a:rPr>
              <a:t> di un file Solodity è la seguente: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C76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800" b="1" err="1">
                <a:solidFill>
                  <a:srgbClr val="005C76"/>
                </a:solidFill>
                <a:latin typeface="Montserrat Black" panose="00000A00000000000000" pitchFamily="2" charset="0"/>
              </a:rPr>
              <a:t>sourceUnit</a:t>
            </a:r>
            <a:r>
              <a:rPr lang="en" sz="1800" b="1">
                <a:solidFill>
                  <a:srgbClr val="005C76"/>
                </a:solidFill>
                <a:latin typeface="Montserrat Black" panose="00000A00000000000000" pitchFamily="2" charset="0"/>
              </a:rPr>
              <a:t> : (pragma | imports | </a:t>
            </a:r>
            <a:r>
              <a:rPr lang="en" sz="1800" b="1" err="1">
                <a:solidFill>
                  <a:srgbClr val="005C76"/>
                </a:solidFill>
                <a:latin typeface="Montserrat Black" panose="00000A00000000000000" pitchFamily="2" charset="0"/>
              </a:rPr>
              <a:t>definizioneContratto</a:t>
            </a:r>
            <a:r>
              <a:rPr lang="en" sz="1800" b="1">
                <a:solidFill>
                  <a:srgbClr val="005C76"/>
                </a:solidFill>
                <a:latin typeface="Montserrat Black" panose="00000A00000000000000" pitchFamily="2" charset="0"/>
              </a:rPr>
              <a:t>) * EOF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399B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399B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9BD8"/>
              </a:solidFill>
            </a:endParaRPr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6110" y="26301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STRUTTURA FILE SOLIDITY</a:t>
            </a:r>
            <a:br>
              <a:rPr lang="en" sz="2800"/>
            </a:br>
            <a:endParaRPr sz="280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726110" y="2319997"/>
            <a:ext cx="8483645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 panose="00000600000000000000" pitchFamily="2" charset="0"/>
              </a:rPr>
              <a:t>pragma : </a:t>
            </a:r>
            <a:r>
              <a:rPr lang="en" sz="1400">
                <a:solidFill>
                  <a:schemeClr val="tx1"/>
                </a:solidFill>
                <a:latin typeface="Montserrat Medium" panose="00000600000000000000" pitchFamily="2" charset="0"/>
              </a:rPr>
              <a:t>parola chiave usata per abilitare determinate funzionalità del compilatore  </a:t>
            </a:r>
            <a:endParaRPr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248906" y="2394143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248900" y="322611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224393" y="4194848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655678" y="-499072"/>
            <a:ext cx="1793132" cy="2096738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2" name="Google Shape;982;p46"/>
          <p:cNvGrpSpPr/>
          <p:nvPr/>
        </p:nvGrpSpPr>
        <p:grpSpPr>
          <a:xfrm>
            <a:off x="356907" y="2501846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356900" y="3333810"/>
            <a:ext cx="288001" cy="288001"/>
            <a:chOff x="2037825" y="3254050"/>
            <a:chExt cx="296175" cy="296175"/>
          </a:xfrm>
        </p:grpSpPr>
        <p:sp>
          <p:nvSpPr>
            <p:cNvPr id="988" name="Google Shape;988;p4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332390" y="4314297"/>
            <a:ext cx="288006" cy="264501"/>
            <a:chOff x="6543825" y="3202075"/>
            <a:chExt cx="296975" cy="275350"/>
          </a:xfrm>
        </p:grpSpPr>
        <p:sp>
          <p:nvSpPr>
            <p:cNvPr id="1004" name="Google Shape;1004;p4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24;p46">
            <a:extLst>
              <a:ext uri="{FF2B5EF4-FFF2-40B4-BE49-F238E27FC236}">
                <a16:creationId xmlns:a16="http://schemas.microsoft.com/office/drawing/2014/main" id="{A67982EC-E558-1F84-3FE2-405399C16A0E}"/>
              </a:ext>
            </a:extLst>
          </p:cNvPr>
          <p:cNvSpPr txBox="1">
            <a:spLocks/>
          </p:cNvSpPr>
          <p:nvPr/>
        </p:nvSpPr>
        <p:spPr>
          <a:xfrm>
            <a:off x="710140" y="3268260"/>
            <a:ext cx="848364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800">
                <a:latin typeface="Montserrat Medium" panose="00000600000000000000" pitchFamily="2" charset="0"/>
              </a:rPr>
              <a:t>import :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supporta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le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istruzioni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import per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facilitare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la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modularizzazione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(non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supporta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il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concetto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un ‘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esportazione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predefinita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)</a:t>
            </a:r>
            <a:endParaRPr lang="en-GB"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9" name="Google Shape;924;p46">
            <a:extLst>
              <a:ext uri="{FF2B5EF4-FFF2-40B4-BE49-F238E27FC236}">
                <a16:creationId xmlns:a16="http://schemas.microsoft.com/office/drawing/2014/main" id="{8176EED7-6EAC-517C-2D3C-243BE1735674}"/>
              </a:ext>
            </a:extLst>
          </p:cNvPr>
          <p:cNvSpPr txBox="1">
            <a:spLocks/>
          </p:cNvSpPr>
          <p:nvPr/>
        </p:nvSpPr>
        <p:spPr>
          <a:xfrm>
            <a:off x="710141" y="4212520"/>
            <a:ext cx="848364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800" err="1">
                <a:latin typeface="Montserrat Medium" panose="00000600000000000000" pitchFamily="2" charset="0"/>
              </a:rPr>
              <a:t>definzione</a:t>
            </a:r>
            <a:r>
              <a:rPr lang="en-GB" sz="1800">
                <a:latin typeface="Montserrat Medium" panose="00000600000000000000" pitchFamily="2" charset="0"/>
              </a:rPr>
              <a:t> di </a:t>
            </a:r>
            <a:r>
              <a:rPr lang="en-GB" sz="1800" err="1">
                <a:latin typeface="Montserrat Medium" panose="00000600000000000000" pitchFamily="2" charset="0"/>
              </a:rPr>
              <a:t>contratto</a:t>
            </a:r>
            <a:r>
              <a:rPr lang="en-GB" sz="1800">
                <a:latin typeface="Montserrat Medium" panose="00000600000000000000" pitchFamily="2" charset="0"/>
              </a:rPr>
              <a:t> :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ogni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contratto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può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contenere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dichiarazioni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variabili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stato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funzioni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modificatori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funzioni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eventi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errori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, tipi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struttura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 e tipi di </a:t>
            </a:r>
            <a:r>
              <a:rPr lang="en-GB" sz="1400" err="1">
                <a:solidFill>
                  <a:schemeClr val="tx1"/>
                </a:solidFill>
                <a:latin typeface="Montserrat Medium" panose="00000600000000000000" pitchFamily="2" charset="0"/>
              </a:rPr>
              <a:t>enumerazione</a:t>
            </a:r>
            <a:r>
              <a:rPr lang="en-GB" sz="1400">
                <a:solidFill>
                  <a:schemeClr val="tx1"/>
                </a:solidFill>
                <a:latin typeface="Montserrat Medium" panose="00000600000000000000" pitchFamily="2" charset="0"/>
              </a:rPr>
              <a:t>. </a:t>
            </a:r>
            <a:endParaRPr lang="en-GB" sz="180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Altre</a:t>
            </a:r>
            <a:r>
              <a:rPr lang="en"/>
              <a:t> </a:t>
            </a:r>
            <a:r>
              <a:rPr lang="en" err="1"/>
              <a:t>Assunzioni</a:t>
            </a:r>
            <a:endParaRPr/>
          </a:p>
        </p:txBody>
      </p:sp>
      <p:sp>
        <p:nvSpPr>
          <p:cNvPr id="1561" name="Google Shape;1561;p56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/>
              <a:t>I blocchi assembly sono gestiti come funzioni; l’accesso ai registri è considerato come identificatore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it-IT" err="1"/>
              <a:t>Fallback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e </a:t>
            </a:r>
            <a:r>
              <a:rPr lang="it-IT" err="1"/>
              <a:t>receive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sono gestite come funzioni. 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en"/>
              <a:t>Librerie e interfacce vengono gestite come contratti. </a:t>
            </a:r>
            <a:endParaRPr/>
          </a:p>
          <a:p>
            <a:pPr>
              <a:spcBef>
                <a:spcPts val="1000"/>
              </a:spcBef>
              <a:buClr>
                <a:schemeClr val="lt2"/>
              </a:buClr>
            </a:pPr>
            <a:r>
              <a:rPr lang="en"/>
              <a:t>La struttura dati array è gestita come un’espressione. </a:t>
            </a:r>
            <a:endParaRPr/>
          </a:p>
        </p:txBody>
      </p:sp>
      <p:grpSp>
        <p:nvGrpSpPr>
          <p:cNvPr id="1562" name="Google Shape;1562;p5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63" name="Google Shape;1563;p5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5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68" name="Google Shape;1568;p5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0" name="Google Shape;1580;p5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581" name="Google Shape;1581;p5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" name="Google Shape;1584;p5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585" name="Google Shape;1585;p5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br>
              <a:rPr lang="en"/>
            </a:br>
            <a:r>
              <a:rPr lang="en"/>
              <a:t>SEMANTICA</a:t>
            </a:r>
            <a:endParaRPr/>
          </a:p>
        </p:txBody>
      </p:sp>
      <p:grpSp>
        <p:nvGrpSpPr>
          <p:cNvPr id="2" name="Google Shape;1865;p60">
            <a:extLst>
              <a:ext uri="{FF2B5EF4-FFF2-40B4-BE49-F238E27FC236}">
                <a16:creationId xmlns:a16="http://schemas.microsoft.com/office/drawing/2014/main" id="{AACA030C-FBB1-FEAD-443C-69704D00933F}"/>
              </a:ext>
            </a:extLst>
          </p:cNvPr>
          <p:cNvGrpSpPr/>
          <p:nvPr/>
        </p:nvGrpSpPr>
        <p:grpSpPr>
          <a:xfrm>
            <a:off x="480026" y="1678246"/>
            <a:ext cx="2594344" cy="1974135"/>
            <a:chOff x="565000" y="3126601"/>
            <a:chExt cx="1619721" cy="1200214"/>
          </a:xfrm>
        </p:grpSpPr>
        <p:sp>
          <p:nvSpPr>
            <p:cNvPr id="3" name="Google Shape;1866;p60">
              <a:extLst>
                <a:ext uri="{FF2B5EF4-FFF2-40B4-BE49-F238E27FC236}">
                  <a16:creationId xmlns:a16="http://schemas.microsoft.com/office/drawing/2014/main" id="{EC4D329C-9817-CD08-52C9-180EB46C13E2}"/>
                </a:ext>
              </a:extLst>
            </p:cNvPr>
            <p:cNvSpPr/>
            <p:nvPr/>
          </p:nvSpPr>
          <p:spPr>
            <a:xfrm>
              <a:off x="1160930" y="3126601"/>
              <a:ext cx="1023770" cy="780353"/>
            </a:xfrm>
            <a:custGeom>
              <a:avLst/>
              <a:gdLst/>
              <a:ahLst/>
              <a:cxnLst/>
              <a:rect l="l" t="t" r="r" b="b"/>
              <a:pathLst>
                <a:path w="49940" h="38066" extrusionOk="0">
                  <a:moveTo>
                    <a:pt x="2865" y="0"/>
                  </a:moveTo>
                  <a:cubicBezTo>
                    <a:pt x="1207" y="0"/>
                    <a:pt x="1" y="1348"/>
                    <a:pt x="188" y="2997"/>
                  </a:cubicBezTo>
                  <a:lnTo>
                    <a:pt x="3816" y="35065"/>
                  </a:lnTo>
                  <a:cubicBezTo>
                    <a:pt x="4002" y="36716"/>
                    <a:pt x="5516" y="38065"/>
                    <a:pt x="7174" y="38065"/>
                  </a:cubicBezTo>
                  <a:lnTo>
                    <a:pt x="42795" y="38065"/>
                  </a:lnTo>
                  <a:cubicBezTo>
                    <a:pt x="44453" y="38065"/>
                    <a:pt x="45993" y="36719"/>
                    <a:pt x="46214" y="35073"/>
                  </a:cubicBezTo>
                  <a:lnTo>
                    <a:pt x="49720" y="8976"/>
                  </a:lnTo>
                  <a:cubicBezTo>
                    <a:pt x="49939" y="7332"/>
                    <a:pt x="48762" y="5984"/>
                    <a:pt x="47100" y="5984"/>
                  </a:cubicBezTo>
                  <a:lnTo>
                    <a:pt x="28992" y="5984"/>
                  </a:lnTo>
                  <a:lnTo>
                    <a:pt x="28992" y="5987"/>
                  </a:lnTo>
                  <a:cubicBezTo>
                    <a:pt x="27331" y="5987"/>
                    <a:pt x="25974" y="4639"/>
                    <a:pt x="25974" y="2993"/>
                  </a:cubicBezTo>
                  <a:cubicBezTo>
                    <a:pt x="25974" y="1345"/>
                    <a:pt x="24613" y="0"/>
                    <a:pt x="22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7;p60">
              <a:extLst>
                <a:ext uri="{FF2B5EF4-FFF2-40B4-BE49-F238E27FC236}">
                  <a16:creationId xmlns:a16="http://schemas.microsoft.com/office/drawing/2014/main" id="{19EC1EEC-8317-8C11-4564-11E55237DA85}"/>
                </a:ext>
              </a:extLst>
            </p:cNvPr>
            <p:cNvSpPr/>
            <p:nvPr/>
          </p:nvSpPr>
          <p:spPr>
            <a:xfrm>
              <a:off x="1261872" y="3184329"/>
              <a:ext cx="821332" cy="781070"/>
            </a:xfrm>
            <a:custGeom>
              <a:avLst/>
              <a:gdLst/>
              <a:ahLst/>
              <a:cxnLst/>
              <a:rect l="l" t="t" r="r" b="b"/>
              <a:pathLst>
                <a:path w="40065" h="38101" extrusionOk="0">
                  <a:moveTo>
                    <a:pt x="0" y="1"/>
                  </a:moveTo>
                  <a:lnTo>
                    <a:pt x="0" y="38100"/>
                  </a:lnTo>
                  <a:lnTo>
                    <a:pt x="40065" y="38100"/>
                  </a:lnTo>
                  <a:lnTo>
                    <a:pt x="400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8;p60">
              <a:extLst>
                <a:ext uri="{FF2B5EF4-FFF2-40B4-BE49-F238E27FC236}">
                  <a16:creationId xmlns:a16="http://schemas.microsoft.com/office/drawing/2014/main" id="{45AF1E88-37C4-A816-90B6-92DAF37C722C}"/>
                </a:ext>
              </a:extLst>
            </p:cNvPr>
            <p:cNvSpPr/>
            <p:nvPr/>
          </p:nvSpPr>
          <p:spPr>
            <a:xfrm>
              <a:off x="1160930" y="3223873"/>
              <a:ext cx="1023770" cy="780415"/>
            </a:xfrm>
            <a:custGeom>
              <a:avLst/>
              <a:gdLst/>
              <a:ahLst/>
              <a:cxnLst/>
              <a:rect l="l" t="t" r="r" b="b"/>
              <a:pathLst>
                <a:path w="49940" h="38069" extrusionOk="0">
                  <a:moveTo>
                    <a:pt x="2865" y="1"/>
                  </a:moveTo>
                  <a:cubicBezTo>
                    <a:pt x="1207" y="1"/>
                    <a:pt x="1" y="1350"/>
                    <a:pt x="188" y="2999"/>
                  </a:cubicBezTo>
                  <a:lnTo>
                    <a:pt x="3816" y="35068"/>
                  </a:lnTo>
                  <a:cubicBezTo>
                    <a:pt x="4002" y="36718"/>
                    <a:pt x="5516" y="38068"/>
                    <a:pt x="7174" y="38068"/>
                  </a:cubicBezTo>
                  <a:lnTo>
                    <a:pt x="42795" y="38068"/>
                  </a:lnTo>
                  <a:cubicBezTo>
                    <a:pt x="44453" y="38068"/>
                    <a:pt x="45993" y="36721"/>
                    <a:pt x="46214" y="35076"/>
                  </a:cubicBezTo>
                  <a:lnTo>
                    <a:pt x="49720" y="8978"/>
                  </a:lnTo>
                  <a:cubicBezTo>
                    <a:pt x="49939" y="7332"/>
                    <a:pt x="48762" y="5986"/>
                    <a:pt x="47100" y="5986"/>
                  </a:cubicBezTo>
                  <a:lnTo>
                    <a:pt x="28992" y="5986"/>
                  </a:lnTo>
                  <a:cubicBezTo>
                    <a:pt x="27331" y="5986"/>
                    <a:pt x="25974" y="4638"/>
                    <a:pt x="25974" y="2994"/>
                  </a:cubicBezTo>
                  <a:cubicBezTo>
                    <a:pt x="25974" y="1346"/>
                    <a:pt x="24613" y="1"/>
                    <a:pt x="2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9;p60">
              <a:extLst>
                <a:ext uri="{FF2B5EF4-FFF2-40B4-BE49-F238E27FC236}">
                  <a16:creationId xmlns:a16="http://schemas.microsoft.com/office/drawing/2014/main" id="{AEF6C507-2DC9-A29B-E146-597946699DE3}"/>
                </a:ext>
              </a:extLst>
            </p:cNvPr>
            <p:cNvSpPr/>
            <p:nvPr/>
          </p:nvSpPr>
          <p:spPr>
            <a:xfrm>
              <a:off x="2005796" y="3346586"/>
              <a:ext cx="178924" cy="657681"/>
            </a:xfrm>
            <a:custGeom>
              <a:avLst/>
              <a:gdLst/>
              <a:ahLst/>
              <a:cxnLst/>
              <a:rect l="l" t="t" r="r" b="b"/>
              <a:pathLst>
                <a:path w="8728" h="32082" extrusionOk="0">
                  <a:moveTo>
                    <a:pt x="4308" y="0"/>
                  </a:moveTo>
                  <a:cubicBezTo>
                    <a:pt x="5967" y="0"/>
                    <a:pt x="7147" y="1345"/>
                    <a:pt x="6928" y="2992"/>
                  </a:cubicBezTo>
                  <a:lnTo>
                    <a:pt x="3422" y="29089"/>
                  </a:lnTo>
                  <a:cubicBezTo>
                    <a:pt x="3199" y="30733"/>
                    <a:pt x="1661" y="32081"/>
                    <a:pt x="0" y="32081"/>
                  </a:cubicBezTo>
                  <a:lnTo>
                    <a:pt x="1582" y="32081"/>
                  </a:lnTo>
                  <a:cubicBezTo>
                    <a:pt x="3240" y="32081"/>
                    <a:pt x="4780" y="30733"/>
                    <a:pt x="5001" y="29089"/>
                  </a:cubicBezTo>
                  <a:lnTo>
                    <a:pt x="8507" y="2989"/>
                  </a:lnTo>
                  <a:cubicBezTo>
                    <a:pt x="8728" y="1345"/>
                    <a:pt x="7550" y="0"/>
                    <a:pt x="5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0;p60">
              <a:extLst>
                <a:ext uri="{FF2B5EF4-FFF2-40B4-BE49-F238E27FC236}">
                  <a16:creationId xmlns:a16="http://schemas.microsoft.com/office/drawing/2014/main" id="{B8EF742B-5CAF-B675-CFD5-7CF335B5AE7D}"/>
                </a:ext>
              </a:extLst>
            </p:cNvPr>
            <p:cNvSpPr/>
            <p:nvPr/>
          </p:nvSpPr>
          <p:spPr>
            <a:xfrm>
              <a:off x="1599015" y="3223873"/>
              <a:ext cx="156251" cy="122734"/>
            </a:xfrm>
            <a:custGeom>
              <a:avLst/>
              <a:gdLst/>
              <a:ahLst/>
              <a:cxnLst/>
              <a:rect l="l" t="t" r="r" b="b"/>
              <a:pathLst>
                <a:path w="7622" h="5987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lnTo>
                    <a:pt x="6" y="1"/>
                  </a:lnTo>
                  <a:cubicBezTo>
                    <a:pt x="5" y="1"/>
                    <a:pt x="4" y="1"/>
                    <a:pt x="3" y="1"/>
                  </a:cubicBezTo>
                  <a:close/>
                  <a:moveTo>
                    <a:pt x="6" y="1"/>
                  </a:moveTo>
                  <a:cubicBezTo>
                    <a:pt x="1662" y="2"/>
                    <a:pt x="3021" y="1347"/>
                    <a:pt x="3021" y="2994"/>
                  </a:cubicBezTo>
                  <a:cubicBezTo>
                    <a:pt x="3021" y="4641"/>
                    <a:pt x="4376" y="5986"/>
                    <a:pt x="6039" y="5986"/>
                  </a:cubicBezTo>
                  <a:lnTo>
                    <a:pt x="7621" y="5986"/>
                  </a:lnTo>
                  <a:cubicBezTo>
                    <a:pt x="5959" y="5986"/>
                    <a:pt x="4602" y="4638"/>
                    <a:pt x="4602" y="2994"/>
                  </a:cubicBezTo>
                  <a:cubicBezTo>
                    <a:pt x="4602" y="1346"/>
                    <a:pt x="3240" y="1"/>
                    <a:pt x="1582" y="1"/>
                  </a:cubicBezTo>
                  <a:close/>
                </a:path>
              </a:pathLst>
            </a:custGeom>
            <a:solidFill>
              <a:srgbClr val="F78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1;p60">
              <a:extLst>
                <a:ext uri="{FF2B5EF4-FFF2-40B4-BE49-F238E27FC236}">
                  <a16:creationId xmlns:a16="http://schemas.microsoft.com/office/drawing/2014/main" id="{93B5EA58-CC94-B9ED-132E-C5F5579E8A16}"/>
                </a:ext>
              </a:extLst>
            </p:cNvPr>
            <p:cNvSpPr/>
            <p:nvPr/>
          </p:nvSpPr>
          <p:spPr>
            <a:xfrm>
              <a:off x="565000" y="3355502"/>
              <a:ext cx="1123211" cy="971312"/>
            </a:xfrm>
            <a:custGeom>
              <a:avLst/>
              <a:gdLst/>
              <a:ahLst/>
              <a:cxnLst/>
              <a:rect l="l" t="t" r="r" b="b"/>
              <a:pathLst>
                <a:path w="25609" h="22237" extrusionOk="0">
                  <a:moveTo>
                    <a:pt x="12805" y="0"/>
                  </a:moveTo>
                  <a:cubicBezTo>
                    <a:pt x="11896" y="720"/>
                    <a:pt x="8489" y="3183"/>
                    <a:pt x="4208" y="3253"/>
                  </a:cubicBezTo>
                  <a:cubicBezTo>
                    <a:pt x="4208" y="3253"/>
                    <a:pt x="0" y="17535"/>
                    <a:pt x="12805" y="22237"/>
                  </a:cubicBezTo>
                  <a:cubicBezTo>
                    <a:pt x="25609" y="17535"/>
                    <a:pt x="21401" y="3253"/>
                    <a:pt x="21401" y="3253"/>
                  </a:cubicBezTo>
                  <a:cubicBezTo>
                    <a:pt x="17118" y="3183"/>
                    <a:pt x="13713" y="723"/>
                    <a:pt x="12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2;p60">
              <a:extLst>
                <a:ext uri="{FF2B5EF4-FFF2-40B4-BE49-F238E27FC236}">
                  <a16:creationId xmlns:a16="http://schemas.microsoft.com/office/drawing/2014/main" id="{00DA1C13-F405-1EEA-4377-08557D6F7B0E}"/>
                </a:ext>
              </a:extLst>
            </p:cNvPr>
            <p:cNvSpPr/>
            <p:nvPr/>
          </p:nvSpPr>
          <p:spPr>
            <a:xfrm>
              <a:off x="615878" y="3391582"/>
              <a:ext cx="1021499" cy="896357"/>
            </a:xfrm>
            <a:custGeom>
              <a:avLst/>
              <a:gdLst/>
              <a:ahLst/>
              <a:cxnLst/>
              <a:rect l="l" t="t" r="r" b="b"/>
              <a:pathLst>
                <a:path w="23290" h="20521" extrusionOk="0">
                  <a:moveTo>
                    <a:pt x="11643" y="764"/>
                  </a:moveTo>
                  <a:cubicBezTo>
                    <a:pt x="12681" y="1551"/>
                    <a:pt x="15527" y="3442"/>
                    <a:pt x="19072" y="3576"/>
                  </a:cubicBezTo>
                  <a:cubicBezTo>
                    <a:pt x="19480" y="5223"/>
                    <a:pt x="21749" y="16087"/>
                    <a:pt x="11643" y="19880"/>
                  </a:cubicBezTo>
                  <a:cubicBezTo>
                    <a:pt x="7095" y="18174"/>
                    <a:pt x="4468" y="14901"/>
                    <a:pt x="3834" y="10149"/>
                  </a:cubicBezTo>
                  <a:cubicBezTo>
                    <a:pt x="3426" y="7079"/>
                    <a:pt x="4024" y="4339"/>
                    <a:pt x="4215" y="3576"/>
                  </a:cubicBezTo>
                  <a:cubicBezTo>
                    <a:pt x="7761" y="3442"/>
                    <a:pt x="10608" y="1551"/>
                    <a:pt x="11643" y="764"/>
                  </a:cubicBezTo>
                  <a:close/>
                  <a:moveTo>
                    <a:pt x="11645" y="0"/>
                  </a:moveTo>
                  <a:lnTo>
                    <a:pt x="11459" y="149"/>
                  </a:lnTo>
                  <a:cubicBezTo>
                    <a:pt x="10641" y="797"/>
                    <a:pt x="7686" y="2922"/>
                    <a:pt x="3979" y="2982"/>
                  </a:cubicBezTo>
                  <a:lnTo>
                    <a:pt x="3759" y="2986"/>
                  </a:lnTo>
                  <a:lnTo>
                    <a:pt x="3696" y="3197"/>
                  </a:lnTo>
                  <a:cubicBezTo>
                    <a:pt x="3657" y="3326"/>
                    <a:pt x="1" y="16242"/>
                    <a:pt x="11542" y="20482"/>
                  </a:cubicBezTo>
                  <a:lnTo>
                    <a:pt x="11645" y="20520"/>
                  </a:lnTo>
                  <a:lnTo>
                    <a:pt x="11748" y="20482"/>
                  </a:lnTo>
                  <a:cubicBezTo>
                    <a:pt x="23289" y="16242"/>
                    <a:pt x="19633" y="3326"/>
                    <a:pt x="19594" y="3197"/>
                  </a:cubicBezTo>
                  <a:lnTo>
                    <a:pt x="19532" y="2986"/>
                  </a:lnTo>
                  <a:lnTo>
                    <a:pt x="19311" y="2982"/>
                  </a:lnTo>
                  <a:cubicBezTo>
                    <a:pt x="15605" y="2922"/>
                    <a:pt x="12650" y="797"/>
                    <a:pt x="11832" y="149"/>
                  </a:cubicBezTo>
                  <a:lnTo>
                    <a:pt x="11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3;p60">
              <a:extLst>
                <a:ext uri="{FF2B5EF4-FFF2-40B4-BE49-F238E27FC236}">
                  <a16:creationId xmlns:a16="http://schemas.microsoft.com/office/drawing/2014/main" id="{285260D2-AD66-CCE1-FF55-AA1ED2D9A211}"/>
                </a:ext>
              </a:extLst>
            </p:cNvPr>
            <p:cNvSpPr/>
            <p:nvPr/>
          </p:nvSpPr>
          <p:spPr>
            <a:xfrm>
              <a:off x="929130" y="3658205"/>
              <a:ext cx="413117" cy="322708"/>
            </a:xfrm>
            <a:custGeom>
              <a:avLst/>
              <a:gdLst/>
              <a:ahLst/>
              <a:cxnLst/>
              <a:rect l="l" t="t" r="r" b="b"/>
              <a:pathLst>
                <a:path w="9419" h="7388" extrusionOk="0">
                  <a:moveTo>
                    <a:pt x="8378" y="0"/>
                  </a:moveTo>
                  <a:lnTo>
                    <a:pt x="3544" y="5535"/>
                  </a:lnTo>
                  <a:lnTo>
                    <a:pt x="802" y="3577"/>
                  </a:lnTo>
                  <a:lnTo>
                    <a:pt x="0" y="4703"/>
                  </a:lnTo>
                  <a:lnTo>
                    <a:pt x="3761" y="7387"/>
                  </a:lnTo>
                  <a:lnTo>
                    <a:pt x="9418" y="908"/>
                  </a:lnTo>
                  <a:lnTo>
                    <a:pt x="8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Sottotitolo 47">
            <a:extLst>
              <a:ext uri="{FF2B5EF4-FFF2-40B4-BE49-F238E27FC236}">
                <a16:creationId xmlns:a16="http://schemas.microsoft.com/office/drawing/2014/main" id="{0D529DC1-DC1E-B5D6-DBF3-FCD86C8A5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Step dell’analisi semantica</a:t>
            </a:r>
          </a:p>
        </p:txBody>
      </p:sp>
    </p:spTree>
    <p:extLst>
      <p:ext uri="{BB962C8B-B14F-4D97-AF65-F5344CB8AC3E}">
        <p14:creationId xmlns:p14="http://schemas.microsoft.com/office/powerpoint/2010/main" val="139560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8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Uso</a:t>
            </a:r>
            <a:r>
              <a:rPr lang="en"/>
              <a:t> del tool</a:t>
            </a:r>
            <a:br>
              <a:rPr lang="en"/>
            </a:br>
            <a:r>
              <a:rPr lang="en"/>
              <a:t>ANTLR</a:t>
            </a:r>
            <a:endParaRPr/>
          </a:p>
        </p:txBody>
      </p:sp>
      <p:sp>
        <p:nvSpPr>
          <p:cNvPr id="1061" name="Google Shape;1061;p48"/>
          <p:cNvSpPr txBox="1">
            <a:spLocks noGrp="1"/>
          </p:cNvSpPr>
          <p:nvPr>
            <p:ph type="subTitle" idx="1"/>
          </p:nvPr>
        </p:nvSpPr>
        <p:spPr>
          <a:xfrm>
            <a:off x="720000" y="2640917"/>
            <a:ext cx="3924000" cy="831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Poichè</a:t>
            </a:r>
            <a:r>
              <a:rPr lang="en"/>
              <a:t> il tool non </a:t>
            </a:r>
            <a:r>
              <a:rPr lang="en" err="1"/>
              <a:t>consente</a:t>
            </a:r>
            <a:r>
              <a:rPr lang="en"/>
              <a:t> di </a:t>
            </a:r>
            <a:r>
              <a:rPr lang="en" err="1"/>
              <a:t>svolgere</a:t>
            </a:r>
            <a:r>
              <a:rPr lang="en"/>
              <a:t> </a:t>
            </a:r>
            <a:r>
              <a:rPr lang="en" err="1"/>
              <a:t>un’analisi</a:t>
            </a:r>
            <a:r>
              <a:rPr lang="en"/>
              <a:t> </a:t>
            </a:r>
            <a:r>
              <a:rPr lang="en" err="1"/>
              <a:t>semantica</a:t>
            </a:r>
            <a:r>
              <a:rPr lang="en"/>
              <a:t> </a:t>
            </a:r>
            <a:r>
              <a:rPr lang="en" err="1"/>
              <a:t>articolata</a:t>
            </a:r>
            <a:r>
              <a:rPr lang="en"/>
              <a:t> </a:t>
            </a:r>
            <a:r>
              <a:rPr lang="en" err="1"/>
              <a:t>direttamente</a:t>
            </a:r>
            <a:r>
              <a:rPr lang="en"/>
              <a:t> </a:t>
            </a:r>
            <a:r>
              <a:rPr lang="en" err="1"/>
              <a:t>nel</a:t>
            </a:r>
            <a:r>
              <a:rPr lang="en"/>
              <a:t> file di </a:t>
            </a:r>
            <a:r>
              <a:rPr lang="en" err="1"/>
              <a:t>specifica</a:t>
            </a:r>
            <a:r>
              <a:rPr lang="en"/>
              <a:t>(.g4), </a:t>
            </a:r>
            <a:r>
              <a:rPr lang="en" err="1"/>
              <a:t>è</a:t>
            </a:r>
            <a:r>
              <a:rPr lang="en"/>
              <a:t> </a:t>
            </a:r>
            <a:r>
              <a:rPr lang="en" err="1"/>
              <a:t>stata</a:t>
            </a:r>
            <a:r>
              <a:rPr lang="en"/>
              <a:t> </a:t>
            </a:r>
            <a:r>
              <a:rPr lang="en" err="1"/>
              <a:t>spostata</a:t>
            </a:r>
            <a:r>
              <a:rPr lang="en"/>
              <a:t> </a:t>
            </a:r>
            <a:r>
              <a:rPr lang="en" err="1"/>
              <a:t>fuori</a:t>
            </a:r>
            <a:r>
              <a:rPr lang="en"/>
              <a:t> dal file .g4 </a:t>
            </a:r>
            <a:r>
              <a:rPr lang="en" err="1"/>
              <a:t>tramite</a:t>
            </a:r>
            <a:r>
              <a:rPr lang="en"/>
              <a:t> la </a:t>
            </a:r>
            <a:r>
              <a:rPr lang="en" err="1"/>
              <a:t>creazione</a:t>
            </a:r>
            <a:r>
              <a:rPr lang="en"/>
              <a:t> di package </a:t>
            </a:r>
            <a:r>
              <a:rPr lang="en" err="1"/>
              <a:t>apposit</a:t>
            </a:r>
            <a:r>
              <a:rPr lang="en-GB" err="1"/>
              <a:t>i</a:t>
            </a:r>
            <a:r>
              <a:rPr lang="en-GB"/>
              <a:t>, </a:t>
            </a:r>
            <a:r>
              <a:rPr lang="en-GB" err="1"/>
              <a:t>ognuno</a:t>
            </a:r>
            <a:r>
              <a:rPr lang="en-GB"/>
              <a:t> </a:t>
            </a:r>
            <a:r>
              <a:rPr lang="en-GB" err="1"/>
              <a:t>dei</a:t>
            </a:r>
            <a:r>
              <a:rPr lang="en-GB"/>
              <a:t> </a:t>
            </a:r>
            <a:r>
              <a:rPr lang="en-GB" err="1"/>
              <a:t>quali</a:t>
            </a:r>
            <a:r>
              <a:rPr lang="en-GB"/>
              <a:t> </a:t>
            </a:r>
            <a:r>
              <a:rPr lang="en-GB" err="1"/>
              <a:t>identifica</a:t>
            </a:r>
            <a:r>
              <a:rPr lang="en-GB"/>
              <a:t> </a:t>
            </a:r>
            <a:r>
              <a:rPr lang="en-GB" err="1"/>
              <a:t>una</a:t>
            </a:r>
            <a:r>
              <a:rPr lang="en-GB"/>
              <a:t> </a:t>
            </a:r>
            <a:r>
              <a:rPr lang="en-GB" err="1"/>
              <a:t>fase</a:t>
            </a:r>
            <a:r>
              <a:rPr lang="en-GB"/>
              <a:t> </a:t>
            </a:r>
            <a:r>
              <a:rPr lang="en-GB" err="1"/>
              <a:t>specifica</a:t>
            </a:r>
            <a:r>
              <a:rPr lang="en-GB"/>
              <a:t> </a:t>
            </a:r>
            <a:r>
              <a:rPr lang="en-GB" err="1"/>
              <a:t>dell’analisi</a:t>
            </a:r>
            <a:r>
              <a:rPr lang="en-GB"/>
              <a:t>. </a:t>
            </a:r>
            <a:endParaRPr/>
          </a:p>
        </p:txBody>
      </p:sp>
      <p:pic>
        <p:nvPicPr>
          <p:cNvPr id="5" name="Picture Placeholder 4" descr="Icon&#10;&#10;Description automatically generated">
            <a:extLst>
              <a:ext uri="{FF2B5EF4-FFF2-40B4-BE49-F238E27FC236}">
                <a16:creationId xmlns:a16="http://schemas.microsoft.com/office/drawing/2014/main" id="{32E1872D-40DA-0F78-5441-5F48BDB8085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" r="22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7"/>
          <p:cNvSpPr/>
          <p:nvPr/>
        </p:nvSpPr>
        <p:spPr>
          <a:xfrm>
            <a:off x="720450" y="307343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7"/>
          <p:cNvSpPr/>
          <p:nvPr/>
        </p:nvSpPr>
        <p:spPr>
          <a:xfrm flipH="1">
            <a:off x="720000" y="3072088"/>
            <a:ext cx="1440000" cy="1440000"/>
          </a:xfrm>
          <a:prstGeom prst="arc">
            <a:avLst>
              <a:gd name="adj1" fmla="val 21408269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>
            <a:off x="72045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/>
          <p:nvPr/>
        </p:nvSpPr>
        <p:spPr>
          <a:xfrm>
            <a:off x="4671600" y="3072988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7"/>
          <p:cNvSpPr/>
          <p:nvPr/>
        </p:nvSpPr>
        <p:spPr>
          <a:xfrm>
            <a:off x="4671600" y="1346375"/>
            <a:ext cx="1439100" cy="143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 flipH="1">
            <a:off x="4671600" y="3072088"/>
            <a:ext cx="1440000" cy="1440000"/>
          </a:xfrm>
          <a:prstGeom prst="arc">
            <a:avLst>
              <a:gd name="adj1" fmla="val 16229371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 flipH="1">
            <a:off x="4670700" y="1346375"/>
            <a:ext cx="1440000" cy="1440000"/>
          </a:xfrm>
          <a:prstGeom prst="arc">
            <a:avLst>
              <a:gd name="adj1" fmla="val 5406243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7"/>
          <p:cNvSpPr txBox="1">
            <a:spLocks noGrp="1"/>
          </p:cNvSpPr>
          <p:nvPr>
            <p:ph type="title"/>
          </p:nvPr>
        </p:nvSpPr>
        <p:spPr>
          <a:xfrm>
            <a:off x="2228667" y="1812269"/>
            <a:ext cx="235785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Analisi</a:t>
            </a:r>
            <a:r>
              <a:rPr lang="en" sz="1800"/>
              <a:t> </a:t>
            </a:r>
            <a:r>
              <a:rPr lang="en" sz="1800" err="1"/>
              <a:t>lessicale</a:t>
            </a:r>
            <a:r>
              <a:rPr lang="en" sz="1800"/>
              <a:t> e </a:t>
            </a:r>
            <a:r>
              <a:rPr lang="en" sz="1800" err="1"/>
              <a:t>sintattica</a:t>
            </a:r>
            <a:endParaRPr sz="1800"/>
          </a:p>
        </p:txBody>
      </p:sp>
      <p:sp>
        <p:nvSpPr>
          <p:cNvPr id="1024" name="Google Shape;1024;p47"/>
          <p:cNvSpPr txBox="1">
            <a:spLocks noGrp="1"/>
          </p:cNvSpPr>
          <p:nvPr>
            <p:ph type="title" idx="2"/>
          </p:nvPr>
        </p:nvSpPr>
        <p:spPr>
          <a:xfrm>
            <a:off x="6274959" y="2049298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Creazione</a:t>
            </a:r>
            <a:r>
              <a:rPr lang="en" sz="1800"/>
              <a:t> e </a:t>
            </a:r>
            <a:r>
              <a:rPr lang="en" sz="1800" err="1"/>
              <a:t>visualizzazione</a:t>
            </a:r>
            <a:r>
              <a:rPr lang="en" sz="1800"/>
              <a:t> </a:t>
            </a:r>
            <a:r>
              <a:rPr lang="en" sz="1800" err="1"/>
              <a:t>dell’albero</a:t>
            </a:r>
            <a:r>
              <a:rPr lang="en" sz="1800"/>
              <a:t> di </a:t>
            </a:r>
            <a:r>
              <a:rPr lang="en" sz="1800" err="1"/>
              <a:t>derivazione</a:t>
            </a:r>
            <a:r>
              <a:rPr lang="en" sz="1800"/>
              <a:t> </a:t>
            </a:r>
            <a:endParaRPr/>
          </a:p>
        </p:txBody>
      </p:sp>
      <p:sp>
        <p:nvSpPr>
          <p:cNvPr id="1026" name="Google Shape;1026;p47"/>
          <p:cNvSpPr txBox="1">
            <a:spLocks noGrp="1"/>
          </p:cNvSpPr>
          <p:nvPr>
            <p:ph type="title" idx="4"/>
          </p:nvPr>
        </p:nvSpPr>
        <p:spPr>
          <a:xfrm>
            <a:off x="2311950" y="3659393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Creazione</a:t>
            </a:r>
            <a:r>
              <a:rPr lang="en" sz="1800"/>
              <a:t> </a:t>
            </a:r>
            <a:r>
              <a:rPr lang="en" sz="1800" err="1"/>
              <a:t>della</a:t>
            </a:r>
            <a:r>
              <a:rPr lang="en" sz="1800"/>
              <a:t> </a:t>
            </a:r>
            <a:r>
              <a:rPr lang="en" sz="1800" err="1"/>
              <a:t>tabella</a:t>
            </a:r>
            <a:r>
              <a:rPr lang="en" sz="1800"/>
              <a:t> </a:t>
            </a:r>
            <a:r>
              <a:rPr lang="en" sz="1800" err="1"/>
              <a:t>dei</a:t>
            </a:r>
            <a:r>
              <a:rPr lang="en" sz="1800"/>
              <a:t> </a:t>
            </a:r>
            <a:r>
              <a:rPr lang="en" sz="1800" err="1"/>
              <a:t>simboli</a:t>
            </a:r>
            <a:endParaRPr sz="1800"/>
          </a:p>
        </p:txBody>
      </p:sp>
      <p:sp>
        <p:nvSpPr>
          <p:cNvPr id="1028" name="Google Shape;1028;p4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Fasi </a:t>
            </a:r>
            <a:r>
              <a:rPr lang="en" err="1"/>
              <a:t>Analisi</a:t>
            </a:r>
            <a:r>
              <a:rPr lang="en"/>
              <a:t> </a:t>
            </a:r>
            <a:r>
              <a:rPr lang="en" err="1"/>
              <a:t>Semantica</a:t>
            </a:r>
            <a:endParaRPr/>
          </a:p>
        </p:txBody>
      </p:sp>
      <p:sp>
        <p:nvSpPr>
          <p:cNvPr id="1029" name="Google Shape;1029;p47"/>
          <p:cNvSpPr txBox="1">
            <a:spLocks noGrp="1"/>
          </p:cNvSpPr>
          <p:nvPr>
            <p:ph type="title" idx="7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0" name="Google Shape;1030;p47"/>
          <p:cNvSpPr txBox="1">
            <a:spLocks noGrp="1"/>
          </p:cNvSpPr>
          <p:nvPr>
            <p:ph type="title" idx="8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1" name="Google Shape;1031;p47"/>
          <p:cNvSpPr txBox="1">
            <a:spLocks noGrp="1"/>
          </p:cNvSpPr>
          <p:nvPr>
            <p:ph type="title" idx="9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32" name="Google Shape;1032;p47"/>
          <p:cNvSpPr txBox="1">
            <a:spLocks noGrp="1"/>
          </p:cNvSpPr>
          <p:nvPr>
            <p:ph type="title" idx="13"/>
          </p:nvPr>
        </p:nvSpPr>
        <p:spPr>
          <a:xfrm>
            <a:off x="6264000" y="3513102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Calcolo</a:t>
            </a:r>
            <a:r>
              <a:rPr lang="en" sz="1800"/>
              <a:t> </a:t>
            </a:r>
            <a:r>
              <a:rPr lang="en" sz="1800" err="1"/>
              <a:t>delle</a:t>
            </a:r>
            <a:r>
              <a:rPr lang="en" sz="1800"/>
              <a:t> </a:t>
            </a:r>
            <a:r>
              <a:rPr lang="en" sz="1800" err="1"/>
              <a:t>metriche</a:t>
            </a:r>
            <a:endParaRPr/>
          </a:p>
        </p:txBody>
      </p:sp>
      <p:sp>
        <p:nvSpPr>
          <p:cNvPr id="1034" name="Google Shape;1034;p47"/>
          <p:cNvSpPr txBox="1">
            <a:spLocks noGrp="1"/>
          </p:cNvSpPr>
          <p:nvPr>
            <p:ph type="title" idx="15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 flipH="1">
            <a:off x="720000" y="1346375"/>
            <a:ext cx="1440000" cy="1440000"/>
          </a:xfrm>
          <a:prstGeom prst="arc">
            <a:avLst>
              <a:gd name="adj1" fmla="val 10724900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1037" name="Google Shape;1037;p47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47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1039" name="Google Shape;1039;p47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3" name="Google Shape;1053;p47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err="1"/>
              <a:t>Analisi</a:t>
            </a:r>
            <a:r>
              <a:rPr lang="en"/>
              <a:t> </a:t>
            </a:r>
            <a:r>
              <a:rPr lang="en" err="1"/>
              <a:t>lessicale</a:t>
            </a:r>
            <a:r>
              <a:rPr lang="en"/>
              <a:t> e </a:t>
            </a:r>
            <a:r>
              <a:rPr lang="en" err="1"/>
              <a:t>sintattica</a:t>
            </a:r>
            <a:endParaRPr/>
          </a:p>
        </p:txBody>
      </p:sp>
      <p:sp>
        <p:nvSpPr>
          <p:cNvPr id="1070" name="Google Shape;1070;p49"/>
          <p:cNvSpPr txBox="1"/>
          <p:nvPr/>
        </p:nvSpPr>
        <p:spPr>
          <a:xfrm>
            <a:off x="890121" y="1788646"/>
            <a:ext cx="6113721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en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Analisi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file </a:t>
            </a:r>
            <a:r>
              <a:rPr lang="en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sorgente</a:t>
            </a:r>
            <a:r>
              <a:rPr lang="en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Smart Contract 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3370C-CCB1-45F5-263F-8DE4D750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0" r="-409" b="952"/>
          <a:stretch/>
        </p:blipFill>
        <p:spPr>
          <a:xfrm>
            <a:off x="4741804" y="1516423"/>
            <a:ext cx="3898579" cy="3263653"/>
          </a:xfrm>
          <a:prstGeom prst="rect">
            <a:avLst/>
          </a:prstGeom>
          <a:ln>
            <a:solidFill>
              <a:srgbClr val="005C76"/>
            </a:solidFill>
          </a:ln>
        </p:spPr>
      </p:pic>
      <p:sp>
        <p:nvSpPr>
          <p:cNvPr id="2" name="Google Shape;1561;p56">
            <a:extLst>
              <a:ext uri="{FF2B5EF4-FFF2-40B4-BE49-F238E27FC236}">
                <a16:creationId xmlns:a16="http://schemas.microsoft.com/office/drawing/2014/main" id="{1BAF9CC6-26BC-D9E3-1908-A778025BF6C2}"/>
              </a:ext>
            </a:extLst>
          </p:cNvPr>
          <p:cNvSpPr txBox="1">
            <a:spLocks/>
          </p:cNvSpPr>
          <p:nvPr/>
        </p:nvSpPr>
        <p:spPr>
          <a:xfrm>
            <a:off x="890121" y="2322371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Stream di caratteri da analizzare per ogni file sorgente.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Convertito in uno stream di token grazie al 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Lexer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.</a:t>
            </a:r>
          </a:p>
          <a:p>
            <a:pPr marL="139700">
              <a:buClr>
                <a:schemeClr val="lt2"/>
              </a:buClr>
              <a:buSzPts val="1400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Dallo stream di token si passa ad un albero di derivazione astratto con l’ausilio del Parser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500479" y="361608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Solidity Metrics Extractor</a:t>
            </a:r>
            <a:endParaRPr sz="440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Linguaggi</a:t>
            </a:r>
            <a:r>
              <a:rPr lang="en"/>
              <a:t> di </a:t>
            </a:r>
            <a:r>
              <a:rPr lang="en" err="1"/>
              <a:t>Programmazione</a:t>
            </a:r>
            <a:r>
              <a:rPr lang="en"/>
              <a:t> e </a:t>
            </a:r>
            <a:r>
              <a:rPr lang="en" err="1"/>
              <a:t>Compilatori</a:t>
            </a:r>
            <a:r>
              <a:rPr lang="en"/>
              <a:t> </a:t>
            </a:r>
            <a:endParaRPr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47;p34">
            <a:extLst>
              <a:ext uri="{FF2B5EF4-FFF2-40B4-BE49-F238E27FC236}">
                <a16:creationId xmlns:a16="http://schemas.microsoft.com/office/drawing/2014/main" id="{8CBFC9F2-37E0-E11E-85FE-7714FAA3009F}"/>
              </a:ext>
            </a:extLst>
          </p:cNvPr>
          <p:cNvSpPr txBox="1">
            <a:spLocks/>
          </p:cNvSpPr>
          <p:nvPr/>
        </p:nvSpPr>
        <p:spPr>
          <a:xfrm>
            <a:off x="707681" y="3521998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/>
              <a:t>Cinelli Jessica</a:t>
            </a:r>
          </a:p>
          <a:p>
            <a:pPr marL="0" indent="0"/>
            <a:r>
              <a:rPr lang="en-GB" err="1"/>
              <a:t>Mazzitelli</a:t>
            </a:r>
            <a:r>
              <a:rPr lang="en-GB"/>
              <a:t> Francesco C. </a:t>
            </a:r>
          </a:p>
          <a:p>
            <a:pPr marL="0" indent="0"/>
            <a:r>
              <a:rPr lang="en-GB" err="1"/>
              <a:t>Saccone</a:t>
            </a:r>
            <a:r>
              <a:rPr lang="en-GB"/>
              <a:t> Francesco </a:t>
            </a:r>
          </a:p>
        </p:txBody>
      </p:sp>
    </p:spTree>
    <p:extLst>
      <p:ext uri="{BB962C8B-B14F-4D97-AF65-F5344CB8AC3E}">
        <p14:creationId xmlns:p14="http://schemas.microsoft.com/office/powerpoint/2010/main" val="13383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10406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2. </a:t>
            </a:r>
            <a:r>
              <a:rPr lang="en" sz="3200" err="1"/>
              <a:t>Creazione</a:t>
            </a:r>
            <a:r>
              <a:rPr lang="en" sz="3200"/>
              <a:t> e </a:t>
            </a:r>
            <a:r>
              <a:rPr lang="en" sz="3200" err="1"/>
              <a:t>visualizzazione</a:t>
            </a:r>
            <a:r>
              <a:rPr lang="en" sz="3200"/>
              <a:t> </a:t>
            </a:r>
            <a:r>
              <a:rPr lang="en" sz="3200" err="1"/>
              <a:t>dell’albero</a:t>
            </a:r>
            <a:r>
              <a:rPr lang="en" sz="3200"/>
              <a:t> di </a:t>
            </a:r>
            <a:r>
              <a:rPr lang="en" sz="3200" err="1"/>
              <a:t>derivazione</a:t>
            </a:r>
            <a:endParaRPr sz="3200"/>
          </a:p>
        </p:txBody>
      </p:sp>
      <p:sp>
        <p:nvSpPr>
          <p:cNvPr id="1070" name="Google Shape;1070;p49"/>
          <p:cNvSpPr txBox="1"/>
          <p:nvPr/>
        </p:nvSpPr>
        <p:spPr>
          <a:xfrm>
            <a:off x="633351" y="1874201"/>
            <a:ext cx="4207084" cy="59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it-IT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Costruzione dell’albero di derivazione</a:t>
            </a:r>
            <a:endParaRPr lang="it-IT" sz="1800">
              <a:solidFill>
                <a:schemeClr val="lt1"/>
              </a:solidFill>
              <a:latin typeface="Montserrat Black"/>
              <a:ea typeface="Montserrat Black"/>
              <a:cs typeface="Montserrat Black"/>
            </a:endParaRPr>
          </a:p>
        </p:txBody>
      </p:sp>
      <p:sp>
        <p:nvSpPr>
          <p:cNvPr id="1073" name="Google Shape;1073;p49"/>
          <p:cNvSpPr txBox="1"/>
          <p:nvPr/>
        </p:nvSpPr>
        <p:spPr>
          <a:xfrm>
            <a:off x="576460" y="2571750"/>
            <a:ext cx="396895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538C067-E26A-CF59-F4FB-77D37FF16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" r="20818" b="538"/>
          <a:stretch/>
        </p:blipFill>
        <p:spPr>
          <a:xfrm>
            <a:off x="5001215" y="1467537"/>
            <a:ext cx="3382286" cy="2894727"/>
          </a:xfrm>
          <a:prstGeom prst="rect">
            <a:avLst/>
          </a:prstGeom>
          <a:ln>
            <a:solidFill>
              <a:srgbClr val="005C76"/>
            </a:solidFill>
          </a:ln>
        </p:spPr>
      </p:pic>
      <p:sp>
        <p:nvSpPr>
          <p:cNvPr id="7" name="Google Shape;1073;p49">
            <a:extLst>
              <a:ext uri="{FF2B5EF4-FFF2-40B4-BE49-F238E27FC236}">
                <a16:creationId xmlns:a16="http://schemas.microsoft.com/office/drawing/2014/main" id="{240B23C9-C2EC-CF71-ACB0-EFF6D9D53FB2}"/>
              </a:ext>
            </a:extLst>
          </p:cNvPr>
          <p:cNvSpPr txBox="1"/>
          <p:nvPr/>
        </p:nvSpPr>
        <p:spPr>
          <a:xfrm>
            <a:off x="5001215" y="4463602"/>
            <a:ext cx="3382513" cy="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Esempio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pretty printing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dell’albero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derivazione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Ballot.sol</a:t>
            </a:r>
            <a:endParaRPr lang="en-GB"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561;p56">
            <a:extLst>
              <a:ext uri="{FF2B5EF4-FFF2-40B4-BE49-F238E27FC236}">
                <a16:creationId xmlns:a16="http://schemas.microsoft.com/office/drawing/2014/main" id="{ABA3C468-31D6-DBD8-04B7-E43932B72544}"/>
              </a:ext>
            </a:extLst>
          </p:cNvPr>
          <p:cNvSpPr txBox="1">
            <a:spLocks/>
          </p:cNvSpPr>
          <p:nvPr/>
        </p:nvSpPr>
        <p:spPr>
          <a:xfrm>
            <a:off x="723434" y="2573776"/>
            <a:ext cx="3788373" cy="102441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Possibilità di visualizzarne il contenuto per rendere maggiormente comprensibili le regole di derivazione e la loro interazione.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8825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9"/>
          <p:cNvSpPr txBox="1"/>
          <p:nvPr/>
        </p:nvSpPr>
        <p:spPr>
          <a:xfrm>
            <a:off x="863539" y="1799790"/>
            <a:ext cx="6113721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r>
              <a:rPr lang="it-IT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Creazione della tabella dei simboli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10406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</a:t>
            </a:r>
            <a:r>
              <a:rPr lang="en" sz="3200" err="1"/>
              <a:t>Creazione</a:t>
            </a:r>
            <a:r>
              <a:rPr lang="en" sz="3200"/>
              <a:t> </a:t>
            </a:r>
            <a:r>
              <a:rPr lang="en" sz="3200" err="1"/>
              <a:t>della</a:t>
            </a:r>
            <a:r>
              <a:rPr lang="en" sz="3200"/>
              <a:t> </a:t>
            </a:r>
            <a:r>
              <a:rPr lang="en" sz="3200" err="1"/>
              <a:t>tabella</a:t>
            </a:r>
            <a:r>
              <a:rPr lang="en" sz="3200"/>
              <a:t> </a:t>
            </a:r>
            <a:r>
              <a:rPr lang="en" sz="3200" err="1"/>
              <a:t>dei</a:t>
            </a:r>
            <a:r>
              <a:rPr lang="en" sz="3200"/>
              <a:t> </a:t>
            </a:r>
            <a:r>
              <a:rPr lang="en" sz="3200" err="1"/>
              <a:t>simboli</a:t>
            </a:r>
            <a:endParaRPr sz="3200"/>
          </a:p>
        </p:txBody>
      </p:sp>
      <p:sp>
        <p:nvSpPr>
          <p:cNvPr id="1073" name="Google Shape;1073;p49"/>
          <p:cNvSpPr txBox="1"/>
          <p:nvPr/>
        </p:nvSpPr>
        <p:spPr>
          <a:xfrm>
            <a:off x="576460" y="2571750"/>
            <a:ext cx="396895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71450" lvl="7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1073;p49">
            <a:extLst>
              <a:ext uri="{FF2B5EF4-FFF2-40B4-BE49-F238E27FC236}">
                <a16:creationId xmlns:a16="http://schemas.microsoft.com/office/drawing/2014/main" id="{240B23C9-C2EC-CF71-ACB0-EFF6D9D53FB2}"/>
              </a:ext>
            </a:extLst>
          </p:cNvPr>
          <p:cNvSpPr txBox="1"/>
          <p:nvPr/>
        </p:nvSpPr>
        <p:spPr>
          <a:xfrm>
            <a:off x="5100562" y="4521113"/>
            <a:ext cx="3446013" cy="36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Esempio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tabella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dei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simboli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dello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</a:t>
            </a:r>
            <a:r>
              <a:rPr lang="en-GB" sz="9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Ballot.sol</a:t>
            </a:r>
            <a:endParaRPr lang="en-GB"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7FD76B8-E5CD-B1C7-A656-EDFA754B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58" y="2184530"/>
            <a:ext cx="3448319" cy="224696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Google Shape;1070;p49">
            <a:extLst>
              <a:ext uri="{FF2B5EF4-FFF2-40B4-BE49-F238E27FC236}">
                <a16:creationId xmlns:a16="http://schemas.microsoft.com/office/drawing/2014/main" id="{15D1A93C-EC96-4394-C811-604715249023}"/>
              </a:ext>
            </a:extLst>
          </p:cNvPr>
          <p:cNvSpPr txBox="1"/>
          <p:nvPr/>
        </p:nvSpPr>
        <p:spPr>
          <a:xfrm>
            <a:off x="863539" y="1786888"/>
            <a:ext cx="3968959" cy="2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lvl="0"/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Google Shape;1561;p56">
            <a:extLst>
              <a:ext uri="{FF2B5EF4-FFF2-40B4-BE49-F238E27FC236}">
                <a16:creationId xmlns:a16="http://schemas.microsoft.com/office/drawing/2014/main" id="{77BEBA94-AC0E-54B9-201F-8D7400C853E2}"/>
              </a:ext>
            </a:extLst>
          </p:cNvPr>
          <p:cNvSpPr txBox="1">
            <a:spLocks/>
          </p:cNvSpPr>
          <p:nvPr/>
        </p:nvSpPr>
        <p:spPr>
          <a:xfrm>
            <a:off x="890121" y="2322371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/>
              </a:rPr>
              <a:t>Struttura dati usata per mantenere tutte le informazioni relative alla dichiarazione di identificatori</a:t>
            </a: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Uso dell’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HashMap</a:t>
            </a: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Elementi salvati nell’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hashMap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 costruendo una </a:t>
            </a:r>
            <a:r>
              <a:rPr lang="it-IT" sz="1100" err="1">
                <a:solidFill>
                  <a:srgbClr val="666466"/>
                </a:solidFill>
                <a:latin typeface="Montserrat Medium" panose="00000600000000000000" pitchFamily="2" charset="0"/>
              </a:rPr>
              <a:t>tupla</a:t>
            </a: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 chiave-valore, dove la chiave è il nome della variabile o della funzione definite e il valore è la tipologia di Token.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 sz="1100">
                <a:solidFill>
                  <a:srgbClr val="666466"/>
                </a:solidFill>
                <a:latin typeface="Montserrat Medium" panose="00000600000000000000" pitchFamily="2" charset="0"/>
              </a:rPr>
              <a:t>Memorizzate le informazioni relative ad identificatori generate durante la fase di dichiarazione delle variabili e delle funzioni. 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63225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>
            <a:spLocks noGrp="1"/>
          </p:cNvSpPr>
          <p:nvPr>
            <p:ph type="title"/>
          </p:nvPr>
        </p:nvSpPr>
        <p:spPr>
          <a:xfrm>
            <a:off x="718724" y="124705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err="1"/>
              <a:t>Calcolo</a:t>
            </a:r>
            <a:r>
              <a:rPr lang="en"/>
              <a:t> </a:t>
            </a:r>
            <a:r>
              <a:rPr lang="en" err="1"/>
              <a:t>delle</a:t>
            </a:r>
            <a:r>
              <a:rPr lang="en"/>
              <a:t> </a:t>
            </a:r>
            <a:r>
              <a:rPr lang="en" err="1"/>
              <a:t>metriche</a:t>
            </a:r>
            <a:endParaRPr/>
          </a:p>
        </p:txBody>
      </p:sp>
      <p:cxnSp>
        <p:nvCxnSpPr>
          <p:cNvPr id="1193" name="Google Shape;1193;p51"/>
          <p:cNvCxnSpPr>
            <a:stCxn id="1194" idx="2"/>
            <a:endCxn id="1195" idx="1"/>
          </p:cNvCxnSpPr>
          <p:nvPr/>
        </p:nvCxnSpPr>
        <p:spPr>
          <a:xfrm rot="-5400000" flipH="1">
            <a:off x="1771350" y="1979577"/>
            <a:ext cx="892800" cy="9459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51"/>
          <p:cNvCxnSpPr>
            <a:stCxn id="1195" idx="2"/>
            <a:endCxn id="1197" idx="1"/>
          </p:cNvCxnSpPr>
          <p:nvPr/>
        </p:nvCxnSpPr>
        <p:spPr>
          <a:xfrm rot="-5400000" flipH="1">
            <a:off x="3437100" y="3149727"/>
            <a:ext cx="893100" cy="9459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51"/>
          <p:cNvSpPr txBox="1"/>
          <p:nvPr/>
        </p:nvSpPr>
        <p:spPr>
          <a:xfrm>
            <a:off x="2540999" y="1451877"/>
            <a:ext cx="354082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Interfaccia</a:t>
            </a: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Visitor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9" name="Google Shape;1199;p51"/>
          <p:cNvSpPr txBox="1"/>
          <p:nvPr/>
        </p:nvSpPr>
        <p:spPr>
          <a:xfrm>
            <a:off x="2541000" y="1929777"/>
            <a:ext cx="48582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Necessità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tale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interfaccia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autogenerat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dal file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0" name="Google Shape;1200;p51"/>
          <p:cNvSpPr txBox="1"/>
          <p:nvPr/>
        </p:nvSpPr>
        <p:spPr>
          <a:xfrm>
            <a:off x="5872800" y="3792152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Framework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1" name="Google Shape;1201;p51"/>
          <p:cNvSpPr txBox="1"/>
          <p:nvPr/>
        </p:nvSpPr>
        <p:spPr>
          <a:xfrm>
            <a:off x="5872799" y="4269627"/>
            <a:ext cx="3058549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Estensione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framework per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poter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specializzare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metodi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2" name="Google Shape;1202;p51"/>
          <p:cNvSpPr txBox="1"/>
          <p:nvPr/>
        </p:nvSpPr>
        <p:spPr>
          <a:xfrm>
            <a:off x="4206899" y="2621877"/>
            <a:ext cx="36292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Classe</a:t>
            </a: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24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BaseVisitor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3" name="Google Shape;1203;p51"/>
          <p:cNvSpPr txBox="1"/>
          <p:nvPr/>
        </p:nvSpPr>
        <p:spPr>
          <a:xfrm>
            <a:off x="4206900" y="3099777"/>
            <a:ext cx="421582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Tale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l’interfaccia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Visitor,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viene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autogenerat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dal file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costruendo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framework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4" name="Google Shape;1194;p51"/>
          <p:cNvSpPr/>
          <p:nvPr/>
        </p:nvSpPr>
        <p:spPr>
          <a:xfrm>
            <a:off x="1024800" y="1451727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5" name="Google Shape;1195;p51"/>
          <p:cNvSpPr/>
          <p:nvPr/>
        </p:nvSpPr>
        <p:spPr>
          <a:xfrm>
            <a:off x="2690700" y="2621727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7" name="Google Shape;1197;p51"/>
          <p:cNvSpPr/>
          <p:nvPr/>
        </p:nvSpPr>
        <p:spPr>
          <a:xfrm>
            <a:off x="4356600" y="3792002"/>
            <a:ext cx="144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2400">
              <a:solidFill>
                <a:schemeClr val="accent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1232" name="Google Shape;1232;p51"/>
          <p:cNvGrpSpPr/>
          <p:nvPr/>
        </p:nvGrpSpPr>
        <p:grpSpPr>
          <a:xfrm>
            <a:off x="-304800" y="3069361"/>
            <a:ext cx="2839384" cy="2378945"/>
            <a:chOff x="-304800" y="3069361"/>
            <a:chExt cx="2839384" cy="2378945"/>
          </a:xfrm>
        </p:grpSpPr>
        <p:sp>
          <p:nvSpPr>
            <p:cNvPr id="1233" name="Google Shape;1233;p51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 flipH="1">
              <a:off x="373842" y="30693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 flipH="1">
              <a:off x="152403" y="3449137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 flipH="1">
              <a:off x="2346365" y="48112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51"/>
            <p:cNvGrpSpPr/>
            <p:nvPr/>
          </p:nvGrpSpPr>
          <p:grpSpPr>
            <a:xfrm>
              <a:off x="152407" y="3801484"/>
              <a:ext cx="2196152" cy="1197112"/>
              <a:chOff x="152407" y="3801484"/>
              <a:chExt cx="2196152" cy="1197112"/>
            </a:xfrm>
          </p:grpSpPr>
          <p:sp>
            <p:nvSpPr>
              <p:cNvPr id="1238" name="Google Shape;1238;p51"/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17693" extrusionOk="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13829" extrusionOk="0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avLst/>
                <a:gdLst/>
                <a:ahLst/>
                <a:cxnLst/>
                <a:rect l="l" t="t" r="r" b="b"/>
                <a:pathLst>
                  <a:path w="32343" h="2259" extrusionOk="0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738" extrusionOk="0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353551" y="4213196"/>
                <a:ext cx="319032" cy="22176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5696" y="396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225199" y="4271772"/>
                <a:ext cx="575736" cy="22232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397" extrusionOk="0">
                    <a:moveTo>
                      <a:pt x="0" y="1"/>
                    </a:moveTo>
                    <a:lnTo>
                      <a:pt x="0" y="397"/>
                    </a:lnTo>
                    <a:lnTo>
                      <a:pt x="10281" y="397"/>
                    </a:lnTo>
                    <a:lnTo>
                      <a:pt x="102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225199" y="4387580"/>
                <a:ext cx="575736" cy="123592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207" extrusionOk="0">
                    <a:moveTo>
                      <a:pt x="1485" y="1"/>
                    </a:moveTo>
                    <a:cubicBezTo>
                      <a:pt x="668" y="1"/>
                      <a:pt x="0" y="498"/>
                      <a:pt x="0" y="1104"/>
                    </a:cubicBezTo>
                    <a:cubicBezTo>
                      <a:pt x="0" y="1711"/>
                      <a:pt x="668" y="2207"/>
                      <a:pt x="1485" y="2207"/>
                    </a:cubicBezTo>
                    <a:lnTo>
                      <a:pt x="8796" y="2207"/>
                    </a:lnTo>
                    <a:cubicBezTo>
                      <a:pt x="9613" y="2207"/>
                      <a:pt x="10281" y="1711"/>
                      <a:pt x="10281" y="1104"/>
                    </a:cubicBezTo>
                    <a:cubicBezTo>
                      <a:pt x="10281" y="498"/>
                      <a:pt x="9613" y="1"/>
                      <a:pt x="8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308471" y="4430420"/>
                <a:ext cx="37856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6" extrusionOk="0">
                    <a:moveTo>
                      <a:pt x="338" y="1"/>
                    </a:moveTo>
                    <a:cubicBezTo>
                      <a:pt x="152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8" y="676"/>
                    </a:cubicBezTo>
                    <a:cubicBezTo>
                      <a:pt x="523" y="676"/>
                      <a:pt x="673" y="523"/>
                      <a:pt x="673" y="338"/>
                    </a:cubicBezTo>
                    <a:cubicBezTo>
                      <a:pt x="676" y="153"/>
                      <a:pt x="523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82671" y="4430420"/>
                <a:ext cx="3791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6" extrusionOk="0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9" y="676"/>
                    </a:cubicBezTo>
                    <a:cubicBezTo>
                      <a:pt x="524" y="676"/>
                      <a:pt x="674" y="523"/>
                      <a:pt x="674" y="338"/>
                    </a:cubicBezTo>
                    <a:cubicBezTo>
                      <a:pt x="677" y="153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456927" y="4430420"/>
                <a:ext cx="3791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76" extrusionOk="0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2" y="676"/>
                      <a:pt x="339" y="676"/>
                    </a:cubicBezTo>
                    <a:cubicBezTo>
                      <a:pt x="524" y="676"/>
                      <a:pt x="677" y="523"/>
                      <a:pt x="677" y="338"/>
                    </a:cubicBezTo>
                    <a:cubicBezTo>
                      <a:pt x="677" y="153"/>
                      <a:pt x="526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531239" y="4430420"/>
                <a:ext cx="37968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6" extrusionOk="0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7" y="523"/>
                      <a:pt x="677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605495" y="4430420"/>
                <a:ext cx="37968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6" extrusionOk="0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5" y="523"/>
                      <a:pt x="675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413135" y="4593212"/>
                <a:ext cx="199920" cy="8108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448" extrusionOk="0">
                    <a:moveTo>
                      <a:pt x="1" y="1"/>
                    </a:moveTo>
                    <a:lnTo>
                      <a:pt x="1" y="1447"/>
                    </a:lnTo>
                    <a:lnTo>
                      <a:pt x="3569" y="1447"/>
                    </a:lnTo>
                    <a:lnTo>
                      <a:pt x="35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1448359" y="4622612"/>
                <a:ext cx="129360" cy="22232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397" extrusionOk="0">
                    <a:moveTo>
                      <a:pt x="1" y="1"/>
                    </a:moveTo>
                    <a:lnTo>
                      <a:pt x="1" y="397"/>
                    </a:lnTo>
                    <a:lnTo>
                      <a:pt x="2310" y="397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511143" y="4119676"/>
                <a:ext cx="610680" cy="610848"/>
              </a:xfrm>
              <a:custGeom>
                <a:avLst/>
                <a:gdLst/>
                <a:ahLst/>
                <a:cxnLst/>
                <a:rect l="l" t="t" r="r" b="b"/>
                <a:pathLst>
                  <a:path w="10905" h="10908" extrusionOk="0">
                    <a:moveTo>
                      <a:pt x="5453" y="1"/>
                    </a:moveTo>
                    <a:cubicBezTo>
                      <a:pt x="2440" y="1"/>
                      <a:pt x="1" y="2443"/>
                      <a:pt x="1" y="5454"/>
                    </a:cubicBezTo>
                    <a:cubicBezTo>
                      <a:pt x="1" y="8467"/>
                      <a:pt x="2443" y="10908"/>
                      <a:pt x="5453" y="10908"/>
                    </a:cubicBezTo>
                    <a:cubicBezTo>
                      <a:pt x="8464" y="10908"/>
                      <a:pt x="10905" y="8464"/>
                      <a:pt x="10905" y="5454"/>
                    </a:cubicBezTo>
                    <a:cubicBezTo>
                      <a:pt x="10905" y="2441"/>
                      <a:pt x="8462" y="1"/>
                      <a:pt x="5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738671" y="4268356"/>
                <a:ext cx="155512" cy="208992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732" extrusionOk="0">
                    <a:moveTo>
                      <a:pt x="1388" y="0"/>
                    </a:moveTo>
                    <a:cubicBezTo>
                      <a:pt x="622" y="0"/>
                      <a:pt x="0" y="834"/>
                      <a:pt x="0" y="1866"/>
                    </a:cubicBezTo>
                    <a:cubicBezTo>
                      <a:pt x="0" y="2897"/>
                      <a:pt x="622" y="3731"/>
                      <a:pt x="1388" y="3731"/>
                    </a:cubicBezTo>
                    <a:cubicBezTo>
                      <a:pt x="2155" y="3731"/>
                      <a:pt x="2777" y="2897"/>
                      <a:pt x="2777" y="1866"/>
                    </a:cubicBezTo>
                    <a:cubicBezTo>
                      <a:pt x="2777" y="836"/>
                      <a:pt x="2155" y="0"/>
                      <a:pt x="1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654671" y="4492972"/>
                <a:ext cx="323456" cy="237552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4242" extrusionOk="0">
                    <a:moveTo>
                      <a:pt x="2888" y="1"/>
                    </a:moveTo>
                    <a:cubicBezTo>
                      <a:pt x="1293" y="1"/>
                      <a:pt x="0" y="1294"/>
                      <a:pt x="0" y="2887"/>
                    </a:cubicBezTo>
                    <a:cubicBezTo>
                      <a:pt x="0" y="3078"/>
                      <a:pt x="19" y="3267"/>
                      <a:pt x="54" y="3447"/>
                    </a:cubicBezTo>
                    <a:cubicBezTo>
                      <a:pt x="880" y="3949"/>
                      <a:pt x="1851" y="4242"/>
                      <a:pt x="2888" y="4242"/>
                    </a:cubicBezTo>
                    <a:cubicBezTo>
                      <a:pt x="3926" y="4242"/>
                      <a:pt x="4897" y="3951"/>
                      <a:pt x="5722" y="3449"/>
                    </a:cubicBezTo>
                    <a:cubicBezTo>
                      <a:pt x="5756" y="3268"/>
                      <a:pt x="5776" y="3080"/>
                      <a:pt x="5776" y="2890"/>
                    </a:cubicBezTo>
                    <a:cubicBezTo>
                      <a:pt x="5776" y="1294"/>
                      <a:pt x="4484" y="1"/>
                      <a:pt x="2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52407" y="3801484"/>
                <a:ext cx="507080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6497" extrusionOk="0">
                    <a:moveTo>
                      <a:pt x="4528" y="1"/>
                    </a:moveTo>
                    <a:cubicBezTo>
                      <a:pt x="4227" y="1"/>
                      <a:pt x="3926" y="169"/>
                      <a:pt x="3697" y="505"/>
                    </a:cubicBezTo>
                    <a:lnTo>
                      <a:pt x="457" y="5274"/>
                    </a:lnTo>
                    <a:cubicBezTo>
                      <a:pt x="1" y="5947"/>
                      <a:pt x="291" y="6496"/>
                      <a:pt x="1105" y="6496"/>
                    </a:cubicBezTo>
                    <a:lnTo>
                      <a:pt x="7952" y="6496"/>
                    </a:lnTo>
                    <a:cubicBezTo>
                      <a:pt x="8765" y="6496"/>
                      <a:pt x="9055" y="5945"/>
                      <a:pt x="8599" y="5274"/>
                    </a:cubicBezTo>
                    <a:lnTo>
                      <a:pt x="5359" y="505"/>
                    </a:lnTo>
                    <a:cubicBezTo>
                      <a:pt x="5131" y="169"/>
                      <a:pt x="4829" y="1"/>
                      <a:pt x="45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393543" y="3801484"/>
                <a:ext cx="26588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6497" extrusionOk="0">
                    <a:moveTo>
                      <a:pt x="222" y="1"/>
                    </a:moveTo>
                    <a:cubicBezTo>
                      <a:pt x="148" y="1"/>
                      <a:pt x="74" y="11"/>
                      <a:pt x="1" y="31"/>
                    </a:cubicBezTo>
                    <a:cubicBezTo>
                      <a:pt x="225" y="94"/>
                      <a:pt x="438" y="252"/>
                      <a:pt x="609" y="505"/>
                    </a:cubicBezTo>
                    <a:lnTo>
                      <a:pt x="3848" y="5274"/>
                    </a:lnTo>
                    <a:cubicBezTo>
                      <a:pt x="4306" y="5947"/>
                      <a:pt x="4013" y="6496"/>
                      <a:pt x="3201" y="6496"/>
                    </a:cubicBezTo>
                    <a:lnTo>
                      <a:pt x="3646" y="6496"/>
                    </a:lnTo>
                    <a:cubicBezTo>
                      <a:pt x="4458" y="6496"/>
                      <a:pt x="4748" y="5945"/>
                      <a:pt x="4291" y="5274"/>
                    </a:cubicBezTo>
                    <a:lnTo>
                      <a:pt x="1053" y="505"/>
                    </a:lnTo>
                    <a:cubicBezTo>
                      <a:pt x="824" y="168"/>
                      <a:pt x="524" y="1"/>
                      <a:pt x="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389063" y="3891868"/>
                <a:ext cx="33600" cy="18116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235" extrusionOk="0">
                    <a:moveTo>
                      <a:pt x="300" y="1"/>
                    </a:moveTo>
                    <a:cubicBezTo>
                      <a:pt x="135" y="1"/>
                      <a:pt x="0" y="135"/>
                      <a:pt x="0" y="301"/>
                    </a:cubicBezTo>
                    <a:lnTo>
                      <a:pt x="0" y="2937"/>
                    </a:lnTo>
                    <a:cubicBezTo>
                      <a:pt x="0" y="3101"/>
                      <a:pt x="133" y="3235"/>
                      <a:pt x="300" y="3235"/>
                    </a:cubicBezTo>
                    <a:cubicBezTo>
                      <a:pt x="465" y="3235"/>
                      <a:pt x="600" y="3101"/>
                      <a:pt x="600" y="2937"/>
                    </a:cubicBezTo>
                    <a:lnTo>
                      <a:pt x="600" y="301"/>
                    </a:ln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15337" extrusionOk="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234" extrusionOk="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6" extrusionOk="0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1743815" y="4089772"/>
                <a:ext cx="514667" cy="448623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1906875" y="4226527"/>
                <a:ext cx="199634" cy="157181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1933250" y="4151651"/>
                <a:ext cx="325367" cy="38670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078C8-D210-36C1-8C72-189C797D8E44}"/>
              </a:ext>
            </a:extLst>
          </p:cNvPr>
          <p:cNvSpPr txBox="1"/>
          <p:nvPr/>
        </p:nvSpPr>
        <p:spPr>
          <a:xfrm>
            <a:off x="564752" y="927992"/>
            <a:ext cx="8258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implementare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un’azione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semantica</a:t>
            </a:r>
            <a:r>
              <a:rPr lang="en-GB" sz="140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relativa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ad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regola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produzione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b="1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necessario</a:t>
            </a:r>
            <a:r>
              <a:rPr lang="en-GB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lang="en-GB" sz="1400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4"/>
          <p:cNvSpPr txBox="1">
            <a:spLocks noGrp="1"/>
          </p:cNvSpPr>
          <p:nvPr>
            <p:ph type="title"/>
          </p:nvPr>
        </p:nvSpPr>
        <p:spPr>
          <a:xfrm>
            <a:off x="745720" y="-356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err="1"/>
              <a:t>Complessità</a:t>
            </a:r>
            <a:r>
              <a:rPr lang="en" sz="2800"/>
              <a:t> </a:t>
            </a:r>
            <a:r>
              <a:rPr lang="en" sz="2800" err="1"/>
              <a:t>ciclomatica</a:t>
            </a:r>
            <a:r>
              <a:rPr lang="en" sz="2800"/>
              <a:t> di McCabe</a:t>
            </a:r>
            <a:endParaRPr sz="2800"/>
          </a:p>
        </p:txBody>
      </p:sp>
      <p:grpSp>
        <p:nvGrpSpPr>
          <p:cNvPr id="1441" name="Google Shape;1441;p5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1442" name="Google Shape;1442;p5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5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444" name="Google Shape;1444;p5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5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46F6F-5A72-6B6E-45F8-C043D89AD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503" b="-168"/>
          <a:stretch/>
        </p:blipFill>
        <p:spPr>
          <a:xfrm>
            <a:off x="1091829" y="768904"/>
            <a:ext cx="2919692" cy="414977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6" name="Google Shape;1561;p56">
            <a:extLst>
              <a:ext uri="{FF2B5EF4-FFF2-40B4-BE49-F238E27FC236}">
                <a16:creationId xmlns:a16="http://schemas.microsoft.com/office/drawing/2014/main" id="{9C550281-59D0-8F26-3EA3-9C94EC768073}"/>
              </a:ext>
            </a:extLst>
          </p:cNvPr>
          <p:cNvSpPr txBox="1">
            <a:spLocks/>
          </p:cNvSpPr>
          <p:nvPr/>
        </p:nvSpPr>
        <p:spPr>
          <a:xfrm>
            <a:off x="4331363" y="1208147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>
                <a:solidFill>
                  <a:srgbClr val="666466"/>
                </a:solidFill>
                <a:latin typeface="Montserrat Medium" panose="00000600000000000000" pitchFamily="2" charset="0"/>
              </a:rPr>
              <a:t>Classe relativa alla logica del calcolo della metrica di McCabe</a:t>
            </a: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r>
              <a:rPr lang="it-IT">
                <a:solidFill>
                  <a:srgbClr val="666466"/>
                </a:solidFill>
                <a:latin typeface="Montserrat Medium" panose="00000600000000000000" pitchFamily="2" charset="0"/>
              </a:rPr>
              <a:t>La variabile mcc viene incrementata ogni volta che durante l’interazione si incontra uno </a:t>
            </a:r>
            <a:r>
              <a:rPr lang="it-IT" err="1">
                <a:solidFill>
                  <a:srgbClr val="666466"/>
                </a:solidFill>
                <a:latin typeface="Montserrat Medium" panose="00000600000000000000" pitchFamily="2" charset="0"/>
              </a:rPr>
              <a:t>statement</a:t>
            </a:r>
            <a:endParaRPr lang="it-IT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>
              <a:solidFill>
                <a:srgbClr val="666466"/>
              </a:solidFill>
              <a:latin typeface="Montserrat Medium" panose="00000600000000000000" pitchFamily="2" charset="0"/>
            </a:endParaRPr>
          </a:p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/>
              <a:t>Metriche Object Oriented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1433887" y="66957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Metriche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calcolate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Smart Contract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1561;p56">
            <a:extLst>
              <a:ext uri="{FF2B5EF4-FFF2-40B4-BE49-F238E27FC236}">
                <a16:creationId xmlns:a16="http://schemas.microsoft.com/office/drawing/2014/main" id="{FA99CFB8-4945-7956-C3E7-FB3AFDA1C0C7}"/>
              </a:ext>
            </a:extLst>
          </p:cNvPr>
          <p:cNvSpPr txBox="1">
            <a:spLocks/>
          </p:cNvSpPr>
          <p:nvPr/>
        </p:nvSpPr>
        <p:spPr>
          <a:xfrm>
            <a:off x="4933276" y="3282822"/>
            <a:ext cx="3788373" cy="158004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Arial"/>
              <a:buChar char="●"/>
            </a:pPr>
            <a:endParaRPr lang="it-IT" sz="1200" b="1"/>
          </a:p>
        </p:txBody>
      </p:sp>
      <p:sp>
        <p:nvSpPr>
          <p:cNvPr id="9" name="Google Shape;767;p44">
            <a:extLst>
              <a:ext uri="{FF2B5EF4-FFF2-40B4-BE49-F238E27FC236}">
                <a16:creationId xmlns:a16="http://schemas.microsoft.com/office/drawing/2014/main" id="{C89E6A78-2229-49F3-3168-1295E6FBE71F}"/>
              </a:ext>
            </a:extLst>
          </p:cNvPr>
          <p:cNvSpPr>
            <a:spLocks noChangeAspect="1"/>
          </p:cNvSpPr>
          <p:nvPr/>
        </p:nvSpPr>
        <p:spPr>
          <a:xfrm>
            <a:off x="1286221" y="113695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1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ontserrat Medium" panose="00000600000000000000" pitchFamily="2" charset="0"/>
              <a:sym typeface="Arial"/>
            </a:endParaRPr>
          </a:p>
        </p:txBody>
      </p:sp>
      <p:sp>
        <p:nvSpPr>
          <p:cNvPr id="14" name="Google Shape;767;p44">
            <a:extLst>
              <a:ext uri="{FF2B5EF4-FFF2-40B4-BE49-F238E27FC236}">
                <a16:creationId xmlns:a16="http://schemas.microsoft.com/office/drawing/2014/main" id="{4C43F739-C0C1-A936-900A-ED486813805F}"/>
              </a:ext>
            </a:extLst>
          </p:cNvPr>
          <p:cNvSpPr>
            <a:spLocks noChangeAspect="1"/>
          </p:cNvSpPr>
          <p:nvPr/>
        </p:nvSpPr>
        <p:spPr>
          <a:xfrm>
            <a:off x="4151341" y="114711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67;p44">
            <a:extLst>
              <a:ext uri="{FF2B5EF4-FFF2-40B4-BE49-F238E27FC236}">
                <a16:creationId xmlns:a16="http://schemas.microsoft.com/office/drawing/2014/main" id="{3DF08806-1830-8405-85FF-5B3B350E501A}"/>
              </a:ext>
            </a:extLst>
          </p:cNvPr>
          <p:cNvSpPr>
            <a:spLocks noChangeAspect="1"/>
          </p:cNvSpPr>
          <p:nvPr/>
        </p:nvSpPr>
        <p:spPr>
          <a:xfrm>
            <a:off x="7016460" y="114711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767;p44">
            <a:extLst>
              <a:ext uri="{FF2B5EF4-FFF2-40B4-BE49-F238E27FC236}">
                <a16:creationId xmlns:a16="http://schemas.microsoft.com/office/drawing/2014/main" id="{C8D1430E-0CC5-E8A0-753A-43B9FDA3AA23}"/>
              </a:ext>
            </a:extLst>
          </p:cNvPr>
          <p:cNvSpPr>
            <a:spLocks noChangeAspect="1"/>
          </p:cNvSpPr>
          <p:nvPr/>
        </p:nvSpPr>
        <p:spPr>
          <a:xfrm>
            <a:off x="1286221" y="256951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767;p44">
            <a:extLst>
              <a:ext uri="{FF2B5EF4-FFF2-40B4-BE49-F238E27FC236}">
                <a16:creationId xmlns:a16="http://schemas.microsoft.com/office/drawing/2014/main" id="{067B3B69-A1B6-2B6B-CF9F-64D48F12F1E9}"/>
              </a:ext>
            </a:extLst>
          </p:cNvPr>
          <p:cNvSpPr>
            <a:spLocks noChangeAspect="1"/>
          </p:cNvSpPr>
          <p:nvPr/>
        </p:nvSpPr>
        <p:spPr>
          <a:xfrm>
            <a:off x="4151341" y="257967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767;p44">
            <a:extLst>
              <a:ext uri="{FF2B5EF4-FFF2-40B4-BE49-F238E27FC236}">
                <a16:creationId xmlns:a16="http://schemas.microsoft.com/office/drawing/2014/main" id="{C168CCAA-855A-54D2-8FBA-29C983DD6494}"/>
              </a:ext>
            </a:extLst>
          </p:cNvPr>
          <p:cNvSpPr>
            <a:spLocks noChangeAspect="1"/>
          </p:cNvSpPr>
          <p:nvPr/>
        </p:nvSpPr>
        <p:spPr>
          <a:xfrm>
            <a:off x="7016460" y="257967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767;p44">
            <a:extLst>
              <a:ext uri="{FF2B5EF4-FFF2-40B4-BE49-F238E27FC236}">
                <a16:creationId xmlns:a16="http://schemas.microsoft.com/office/drawing/2014/main" id="{A800EB27-7756-F32E-EDEF-6632F31F88F7}"/>
              </a:ext>
            </a:extLst>
          </p:cNvPr>
          <p:cNvSpPr>
            <a:spLocks noChangeAspect="1"/>
          </p:cNvSpPr>
          <p:nvPr/>
        </p:nvSpPr>
        <p:spPr>
          <a:xfrm>
            <a:off x="1296381" y="402239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767;p44">
            <a:extLst>
              <a:ext uri="{FF2B5EF4-FFF2-40B4-BE49-F238E27FC236}">
                <a16:creationId xmlns:a16="http://schemas.microsoft.com/office/drawing/2014/main" id="{100C2D66-FE77-BFD5-0B0D-97A87037E9E6}"/>
              </a:ext>
            </a:extLst>
          </p:cNvPr>
          <p:cNvSpPr>
            <a:spLocks noChangeAspect="1"/>
          </p:cNvSpPr>
          <p:nvPr/>
        </p:nvSpPr>
        <p:spPr>
          <a:xfrm>
            <a:off x="4161501" y="4032552"/>
            <a:ext cx="720859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767;p44">
            <a:extLst>
              <a:ext uri="{FF2B5EF4-FFF2-40B4-BE49-F238E27FC236}">
                <a16:creationId xmlns:a16="http://schemas.microsoft.com/office/drawing/2014/main" id="{33548C11-FEE0-F4FA-EAAA-3256D13B1E02}"/>
              </a:ext>
            </a:extLst>
          </p:cNvPr>
          <p:cNvSpPr>
            <a:spLocks noChangeAspect="1"/>
          </p:cNvSpPr>
          <p:nvPr/>
        </p:nvSpPr>
        <p:spPr>
          <a:xfrm>
            <a:off x="7026620" y="4032552"/>
            <a:ext cx="720000" cy="71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4B9B74-57FE-D7BD-1074-06C019056154}"/>
              </a:ext>
            </a:extLst>
          </p:cNvPr>
          <p:cNvSpPr txBox="1"/>
          <p:nvPr/>
        </p:nvSpPr>
        <p:spPr>
          <a:xfrm>
            <a:off x="128536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SLOC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FBCB0C1-36B5-193E-0C8C-4514EA9CA51C}"/>
              </a:ext>
            </a:extLst>
          </p:cNvPr>
          <p:cNvSpPr txBox="1"/>
          <p:nvPr/>
        </p:nvSpPr>
        <p:spPr>
          <a:xfrm>
            <a:off x="417080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CLOC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3668222-EDA4-56D6-2B0B-8649A603CA8A}"/>
              </a:ext>
            </a:extLst>
          </p:cNvPr>
          <p:cNvSpPr txBox="1"/>
          <p:nvPr/>
        </p:nvSpPr>
        <p:spPr>
          <a:xfrm>
            <a:off x="7035922" y="13392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NOS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C6874F4-4CC7-38EB-FD09-A789754DCDD7}"/>
              </a:ext>
            </a:extLst>
          </p:cNvPr>
          <p:cNvSpPr txBox="1"/>
          <p:nvPr/>
        </p:nvSpPr>
        <p:spPr>
          <a:xfrm>
            <a:off x="1275202" y="279217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 </a:t>
            </a:r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CBO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9A7F3DD-7205-28C3-7AA3-37DDFC2456DE}"/>
              </a:ext>
            </a:extLst>
          </p:cNvPr>
          <p:cNvSpPr txBox="1"/>
          <p:nvPr/>
        </p:nvSpPr>
        <p:spPr>
          <a:xfrm>
            <a:off x="4287520" y="2804160"/>
            <a:ext cx="7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DIT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26D0C2-DADE-2E0A-909E-92DA7E8AF109}"/>
              </a:ext>
            </a:extLst>
          </p:cNvPr>
          <p:cNvSpPr txBox="1"/>
          <p:nvPr/>
        </p:nvSpPr>
        <p:spPr>
          <a:xfrm>
            <a:off x="6840652" y="2648993"/>
            <a:ext cx="107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CONTR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34D82DF-1A05-BAFA-F954-1212F301EA5B}"/>
              </a:ext>
            </a:extLst>
          </p:cNvPr>
          <p:cNvSpPr txBox="1"/>
          <p:nvPr/>
        </p:nvSpPr>
        <p:spPr>
          <a:xfrm>
            <a:off x="1295522" y="427553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N_LIB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822C2B7-C9CB-0B49-0258-CAF35B1CA400}"/>
              </a:ext>
            </a:extLst>
          </p:cNvPr>
          <p:cNvSpPr txBox="1"/>
          <p:nvPr/>
        </p:nvSpPr>
        <p:spPr>
          <a:xfrm>
            <a:off x="4141181" y="4091725"/>
            <a:ext cx="75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INTER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20A7EA1-17FD-38B2-5423-9A38FC79C0FC}"/>
              </a:ext>
            </a:extLst>
          </p:cNvPr>
          <p:cNvSpPr txBox="1"/>
          <p:nvPr/>
        </p:nvSpPr>
        <p:spPr>
          <a:xfrm>
            <a:off x="6840652" y="4011204"/>
            <a:ext cx="1071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N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TOT</a:t>
            </a:r>
          </a:p>
          <a:p>
            <a:pPr algn="ctr"/>
            <a:r>
              <a:rPr lang="it-IT" b="1">
                <a:solidFill>
                  <a:schemeClr val="accent5"/>
                </a:solidFill>
                <a:latin typeface="Montserrat Medium" panose="00000600000000000000" pitchFamily="2" charset="0"/>
              </a:rPr>
              <a:t>ELEM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0DCFE05-A713-748D-327D-D583502489E4}"/>
              </a:ext>
            </a:extLst>
          </p:cNvPr>
          <p:cNvSpPr txBox="1"/>
          <p:nvPr/>
        </p:nvSpPr>
        <p:spPr>
          <a:xfrm>
            <a:off x="609600" y="1918414"/>
            <a:ext cx="220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Source Lines Of Code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22C310B-A212-7556-F8F5-E3DF07B51839}"/>
              </a:ext>
            </a:extLst>
          </p:cNvPr>
          <p:cNvSpPr txBox="1"/>
          <p:nvPr/>
        </p:nvSpPr>
        <p:spPr>
          <a:xfrm>
            <a:off x="3332480" y="1918414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Comments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Line of Code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4BD01AC-C164-8288-82E0-B5273056064D}"/>
              </a:ext>
            </a:extLst>
          </p:cNvPr>
          <p:cNvSpPr txBox="1"/>
          <p:nvPr/>
        </p:nvSpPr>
        <p:spPr>
          <a:xfrm>
            <a:off x="6197601" y="1918414"/>
            <a:ext cx="239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Number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Of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Statements</a:t>
            </a:r>
            <a:endParaRPr lang="it-IT" b="1">
              <a:solidFill>
                <a:srgbClr val="6664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001E88B-1E58-6873-D5AF-B219B7F293E4}"/>
              </a:ext>
            </a:extLst>
          </p:cNvPr>
          <p:cNvSpPr txBox="1"/>
          <p:nvPr/>
        </p:nvSpPr>
        <p:spPr>
          <a:xfrm>
            <a:off x="690880" y="3353093"/>
            <a:ext cx="20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Coupling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Between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Object Classes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B3E2EE4-885F-5F00-9C63-65B05C91CC6C}"/>
              </a:ext>
            </a:extLst>
          </p:cNvPr>
          <p:cNvSpPr txBox="1"/>
          <p:nvPr/>
        </p:nvSpPr>
        <p:spPr>
          <a:xfrm>
            <a:off x="3098800" y="336113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Depth of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Inheritance</a:t>
            </a:r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</a:t>
            </a:r>
            <a:r>
              <a:rPr lang="it-IT" b="1" err="1">
                <a:solidFill>
                  <a:srgbClr val="666466"/>
                </a:solidFill>
                <a:latin typeface="Montserrat Medium" panose="00000600000000000000" pitchFamily="2" charset="0"/>
              </a:rPr>
              <a:t>Tree</a:t>
            </a:r>
            <a:endParaRPr lang="it-IT" b="1">
              <a:solidFill>
                <a:srgbClr val="6664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DF73DDD-61CD-332D-1E40-E38E4BBF3713}"/>
              </a:ext>
            </a:extLst>
          </p:cNvPr>
          <p:cNvSpPr txBox="1"/>
          <p:nvPr/>
        </p:nvSpPr>
        <p:spPr>
          <a:xfrm>
            <a:off x="6187441" y="336113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 Numero di contratti per file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68654A5-1811-D87A-5DC5-39201A9617E8}"/>
              </a:ext>
            </a:extLst>
          </p:cNvPr>
          <p:cNvSpPr txBox="1"/>
          <p:nvPr/>
        </p:nvSpPr>
        <p:spPr>
          <a:xfrm>
            <a:off x="422351" y="4722575"/>
            <a:ext cx="2544369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di librerie per file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D3403BF-8E9F-507B-E823-C7CC24ADB9DD}"/>
              </a:ext>
            </a:extLst>
          </p:cNvPr>
          <p:cNvSpPr txBox="1"/>
          <p:nvPr/>
        </p:nvSpPr>
        <p:spPr>
          <a:xfrm>
            <a:off x="3088639" y="4722574"/>
            <a:ext cx="289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di interfacce per file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7E94269-206A-D2F1-646B-FE4F443602FE}"/>
              </a:ext>
            </a:extLst>
          </p:cNvPr>
          <p:cNvSpPr txBox="1"/>
          <p:nvPr/>
        </p:nvSpPr>
        <p:spPr>
          <a:xfrm>
            <a:off x="6187441" y="4722574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666466"/>
                </a:solidFill>
                <a:latin typeface="Montserrat Medium" panose="00000600000000000000" pitchFamily="2" charset="0"/>
              </a:rPr>
              <a:t>Numero totale di elementi</a:t>
            </a:r>
          </a:p>
        </p:txBody>
      </p:sp>
    </p:spTree>
    <p:extLst>
      <p:ext uri="{BB962C8B-B14F-4D97-AF65-F5344CB8AC3E}">
        <p14:creationId xmlns:p14="http://schemas.microsoft.com/office/powerpoint/2010/main" val="225129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Risultati ottenuti dall’analisi delle metriche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CONCLUSIONI</a:t>
            </a:r>
            <a:endParaRPr/>
          </a:p>
        </p:txBody>
      </p:sp>
      <p:grpSp>
        <p:nvGrpSpPr>
          <p:cNvPr id="7" name="Google Shape;1232;p51">
            <a:extLst>
              <a:ext uri="{FF2B5EF4-FFF2-40B4-BE49-F238E27FC236}">
                <a16:creationId xmlns:a16="http://schemas.microsoft.com/office/drawing/2014/main" id="{CD94C441-D0ED-0A8B-D67B-34A8660FA35E}"/>
              </a:ext>
            </a:extLst>
          </p:cNvPr>
          <p:cNvGrpSpPr/>
          <p:nvPr/>
        </p:nvGrpSpPr>
        <p:grpSpPr>
          <a:xfrm>
            <a:off x="494149" y="1249049"/>
            <a:ext cx="2895597" cy="2445575"/>
            <a:chOff x="152403" y="3069361"/>
            <a:chExt cx="2382182" cy="1929246"/>
          </a:xfrm>
        </p:grpSpPr>
        <p:sp>
          <p:nvSpPr>
            <p:cNvPr id="9" name="Google Shape;1234;p51">
              <a:extLst>
                <a:ext uri="{FF2B5EF4-FFF2-40B4-BE49-F238E27FC236}">
                  <a16:creationId xmlns:a16="http://schemas.microsoft.com/office/drawing/2014/main" id="{025930E0-BA8E-3100-3DBD-2370C44A94C9}"/>
                </a:ext>
              </a:extLst>
            </p:cNvPr>
            <p:cNvSpPr/>
            <p:nvPr/>
          </p:nvSpPr>
          <p:spPr>
            <a:xfrm flipH="1">
              <a:off x="373842" y="30693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;p51">
              <a:extLst>
                <a:ext uri="{FF2B5EF4-FFF2-40B4-BE49-F238E27FC236}">
                  <a16:creationId xmlns:a16="http://schemas.microsoft.com/office/drawing/2014/main" id="{83DF174B-909B-5111-0DB5-D8551528FF57}"/>
                </a:ext>
              </a:extLst>
            </p:cNvPr>
            <p:cNvSpPr/>
            <p:nvPr/>
          </p:nvSpPr>
          <p:spPr>
            <a:xfrm flipH="1">
              <a:off x="152403" y="3449137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;p51">
              <a:extLst>
                <a:ext uri="{FF2B5EF4-FFF2-40B4-BE49-F238E27FC236}">
                  <a16:creationId xmlns:a16="http://schemas.microsoft.com/office/drawing/2014/main" id="{0E3FD85F-F66E-07EF-5D56-3BB66991DD9F}"/>
                </a:ext>
              </a:extLst>
            </p:cNvPr>
            <p:cNvSpPr/>
            <p:nvPr/>
          </p:nvSpPr>
          <p:spPr>
            <a:xfrm flipH="1">
              <a:off x="2346365" y="48112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237;p51">
              <a:extLst>
                <a:ext uri="{FF2B5EF4-FFF2-40B4-BE49-F238E27FC236}">
                  <a16:creationId xmlns:a16="http://schemas.microsoft.com/office/drawing/2014/main" id="{8C07FC46-22D8-2DFF-0002-C5F4EDA9F7CE}"/>
                </a:ext>
              </a:extLst>
            </p:cNvPr>
            <p:cNvGrpSpPr/>
            <p:nvPr/>
          </p:nvGrpSpPr>
          <p:grpSpPr>
            <a:xfrm>
              <a:off x="270567" y="3819796"/>
              <a:ext cx="2077992" cy="1178799"/>
              <a:chOff x="270567" y="3819796"/>
              <a:chExt cx="2077992" cy="1178799"/>
            </a:xfrm>
          </p:grpSpPr>
          <p:sp>
            <p:nvSpPr>
              <p:cNvPr id="29" name="Google Shape;1238;p51">
                <a:extLst>
                  <a:ext uri="{FF2B5EF4-FFF2-40B4-BE49-F238E27FC236}">
                    <a16:creationId xmlns:a16="http://schemas.microsoft.com/office/drawing/2014/main" id="{4C5E7EA6-AB07-92E9-2E64-1AF2B9EB2A1A}"/>
                  </a:ext>
                </a:extLst>
              </p:cNvPr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17693" extrusionOk="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39;p51">
                <a:extLst>
                  <a:ext uri="{FF2B5EF4-FFF2-40B4-BE49-F238E27FC236}">
                    <a16:creationId xmlns:a16="http://schemas.microsoft.com/office/drawing/2014/main" id="{C086BA5F-E3BC-6C13-8948-37F51ECDE190}"/>
                  </a:ext>
                </a:extLst>
              </p:cNvPr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13829" extrusionOk="0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40;p51">
                <a:extLst>
                  <a:ext uri="{FF2B5EF4-FFF2-40B4-BE49-F238E27FC236}">
                    <a16:creationId xmlns:a16="http://schemas.microsoft.com/office/drawing/2014/main" id="{17049FCB-AC5E-4056-3F02-068FF5E17696}"/>
                  </a:ext>
                </a:extLst>
              </p:cNvPr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avLst/>
                <a:gdLst/>
                <a:ahLst/>
                <a:cxnLst/>
                <a:rect l="l" t="t" r="r" b="b"/>
                <a:pathLst>
                  <a:path w="32343" h="2259" extrusionOk="0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41;p51">
                <a:extLst>
                  <a:ext uri="{FF2B5EF4-FFF2-40B4-BE49-F238E27FC236}">
                    <a16:creationId xmlns:a16="http://schemas.microsoft.com/office/drawing/2014/main" id="{D0F685D1-0CC3-E130-A4ED-34D7A51739D7}"/>
                  </a:ext>
                </a:extLst>
              </p:cNvPr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738" extrusionOk="0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50;p51">
                <a:extLst>
                  <a:ext uri="{FF2B5EF4-FFF2-40B4-BE49-F238E27FC236}">
                    <a16:creationId xmlns:a16="http://schemas.microsoft.com/office/drawing/2014/main" id="{CB0B2482-2743-8CE5-C578-4A88F009225E}"/>
                  </a:ext>
                </a:extLst>
              </p:cNvPr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9;p51">
                <a:extLst>
                  <a:ext uri="{FF2B5EF4-FFF2-40B4-BE49-F238E27FC236}">
                    <a16:creationId xmlns:a16="http://schemas.microsoft.com/office/drawing/2014/main" id="{A0E96059-3795-BB8A-FF56-99D88BA1DACF}"/>
                  </a:ext>
                </a:extLst>
              </p:cNvPr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99" extrusionOk="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60;p51">
                <a:extLst>
                  <a:ext uri="{FF2B5EF4-FFF2-40B4-BE49-F238E27FC236}">
                    <a16:creationId xmlns:a16="http://schemas.microsoft.com/office/drawing/2014/main" id="{1458FCA7-E575-0B2C-7E88-CEDF48FD29AC}"/>
                  </a:ext>
                </a:extLst>
              </p:cNvPr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15337" extrusionOk="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61;p51">
                <a:extLst>
                  <a:ext uri="{FF2B5EF4-FFF2-40B4-BE49-F238E27FC236}">
                    <a16:creationId xmlns:a16="http://schemas.microsoft.com/office/drawing/2014/main" id="{89AE9AEA-D7D9-539C-A2A2-96CAF594DC97}"/>
                  </a:ext>
                </a:extLst>
              </p:cNvPr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234" extrusionOk="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62;p51">
                <a:extLst>
                  <a:ext uri="{FF2B5EF4-FFF2-40B4-BE49-F238E27FC236}">
                    <a16:creationId xmlns:a16="http://schemas.microsoft.com/office/drawing/2014/main" id="{7BEFB22F-2C14-C6AB-4D1A-9D1B2243E68B}"/>
                  </a:ext>
                </a:extLst>
              </p:cNvPr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6" extrusionOk="0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63;p51">
                <a:extLst>
                  <a:ext uri="{FF2B5EF4-FFF2-40B4-BE49-F238E27FC236}">
                    <a16:creationId xmlns:a16="http://schemas.microsoft.com/office/drawing/2014/main" id="{A15FEAF2-2C84-BAF0-F662-F634C8B37A48}"/>
                  </a:ext>
                </a:extLst>
              </p:cNvPr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64;p51">
                <a:extLst>
                  <a:ext uri="{FF2B5EF4-FFF2-40B4-BE49-F238E27FC236}">
                    <a16:creationId xmlns:a16="http://schemas.microsoft.com/office/drawing/2014/main" id="{A2CAD267-4831-007C-1842-345C90A9C21E}"/>
                  </a:ext>
                </a:extLst>
              </p:cNvPr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46" extrusionOk="0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835;p44">
            <a:extLst>
              <a:ext uri="{FF2B5EF4-FFF2-40B4-BE49-F238E27FC236}">
                <a16:creationId xmlns:a16="http://schemas.microsoft.com/office/drawing/2014/main" id="{8B2DC699-4ED0-69D3-4B90-89F078F3C1EF}"/>
              </a:ext>
            </a:extLst>
          </p:cNvPr>
          <p:cNvSpPr/>
          <p:nvPr/>
        </p:nvSpPr>
        <p:spPr>
          <a:xfrm>
            <a:off x="2494024" y="2572918"/>
            <a:ext cx="470648" cy="470645"/>
          </a:xfrm>
          <a:custGeom>
            <a:avLst/>
            <a:gdLst/>
            <a:ahLst/>
            <a:cxnLst/>
            <a:rect l="l" t="t" r="r" b="b"/>
            <a:pathLst>
              <a:path w="12666" h="12698" extrusionOk="0">
                <a:moveTo>
                  <a:pt x="379" y="1"/>
                </a:moveTo>
                <a:cubicBezTo>
                  <a:pt x="158" y="1"/>
                  <a:pt x="1" y="190"/>
                  <a:pt x="1" y="410"/>
                </a:cubicBezTo>
                <a:lnTo>
                  <a:pt x="1" y="12256"/>
                </a:lnTo>
                <a:cubicBezTo>
                  <a:pt x="1" y="12508"/>
                  <a:pt x="190" y="12697"/>
                  <a:pt x="379" y="12697"/>
                </a:cubicBezTo>
                <a:lnTo>
                  <a:pt x="12256" y="12697"/>
                </a:lnTo>
                <a:cubicBezTo>
                  <a:pt x="12477" y="12697"/>
                  <a:pt x="12666" y="12508"/>
                  <a:pt x="12666" y="12256"/>
                </a:cubicBezTo>
                <a:cubicBezTo>
                  <a:pt x="12634" y="12067"/>
                  <a:pt x="12477" y="11878"/>
                  <a:pt x="12256" y="11878"/>
                </a:cubicBezTo>
                <a:lnTo>
                  <a:pt x="820" y="11878"/>
                </a:lnTo>
                <a:lnTo>
                  <a:pt x="820" y="410"/>
                </a:lnTo>
                <a:cubicBezTo>
                  <a:pt x="820" y="158"/>
                  <a:pt x="631" y="1"/>
                  <a:pt x="379" y="1"/>
                </a:cubicBezTo>
                <a:close/>
              </a:path>
            </a:pathLst>
          </a:custGeom>
          <a:solidFill>
            <a:srgbClr val="F78A2F"/>
          </a:solidFill>
          <a:ln>
            <a:solidFill>
              <a:srgbClr val="F78A2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836;p44">
            <a:extLst>
              <a:ext uri="{FF2B5EF4-FFF2-40B4-BE49-F238E27FC236}">
                <a16:creationId xmlns:a16="http://schemas.microsoft.com/office/drawing/2014/main" id="{A7337292-6020-DF0C-E677-CC43D65C4F1C}"/>
              </a:ext>
            </a:extLst>
          </p:cNvPr>
          <p:cNvSpPr/>
          <p:nvPr/>
        </p:nvSpPr>
        <p:spPr>
          <a:xfrm>
            <a:off x="2559609" y="2706054"/>
            <a:ext cx="405063" cy="221905"/>
          </a:xfrm>
          <a:custGeom>
            <a:avLst/>
            <a:gdLst/>
            <a:ahLst/>
            <a:cxnLst/>
            <a:rect l="l" t="t" r="r" b="b"/>
            <a:pathLst>
              <a:path w="10901" h="5987" extrusionOk="0">
                <a:moveTo>
                  <a:pt x="9641" y="0"/>
                </a:moveTo>
                <a:cubicBezTo>
                  <a:pt x="8979" y="0"/>
                  <a:pt x="8444" y="536"/>
                  <a:pt x="8444" y="1229"/>
                </a:cubicBezTo>
                <a:cubicBezTo>
                  <a:pt x="8444" y="1418"/>
                  <a:pt x="8475" y="1575"/>
                  <a:pt x="8538" y="1733"/>
                </a:cubicBezTo>
                <a:lnTo>
                  <a:pt x="6900" y="3403"/>
                </a:lnTo>
                <a:cubicBezTo>
                  <a:pt x="6742" y="3308"/>
                  <a:pt x="6553" y="3277"/>
                  <a:pt x="6396" y="3277"/>
                </a:cubicBezTo>
                <a:cubicBezTo>
                  <a:pt x="6238" y="3277"/>
                  <a:pt x="6018" y="3308"/>
                  <a:pt x="5860" y="3403"/>
                </a:cubicBezTo>
                <a:lnTo>
                  <a:pt x="5041" y="2552"/>
                </a:lnTo>
                <a:cubicBezTo>
                  <a:pt x="5136" y="2395"/>
                  <a:pt x="5167" y="2206"/>
                  <a:pt x="5167" y="2048"/>
                </a:cubicBezTo>
                <a:cubicBezTo>
                  <a:pt x="5167" y="1386"/>
                  <a:pt x="4600" y="819"/>
                  <a:pt x="3938" y="819"/>
                </a:cubicBezTo>
                <a:cubicBezTo>
                  <a:pt x="3277" y="819"/>
                  <a:pt x="2710" y="1386"/>
                  <a:pt x="2710" y="2048"/>
                </a:cubicBezTo>
                <a:cubicBezTo>
                  <a:pt x="2710" y="2237"/>
                  <a:pt x="2773" y="2395"/>
                  <a:pt x="2836" y="2552"/>
                </a:cubicBezTo>
                <a:lnTo>
                  <a:pt x="1733" y="3655"/>
                </a:lnTo>
                <a:cubicBezTo>
                  <a:pt x="1575" y="3592"/>
                  <a:pt x="1386" y="3560"/>
                  <a:pt x="1229" y="3560"/>
                </a:cubicBezTo>
                <a:cubicBezTo>
                  <a:pt x="567" y="3560"/>
                  <a:pt x="0" y="4096"/>
                  <a:pt x="0" y="4757"/>
                </a:cubicBezTo>
                <a:cubicBezTo>
                  <a:pt x="0" y="5451"/>
                  <a:pt x="567" y="5986"/>
                  <a:pt x="1229" y="5986"/>
                </a:cubicBezTo>
                <a:cubicBezTo>
                  <a:pt x="1891" y="5986"/>
                  <a:pt x="2458" y="5451"/>
                  <a:pt x="2458" y="4757"/>
                </a:cubicBezTo>
                <a:cubicBezTo>
                  <a:pt x="2458" y="4568"/>
                  <a:pt x="2395" y="4411"/>
                  <a:pt x="2332" y="4253"/>
                </a:cubicBezTo>
                <a:lnTo>
                  <a:pt x="3434" y="3151"/>
                </a:lnTo>
                <a:cubicBezTo>
                  <a:pt x="3592" y="3214"/>
                  <a:pt x="3781" y="3277"/>
                  <a:pt x="3938" y="3277"/>
                </a:cubicBezTo>
                <a:cubicBezTo>
                  <a:pt x="4096" y="3277"/>
                  <a:pt x="4285" y="3214"/>
                  <a:pt x="4442" y="3151"/>
                </a:cubicBezTo>
                <a:lnTo>
                  <a:pt x="5293" y="3970"/>
                </a:lnTo>
                <a:cubicBezTo>
                  <a:pt x="5199" y="4127"/>
                  <a:pt x="5167" y="4348"/>
                  <a:pt x="5167" y="4505"/>
                </a:cubicBezTo>
                <a:cubicBezTo>
                  <a:pt x="5167" y="5167"/>
                  <a:pt x="5703" y="5703"/>
                  <a:pt x="6396" y="5703"/>
                </a:cubicBezTo>
                <a:cubicBezTo>
                  <a:pt x="7057" y="5703"/>
                  <a:pt x="7593" y="5167"/>
                  <a:pt x="7593" y="4505"/>
                </a:cubicBezTo>
                <a:cubicBezTo>
                  <a:pt x="7593" y="4285"/>
                  <a:pt x="7561" y="4127"/>
                  <a:pt x="7498" y="3970"/>
                </a:cubicBezTo>
                <a:lnTo>
                  <a:pt x="9137" y="2332"/>
                </a:lnTo>
                <a:cubicBezTo>
                  <a:pt x="9294" y="2395"/>
                  <a:pt x="9483" y="2458"/>
                  <a:pt x="9641" y="2458"/>
                </a:cubicBezTo>
                <a:cubicBezTo>
                  <a:pt x="10334" y="2458"/>
                  <a:pt x="10901" y="1890"/>
                  <a:pt x="10901" y="1229"/>
                </a:cubicBezTo>
                <a:cubicBezTo>
                  <a:pt x="10901" y="536"/>
                  <a:pt x="10334" y="0"/>
                  <a:pt x="9641" y="0"/>
                </a:cubicBezTo>
                <a:close/>
              </a:path>
            </a:pathLst>
          </a:custGeom>
          <a:solidFill>
            <a:srgbClr val="F78A2F"/>
          </a:solidFill>
          <a:ln>
            <a:solidFill>
              <a:srgbClr val="F78A2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5" name="Google Shape;1595;p56">
            <a:extLst>
              <a:ext uri="{FF2B5EF4-FFF2-40B4-BE49-F238E27FC236}">
                <a16:creationId xmlns:a16="http://schemas.microsoft.com/office/drawing/2014/main" id="{06DE0E62-B81E-3F24-EC44-6160376685E7}"/>
              </a:ext>
            </a:extLst>
          </p:cNvPr>
          <p:cNvSpPr/>
          <p:nvPr/>
        </p:nvSpPr>
        <p:spPr>
          <a:xfrm>
            <a:off x="1105607" y="293901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1596;p56">
            <a:extLst>
              <a:ext uri="{FF2B5EF4-FFF2-40B4-BE49-F238E27FC236}">
                <a16:creationId xmlns:a16="http://schemas.microsoft.com/office/drawing/2014/main" id="{308F5D61-1A51-72F2-EA97-12D32665E51B}"/>
              </a:ext>
            </a:extLst>
          </p:cNvPr>
          <p:cNvSpPr/>
          <p:nvPr/>
        </p:nvSpPr>
        <p:spPr>
          <a:xfrm>
            <a:off x="1105607" y="3054533"/>
            <a:ext cx="1104641" cy="159803"/>
          </a:xfrm>
          <a:custGeom>
            <a:avLst/>
            <a:gdLst/>
            <a:ahLst/>
            <a:cxnLst/>
            <a:rect l="l" t="t" r="r" b="b"/>
            <a:pathLst>
              <a:path w="9818" h="2108" extrusionOk="0">
                <a:moveTo>
                  <a:pt x="8402" y="1"/>
                </a:moveTo>
                <a:cubicBezTo>
                  <a:pt x="8401" y="1"/>
                  <a:pt x="8401" y="1"/>
                  <a:pt x="8400" y="1"/>
                </a:cubicBezTo>
                <a:lnTo>
                  <a:pt x="1418" y="1"/>
                </a:lnTo>
                <a:cubicBezTo>
                  <a:pt x="638" y="1"/>
                  <a:pt x="0" y="475"/>
                  <a:pt x="0" y="1054"/>
                </a:cubicBezTo>
                <a:cubicBezTo>
                  <a:pt x="0" y="1634"/>
                  <a:pt x="638" y="2108"/>
                  <a:pt x="1418" y="2108"/>
                </a:cubicBezTo>
                <a:lnTo>
                  <a:pt x="8400" y="2108"/>
                </a:lnTo>
                <a:cubicBezTo>
                  <a:pt x="9180" y="2108"/>
                  <a:pt x="9818" y="1633"/>
                  <a:pt x="9818" y="1054"/>
                </a:cubicBezTo>
                <a:cubicBezTo>
                  <a:pt x="9818" y="475"/>
                  <a:pt x="9182" y="1"/>
                  <a:pt x="84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1597;p56">
            <a:extLst>
              <a:ext uri="{FF2B5EF4-FFF2-40B4-BE49-F238E27FC236}">
                <a16:creationId xmlns:a16="http://schemas.microsoft.com/office/drawing/2014/main" id="{34CEBED8-41CA-D250-694F-DEEA08A7E78A}"/>
              </a:ext>
            </a:extLst>
          </p:cNvPr>
          <p:cNvSpPr/>
          <p:nvPr/>
        </p:nvSpPr>
        <p:spPr>
          <a:xfrm>
            <a:off x="1236325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6" y="1"/>
                  <a:pt x="0" y="78"/>
                  <a:pt x="0" y="173"/>
                </a:cubicBezTo>
                <a:cubicBezTo>
                  <a:pt x="0" y="268"/>
                  <a:pt x="76" y="345"/>
                  <a:pt x="172" y="345"/>
                </a:cubicBezTo>
                <a:cubicBezTo>
                  <a:pt x="267" y="345"/>
                  <a:pt x="345" y="268"/>
                  <a:pt x="345" y="173"/>
                </a:cubicBezTo>
                <a:cubicBezTo>
                  <a:pt x="345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1598;p56">
            <a:extLst>
              <a:ext uri="{FF2B5EF4-FFF2-40B4-BE49-F238E27FC236}">
                <a16:creationId xmlns:a16="http://schemas.microsoft.com/office/drawing/2014/main" id="{1B49FD14-25AC-57E3-9D69-48AAEBD1B7C2}"/>
              </a:ext>
            </a:extLst>
          </p:cNvPr>
          <p:cNvSpPr/>
          <p:nvPr/>
        </p:nvSpPr>
        <p:spPr>
          <a:xfrm>
            <a:off x="1294727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8" y="1"/>
                  <a:pt x="1" y="78"/>
                  <a:pt x="1" y="173"/>
                </a:cubicBezTo>
                <a:cubicBezTo>
                  <a:pt x="1" y="268"/>
                  <a:pt x="78" y="345"/>
                  <a:pt x="173" y="345"/>
                </a:cubicBezTo>
                <a:cubicBezTo>
                  <a:pt x="269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601;p56">
            <a:extLst>
              <a:ext uri="{FF2B5EF4-FFF2-40B4-BE49-F238E27FC236}">
                <a16:creationId xmlns:a16="http://schemas.microsoft.com/office/drawing/2014/main" id="{94B9465D-6961-D5DF-1D52-D2BB5419FBC3}"/>
              </a:ext>
            </a:extLst>
          </p:cNvPr>
          <p:cNvSpPr/>
          <p:nvPr/>
        </p:nvSpPr>
        <p:spPr>
          <a:xfrm>
            <a:off x="147022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7" y="1"/>
                  <a:pt x="1" y="78"/>
                  <a:pt x="1" y="173"/>
                </a:cubicBezTo>
                <a:cubicBezTo>
                  <a:pt x="1" y="268"/>
                  <a:pt x="77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602;p56">
            <a:extLst>
              <a:ext uri="{FF2B5EF4-FFF2-40B4-BE49-F238E27FC236}">
                <a16:creationId xmlns:a16="http://schemas.microsoft.com/office/drawing/2014/main" id="{AC011EE5-E1A5-6963-2CFC-BF1790278F6F}"/>
              </a:ext>
            </a:extLst>
          </p:cNvPr>
          <p:cNvSpPr/>
          <p:nvPr/>
        </p:nvSpPr>
        <p:spPr>
          <a:xfrm>
            <a:off x="152868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2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70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603;p56">
            <a:extLst>
              <a:ext uri="{FF2B5EF4-FFF2-40B4-BE49-F238E27FC236}">
                <a16:creationId xmlns:a16="http://schemas.microsoft.com/office/drawing/2014/main" id="{F6B27C09-8A08-A354-CCA3-20A1815DEAC4}"/>
              </a:ext>
            </a:extLst>
          </p:cNvPr>
          <p:cNvSpPr/>
          <p:nvPr/>
        </p:nvSpPr>
        <p:spPr>
          <a:xfrm>
            <a:off x="1494961" y="3259487"/>
            <a:ext cx="383553" cy="104843"/>
          </a:xfrm>
          <a:custGeom>
            <a:avLst/>
            <a:gdLst/>
            <a:ahLst/>
            <a:cxnLst/>
            <a:rect l="l" t="t" r="r" b="b"/>
            <a:pathLst>
              <a:path w="3409" h="1383" extrusionOk="0">
                <a:moveTo>
                  <a:pt x="1" y="1"/>
                </a:moveTo>
                <a:lnTo>
                  <a:pt x="1" y="1382"/>
                </a:lnTo>
                <a:lnTo>
                  <a:pt x="3408" y="1382"/>
                </a:lnTo>
                <a:lnTo>
                  <a:pt x="34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604;p56">
            <a:extLst>
              <a:ext uri="{FF2B5EF4-FFF2-40B4-BE49-F238E27FC236}">
                <a16:creationId xmlns:a16="http://schemas.microsoft.com/office/drawing/2014/main" id="{D60E705A-A987-B63B-DA83-CBEF1D34C133}"/>
              </a:ext>
            </a:extLst>
          </p:cNvPr>
          <p:cNvSpPr/>
          <p:nvPr/>
        </p:nvSpPr>
        <p:spPr>
          <a:xfrm>
            <a:off x="1564387" y="3288892"/>
            <a:ext cx="248088" cy="45719"/>
          </a:xfrm>
          <a:custGeom>
            <a:avLst/>
            <a:gdLst/>
            <a:ahLst/>
            <a:cxnLst/>
            <a:rect l="l" t="t" r="r" b="b"/>
            <a:pathLst>
              <a:path w="2205" h="378" extrusionOk="0">
                <a:moveTo>
                  <a:pt x="1" y="1"/>
                </a:moveTo>
                <a:lnTo>
                  <a:pt x="1" y="377"/>
                </a:lnTo>
                <a:lnTo>
                  <a:pt x="2204" y="377"/>
                </a:lnTo>
                <a:lnTo>
                  <a:pt x="2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595;p56">
            <a:extLst>
              <a:ext uri="{FF2B5EF4-FFF2-40B4-BE49-F238E27FC236}">
                <a16:creationId xmlns:a16="http://schemas.microsoft.com/office/drawing/2014/main" id="{0951E58A-2694-8064-1162-EDB064EFBA54}"/>
              </a:ext>
            </a:extLst>
          </p:cNvPr>
          <p:cNvSpPr/>
          <p:nvPr/>
        </p:nvSpPr>
        <p:spPr>
          <a:xfrm>
            <a:off x="1110687" y="285773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1595;p56">
            <a:extLst>
              <a:ext uri="{FF2B5EF4-FFF2-40B4-BE49-F238E27FC236}">
                <a16:creationId xmlns:a16="http://schemas.microsoft.com/office/drawing/2014/main" id="{841BC8A1-CE9D-02E6-EB61-F171B1F0592F}"/>
              </a:ext>
            </a:extLst>
          </p:cNvPr>
          <p:cNvSpPr/>
          <p:nvPr/>
        </p:nvSpPr>
        <p:spPr>
          <a:xfrm>
            <a:off x="1115767" y="276121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1595;p56">
            <a:extLst>
              <a:ext uri="{FF2B5EF4-FFF2-40B4-BE49-F238E27FC236}">
                <a16:creationId xmlns:a16="http://schemas.microsoft.com/office/drawing/2014/main" id="{2A56254D-F1D8-DE61-2C68-766218A5A3C8}"/>
              </a:ext>
            </a:extLst>
          </p:cNvPr>
          <p:cNvSpPr/>
          <p:nvPr/>
        </p:nvSpPr>
        <p:spPr>
          <a:xfrm>
            <a:off x="1120847" y="2679939"/>
            <a:ext cx="1104641" cy="45719"/>
          </a:xfrm>
          <a:custGeom>
            <a:avLst/>
            <a:gdLst/>
            <a:ahLst/>
            <a:cxnLst/>
            <a:rect l="l" t="t" r="r" b="b"/>
            <a:pathLst>
              <a:path w="9818" h="379" extrusionOk="0">
                <a:moveTo>
                  <a:pt x="0" y="1"/>
                </a:moveTo>
                <a:lnTo>
                  <a:pt x="0" y="378"/>
                </a:lnTo>
                <a:lnTo>
                  <a:pt x="9818" y="378"/>
                </a:lnTo>
                <a:lnTo>
                  <a:pt x="98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1599;p56">
            <a:extLst>
              <a:ext uri="{FF2B5EF4-FFF2-40B4-BE49-F238E27FC236}">
                <a16:creationId xmlns:a16="http://schemas.microsoft.com/office/drawing/2014/main" id="{A803050C-73A5-84CE-644A-AB9CD2EAAE8F}"/>
              </a:ext>
            </a:extLst>
          </p:cNvPr>
          <p:cNvSpPr/>
          <p:nvPr/>
        </p:nvSpPr>
        <p:spPr>
          <a:xfrm>
            <a:off x="1353246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1600;p56">
            <a:extLst>
              <a:ext uri="{FF2B5EF4-FFF2-40B4-BE49-F238E27FC236}">
                <a16:creationId xmlns:a16="http://schemas.microsoft.com/office/drawing/2014/main" id="{88CD113E-A0D4-5808-597C-1A7F5AA034B6}"/>
              </a:ext>
            </a:extLst>
          </p:cNvPr>
          <p:cNvSpPr/>
          <p:nvPr/>
        </p:nvSpPr>
        <p:spPr>
          <a:xfrm>
            <a:off x="1411765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1599;p56">
            <a:extLst>
              <a:ext uri="{FF2B5EF4-FFF2-40B4-BE49-F238E27FC236}">
                <a16:creationId xmlns:a16="http://schemas.microsoft.com/office/drawing/2014/main" id="{1E106940-D248-3FCC-8865-F388DA25D409}"/>
              </a:ext>
            </a:extLst>
          </p:cNvPr>
          <p:cNvSpPr/>
          <p:nvPr/>
        </p:nvSpPr>
        <p:spPr>
          <a:xfrm>
            <a:off x="1585021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1600;p56">
            <a:extLst>
              <a:ext uri="{FF2B5EF4-FFF2-40B4-BE49-F238E27FC236}">
                <a16:creationId xmlns:a16="http://schemas.microsoft.com/office/drawing/2014/main" id="{D9FA9C8D-98BB-B753-B150-18B6043D4CD3}"/>
              </a:ext>
            </a:extLst>
          </p:cNvPr>
          <p:cNvSpPr/>
          <p:nvPr/>
        </p:nvSpPr>
        <p:spPr>
          <a:xfrm>
            <a:off x="1643540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1599;p56">
            <a:extLst>
              <a:ext uri="{FF2B5EF4-FFF2-40B4-BE49-F238E27FC236}">
                <a16:creationId xmlns:a16="http://schemas.microsoft.com/office/drawing/2014/main" id="{14B6F630-4F23-6297-216D-7F965C189A08}"/>
              </a:ext>
            </a:extLst>
          </p:cNvPr>
          <p:cNvSpPr/>
          <p:nvPr/>
        </p:nvSpPr>
        <p:spPr>
          <a:xfrm>
            <a:off x="1699956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1600;p56">
            <a:extLst>
              <a:ext uri="{FF2B5EF4-FFF2-40B4-BE49-F238E27FC236}">
                <a16:creationId xmlns:a16="http://schemas.microsoft.com/office/drawing/2014/main" id="{9D76CD9F-9A85-BEA1-3E82-E2C3DF7264BD}"/>
              </a:ext>
            </a:extLst>
          </p:cNvPr>
          <p:cNvSpPr/>
          <p:nvPr/>
        </p:nvSpPr>
        <p:spPr>
          <a:xfrm>
            <a:off x="1758475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1601;p56">
            <a:extLst>
              <a:ext uri="{FF2B5EF4-FFF2-40B4-BE49-F238E27FC236}">
                <a16:creationId xmlns:a16="http://schemas.microsoft.com/office/drawing/2014/main" id="{8558950C-793B-2466-ED37-3AF96A2A7DA6}"/>
              </a:ext>
            </a:extLst>
          </p:cNvPr>
          <p:cNvSpPr/>
          <p:nvPr/>
        </p:nvSpPr>
        <p:spPr>
          <a:xfrm>
            <a:off x="1815031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6" h="345" extrusionOk="0">
                <a:moveTo>
                  <a:pt x="173" y="1"/>
                </a:moveTo>
                <a:cubicBezTo>
                  <a:pt x="77" y="1"/>
                  <a:pt x="1" y="78"/>
                  <a:pt x="1" y="173"/>
                </a:cubicBezTo>
                <a:cubicBezTo>
                  <a:pt x="1" y="268"/>
                  <a:pt x="77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9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1602;p56">
            <a:extLst>
              <a:ext uri="{FF2B5EF4-FFF2-40B4-BE49-F238E27FC236}">
                <a16:creationId xmlns:a16="http://schemas.microsoft.com/office/drawing/2014/main" id="{F9BAF4A4-D4FA-CB4E-ED4E-5A1290D6136E}"/>
              </a:ext>
            </a:extLst>
          </p:cNvPr>
          <p:cNvSpPr/>
          <p:nvPr/>
        </p:nvSpPr>
        <p:spPr>
          <a:xfrm>
            <a:off x="1873491" y="31060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2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70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1599;p56">
            <a:extLst>
              <a:ext uri="{FF2B5EF4-FFF2-40B4-BE49-F238E27FC236}">
                <a16:creationId xmlns:a16="http://schemas.microsoft.com/office/drawing/2014/main" id="{329A61BF-CAD6-05F6-D199-F37D127347C7}"/>
              </a:ext>
            </a:extLst>
          </p:cNvPr>
          <p:cNvSpPr/>
          <p:nvPr/>
        </p:nvSpPr>
        <p:spPr>
          <a:xfrm>
            <a:off x="1929826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1600;p56">
            <a:extLst>
              <a:ext uri="{FF2B5EF4-FFF2-40B4-BE49-F238E27FC236}">
                <a16:creationId xmlns:a16="http://schemas.microsoft.com/office/drawing/2014/main" id="{B83E17C5-4F97-E3EB-790C-A7880BE1E181}"/>
              </a:ext>
            </a:extLst>
          </p:cNvPr>
          <p:cNvSpPr/>
          <p:nvPr/>
        </p:nvSpPr>
        <p:spPr>
          <a:xfrm>
            <a:off x="1988345" y="310539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1599;p56">
            <a:extLst>
              <a:ext uri="{FF2B5EF4-FFF2-40B4-BE49-F238E27FC236}">
                <a16:creationId xmlns:a16="http://schemas.microsoft.com/office/drawing/2014/main" id="{CA452969-E37C-B7AE-76BA-CCC3AE4763BC}"/>
              </a:ext>
            </a:extLst>
          </p:cNvPr>
          <p:cNvSpPr/>
          <p:nvPr/>
        </p:nvSpPr>
        <p:spPr>
          <a:xfrm>
            <a:off x="2044761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3" y="1"/>
                </a:moveTo>
                <a:cubicBezTo>
                  <a:pt x="78" y="1"/>
                  <a:pt x="0" y="78"/>
                  <a:pt x="0" y="173"/>
                </a:cubicBezTo>
                <a:cubicBezTo>
                  <a:pt x="0" y="268"/>
                  <a:pt x="78" y="345"/>
                  <a:pt x="173" y="345"/>
                </a:cubicBezTo>
                <a:cubicBezTo>
                  <a:pt x="268" y="345"/>
                  <a:pt x="345" y="268"/>
                  <a:pt x="345" y="173"/>
                </a:cubicBezTo>
                <a:cubicBezTo>
                  <a:pt x="345" y="78"/>
                  <a:pt x="268" y="1"/>
                  <a:pt x="1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1600;p56">
            <a:extLst>
              <a:ext uri="{FF2B5EF4-FFF2-40B4-BE49-F238E27FC236}">
                <a16:creationId xmlns:a16="http://schemas.microsoft.com/office/drawing/2014/main" id="{9F5B6A6A-7546-590C-4EAE-12CD7B6D2B87}"/>
              </a:ext>
            </a:extLst>
          </p:cNvPr>
          <p:cNvSpPr/>
          <p:nvPr/>
        </p:nvSpPr>
        <p:spPr>
          <a:xfrm>
            <a:off x="2103280" y="31041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345" h="345" extrusionOk="0">
                <a:moveTo>
                  <a:pt x="172" y="1"/>
                </a:moveTo>
                <a:cubicBezTo>
                  <a:pt x="77" y="1"/>
                  <a:pt x="0" y="78"/>
                  <a:pt x="0" y="173"/>
                </a:cubicBezTo>
                <a:cubicBezTo>
                  <a:pt x="0" y="268"/>
                  <a:pt x="77" y="345"/>
                  <a:pt x="172" y="345"/>
                </a:cubicBezTo>
                <a:cubicBezTo>
                  <a:pt x="267" y="345"/>
                  <a:pt x="344" y="268"/>
                  <a:pt x="344" y="173"/>
                </a:cubicBezTo>
                <a:cubicBezTo>
                  <a:pt x="344" y="78"/>
                  <a:pt x="267" y="1"/>
                  <a:pt x="1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5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7498"/>
            <a:ext cx="7704000" cy="676800"/>
          </a:xfrm>
        </p:spPr>
        <p:txBody>
          <a:bodyPr/>
          <a:lstStyle/>
          <a:p>
            <a:r>
              <a:rPr lang="en-IT"/>
              <a:t>Risultati 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382773" y="1026301"/>
            <a:ext cx="858047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Sono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analizzati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144 Smart Contract,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ognuno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quali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trova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seguenti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script Solidity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526;p55">
            <a:extLst>
              <a:ext uri="{FF2B5EF4-FFF2-40B4-BE49-F238E27FC236}">
                <a16:creationId xmlns:a16="http://schemas.microsoft.com/office/drawing/2014/main" id="{2F24B764-BFA1-5B95-FAB4-09D936994D36}"/>
              </a:ext>
            </a:extLst>
          </p:cNvPr>
          <p:cNvSpPr txBox="1"/>
          <p:nvPr/>
        </p:nvSpPr>
        <p:spPr>
          <a:xfrm>
            <a:off x="4940593" y="1600040"/>
            <a:ext cx="4022653" cy="251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Mock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Purchase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ReceiverPays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StoxSmartTokenSale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TwStrings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620698"/>
            <a:ext cx="3843405" cy="249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AhooleTokenPreSale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Ballot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BasicTokenMetadata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BlindAuction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b="1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BLTTokenSale</a:t>
            </a:r>
            <a:endParaRPr kumimoji="0" lang="it-IT" sz="13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1526;p55">
            <a:extLst>
              <a:ext uri="{FF2B5EF4-FFF2-40B4-BE49-F238E27FC236}">
                <a16:creationId xmlns:a16="http://schemas.microsoft.com/office/drawing/2014/main" id="{8771BD87-21E4-5FFD-8236-51660CC5F5C5}"/>
              </a:ext>
            </a:extLst>
          </p:cNvPr>
          <p:cNvSpPr txBox="1"/>
          <p:nvPr/>
        </p:nvSpPr>
        <p:spPr>
          <a:xfrm>
            <a:off x="281763" y="4038860"/>
            <a:ext cx="8580474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termine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dell’analisi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prodotto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file CSV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contenente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output </a:t>
            </a:r>
            <a:r>
              <a:rPr lang="en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prodotti</a:t>
            </a:r>
            <a:r>
              <a:rPr lang="en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15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8"/>
          <p:cNvGrpSpPr/>
          <p:nvPr/>
        </p:nvGrpSpPr>
        <p:grpSpPr>
          <a:xfrm>
            <a:off x="3637552" y="180754"/>
            <a:ext cx="5198103" cy="4422378"/>
            <a:chOff x="3637553" y="536390"/>
            <a:chExt cx="4786456" cy="4066741"/>
          </a:xfrm>
        </p:grpSpPr>
        <p:sp>
          <p:nvSpPr>
            <p:cNvPr id="1705" name="Google Shape;1705;p58"/>
            <p:cNvSpPr/>
            <p:nvPr/>
          </p:nvSpPr>
          <p:spPr>
            <a:xfrm>
              <a:off x="3637553" y="90945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7400486" y="328650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58"/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1708" name="Google Shape;1708;p58"/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8"/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8"/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1" name="Google Shape;1711;p58"/>
            <p:cNvSpPr/>
            <p:nvPr/>
          </p:nvSpPr>
          <p:spPr>
            <a:xfrm flipH="1">
              <a:off x="7737391" y="758289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8"/>
            <p:cNvSpPr/>
            <p:nvPr/>
          </p:nvSpPr>
          <p:spPr>
            <a:xfrm flipH="1">
              <a:off x="7441345" y="53639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8"/>
            <p:cNvSpPr/>
            <p:nvPr/>
          </p:nvSpPr>
          <p:spPr>
            <a:xfrm flipH="1">
              <a:off x="7254114" y="85449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3713739" y="40014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4170175" y="43828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4390617" y="40976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58"/>
          <p:cNvSpPr txBox="1">
            <a:spLocks noGrp="1"/>
          </p:cNvSpPr>
          <p:nvPr>
            <p:ph type="title"/>
          </p:nvPr>
        </p:nvSpPr>
        <p:spPr>
          <a:xfrm>
            <a:off x="401544" y="1725697"/>
            <a:ext cx="2988000" cy="1262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CSV in Output</a:t>
            </a:r>
            <a:endParaRPr/>
          </a:p>
        </p:txBody>
      </p:sp>
      <p:pic>
        <p:nvPicPr>
          <p:cNvPr id="1719" name="Google Shape;1719;p58"/>
          <p:cNvPicPr preferRelativeResize="0"/>
          <p:nvPr/>
        </p:nvPicPr>
        <p:blipFill>
          <a:blip r:embed="rId3"/>
          <a:stretch/>
        </p:blipFill>
        <p:spPr>
          <a:xfrm>
            <a:off x="4045165" y="1015529"/>
            <a:ext cx="4142531" cy="239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/>
              <a:t>Conclusioni 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632901" y="111669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Dall’analisi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è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possible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stabilire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737646"/>
            <a:ext cx="7791098" cy="322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Due contratti hanno un valore di CBO </a:t>
            </a:r>
            <a:r>
              <a:rPr lang="it-IT" sz="1300">
                <a:solidFill>
                  <a:srgbClr val="666466"/>
                </a:solidFill>
                <a:latin typeface="Montserrat Medium"/>
              </a:rPr>
              <a:t>superiore</a:t>
            </a: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 al valore di soglia(&gt;2): valori </a:t>
            </a:r>
            <a:r>
              <a:rPr lang="it-IT" sz="1300">
                <a:solidFill>
                  <a:srgbClr val="666466"/>
                </a:solidFill>
                <a:latin typeface="Montserrat Medium"/>
              </a:rPr>
              <a:t>elevati </a:t>
            </a: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/>
                <a:cs typeface="Arial"/>
                <a:sym typeface="Arial"/>
              </a:rPr>
              <a:t>complicano testing e modifiche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Diversi contratti hanno un numero di linee di codice eccessivo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Diversi contratti hanno un numero di commenti ridotto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Risultato positivo: Nessun contratto ha un valore eccessivo alla soglia di DIT (&gt;7): più è alto questo valore , maggiore è il numero di metodi che eredita, rendendo più complesso prevederne il comportamento.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Il file .SOL tra quelli analizzati con il numero di contratti più alto per file è </a:t>
            </a:r>
            <a:r>
              <a:rPr kumimoji="0" lang="it-IT" sz="1300" i="0" u="none" strike="noStrike" kern="0" cap="none" spc="0" normalizeH="0" baseline="0" noProof="0" err="1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TWStrings</a:t>
            </a: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-IT" sz="1300" i="0" u="none" strike="noStrike" kern="0" cap="none" spc="0" normalizeH="0" baseline="0" noProof="0">
                <a:ln>
                  <a:noFill/>
                </a:ln>
                <a:solidFill>
                  <a:srgbClr val="666466"/>
                </a:solidFill>
                <a:effectLst/>
                <a:uLnTx/>
                <a:uFillTx/>
                <a:latin typeface="Montserrat Medium" panose="00000600000000000000" pitchFamily="2" charset="0"/>
                <a:cs typeface="Arial"/>
                <a:sym typeface="Arial"/>
              </a:rPr>
              <a:t>In nessun contratto sono presenti interfacce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  <a:sym typeface="Ari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01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0A8-C09C-BF2F-A0AF-5F8C4C6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4698"/>
            <a:ext cx="7704000" cy="676800"/>
          </a:xfrm>
        </p:spPr>
        <p:txBody>
          <a:bodyPr/>
          <a:lstStyle/>
          <a:p>
            <a:r>
              <a:rPr lang="en-IT" err="1"/>
              <a:t>Conclusioni</a:t>
            </a:r>
            <a:r>
              <a:rPr lang="en-IT"/>
              <a:t> personali </a:t>
            </a:r>
          </a:p>
        </p:txBody>
      </p:sp>
      <p:sp>
        <p:nvSpPr>
          <p:cNvPr id="4" name="Google Shape;1526;p55">
            <a:extLst>
              <a:ext uri="{FF2B5EF4-FFF2-40B4-BE49-F238E27FC236}">
                <a16:creationId xmlns:a16="http://schemas.microsoft.com/office/drawing/2014/main" id="{D88421A5-AAC4-FEF2-54A9-EF1F61FA2130}"/>
              </a:ext>
            </a:extLst>
          </p:cNvPr>
          <p:cNvSpPr txBox="1"/>
          <p:nvPr/>
        </p:nvSpPr>
        <p:spPr>
          <a:xfrm>
            <a:off x="632901" y="1116698"/>
            <a:ext cx="627622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Il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seguente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 project work ci ha </a:t>
            </a:r>
            <a:r>
              <a:rPr lang="en" sz="160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consentito</a:t>
            </a:r>
            <a:r>
              <a:rPr lang="en" sz="160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</a:rPr>
              <a:t>:</a:t>
            </a:r>
          </a:p>
        </p:txBody>
      </p:sp>
      <p:sp>
        <p:nvSpPr>
          <p:cNvPr id="6" name="Google Shape;1526;p55">
            <a:extLst>
              <a:ext uri="{FF2B5EF4-FFF2-40B4-BE49-F238E27FC236}">
                <a16:creationId xmlns:a16="http://schemas.microsoft.com/office/drawing/2014/main" id="{57075707-88C3-25B4-6A6F-53E1FD6C83B3}"/>
              </a:ext>
            </a:extLst>
          </p:cNvPr>
          <p:cNvSpPr txBox="1"/>
          <p:nvPr/>
        </p:nvSpPr>
        <p:spPr>
          <a:xfrm>
            <a:off x="632901" y="1814310"/>
            <a:ext cx="7791098" cy="31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Imparare a realizzare una grammatica di un linguaggio di programmazione</a:t>
            </a: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endParaRPr lang="it-IT" sz="1300">
              <a:solidFill>
                <a:srgbClr val="666466"/>
              </a:solidFill>
              <a:latin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Toccare con mano lo sviluppo di un compilatore e di tutte le fasi di analisi ad esso associate</a:t>
            </a:r>
          </a:p>
          <a:p>
            <a:pPr marL="457200" marR="0" lvl="0" indent="-3175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  <a:tabLst/>
              <a:defRPr/>
            </a:pPr>
            <a:endParaRPr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  <a:defRPr/>
            </a:pPr>
            <a:r>
              <a:rPr lang="it-IT" sz="1300">
                <a:solidFill>
                  <a:srgbClr val="666466"/>
                </a:solidFill>
                <a:latin typeface="Montserrat Medium"/>
              </a:rPr>
              <a:t>Incrementare il livello di confidenza con il quale ci si approccia allo sviluppo di un parser</a:t>
            </a:r>
            <a:endParaRPr lang="it-IT" sz="1300" i="0" u="none" strike="noStrike" kern="0" cap="none" spc="0" normalizeH="0" baseline="0" noProof="0">
              <a:ln>
                <a:noFill/>
              </a:ln>
              <a:solidFill>
                <a:srgbClr val="666466"/>
              </a:solidFill>
              <a:effectLst/>
              <a:uLnTx/>
              <a:uFillTx/>
              <a:latin typeface="Montserrat Medium" panose="00000600000000000000" pitchFamily="2" charset="0"/>
              <a:cs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Imparare ad utilizzare correttamente i più famosi strumenti </a:t>
            </a:r>
            <a:r>
              <a:rPr lang="it-IT" sz="1300" err="1">
                <a:solidFill>
                  <a:schemeClr val="dk1"/>
                </a:solidFill>
                <a:latin typeface="Montserrat Medium"/>
                <a:ea typeface="Montserrat Medium"/>
              </a:rPr>
              <a:t>OpenSource</a:t>
            </a:r>
            <a:endParaRPr lang="it-IT" sz="1300">
              <a:solidFill>
                <a:schemeClr val="dk1"/>
              </a:solidFill>
              <a:latin typeface="Montserrat Medium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Affinare le soft skill di approccio al problema e di team work</a:t>
            </a: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r>
              <a:rPr lang="it-IT" sz="1300">
                <a:solidFill>
                  <a:schemeClr val="dk1"/>
                </a:solidFill>
                <a:latin typeface="Montserrat Medium"/>
                <a:ea typeface="Montserrat Medium"/>
              </a:rPr>
              <a:t>Realizzare un tool di estrazione di metriche di qualità </a:t>
            </a: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it-IT" sz="1300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en-US" sz="1200" b="1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457200" indent="-317500">
              <a:buClr>
                <a:srgbClr val="84C4F4"/>
              </a:buClr>
              <a:buSzPts val="1400"/>
              <a:buFont typeface="Arial"/>
              <a:buChar char="●"/>
            </a:pPr>
            <a:endParaRPr lang="en-US" sz="1200" b="1">
              <a:solidFill>
                <a:schemeClr val="dk1"/>
              </a:solidFill>
              <a:latin typeface="Montserrat Medium" panose="00000600000000000000" pitchFamily="2" charset="0"/>
              <a:ea typeface="Montserrat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84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20000" y="1532688"/>
            <a:ext cx="4644000" cy="307081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L’obiettivo di questo project work è di analizzare gli Smart </a:t>
            </a:r>
            <a:r>
              <a:rPr lang="it-IT" err="1"/>
              <a:t>Contract</a:t>
            </a:r>
            <a:r>
              <a:rPr lang="it-IT"/>
              <a:t> scritti nel linguaggio </a:t>
            </a:r>
            <a:r>
              <a:rPr lang="it-IT" err="1"/>
              <a:t>Solidity</a:t>
            </a:r>
            <a:r>
              <a:rPr lang="it-IT"/>
              <a:t> per </a:t>
            </a:r>
            <a:r>
              <a:rPr lang="it-IT" err="1"/>
              <a:t>Ethereum</a:t>
            </a:r>
            <a:r>
              <a:rPr lang="it-IT"/>
              <a:t> andando a valutare alcune metriche software.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 è dunque partiti dall’analizzare il linguaggio </a:t>
            </a:r>
            <a:r>
              <a:rPr lang="it-IT" err="1"/>
              <a:t>Solidity</a:t>
            </a:r>
            <a:r>
              <a:rPr lang="it-IT"/>
              <a:t> e sono state svolte successivamente le attività di studio della grammatica, implementando poi le regole lessicali e sintattiche, prima di procedere con il calcolo delle metriche. </a:t>
            </a:r>
            <a:endParaRPr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594;p40">
            <a:extLst>
              <a:ext uri="{FF2B5EF4-FFF2-40B4-BE49-F238E27FC236}">
                <a16:creationId xmlns:a16="http://schemas.microsoft.com/office/drawing/2014/main" id="{7BEA1C89-435B-48E4-5C0B-F3F8C63DA443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41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25;p59">
            <a:extLst>
              <a:ext uri="{FF2B5EF4-FFF2-40B4-BE49-F238E27FC236}">
                <a16:creationId xmlns:a16="http://schemas.microsoft.com/office/drawing/2014/main" id="{C9CA3EF0-37A9-0E30-C908-67271C597FB4}"/>
              </a:ext>
            </a:extLst>
          </p:cNvPr>
          <p:cNvSpPr txBox="1">
            <a:spLocks/>
          </p:cNvSpPr>
          <p:nvPr/>
        </p:nvSpPr>
        <p:spPr>
          <a:xfrm>
            <a:off x="240442" y="2675584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3FE86D-009B-2600-87D4-95D427F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8" y="1052191"/>
            <a:ext cx="5021581" cy="1154400"/>
          </a:xfrm>
        </p:spPr>
        <p:txBody>
          <a:bodyPr/>
          <a:lstStyle/>
          <a:p>
            <a:r>
              <a:rPr lang="en" sz="7200"/>
              <a:t>THANKS!</a:t>
            </a:r>
            <a:endParaRPr lang="en-IT" sz="7200"/>
          </a:p>
        </p:txBody>
      </p:sp>
      <p:grpSp>
        <p:nvGrpSpPr>
          <p:cNvPr id="8" name="Google Shape;1746;p59">
            <a:extLst>
              <a:ext uri="{FF2B5EF4-FFF2-40B4-BE49-F238E27FC236}">
                <a16:creationId xmlns:a16="http://schemas.microsoft.com/office/drawing/2014/main" id="{21B7295B-5BBF-825C-2067-62BD7759D376}"/>
              </a:ext>
            </a:extLst>
          </p:cNvPr>
          <p:cNvGrpSpPr/>
          <p:nvPr/>
        </p:nvGrpSpPr>
        <p:grpSpPr>
          <a:xfrm>
            <a:off x="5577356" y="1545920"/>
            <a:ext cx="3481584" cy="2782199"/>
            <a:chOff x="5247768" y="1375799"/>
            <a:chExt cx="3481584" cy="2782199"/>
          </a:xfrm>
        </p:grpSpPr>
        <p:sp>
          <p:nvSpPr>
            <p:cNvPr id="9" name="Google Shape;1747;p59">
              <a:extLst>
                <a:ext uri="{FF2B5EF4-FFF2-40B4-BE49-F238E27FC236}">
                  <a16:creationId xmlns:a16="http://schemas.microsoft.com/office/drawing/2014/main" id="{14C0BE30-514B-6C2A-291D-5DC0B37815DC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8;p59">
              <a:extLst>
                <a:ext uri="{FF2B5EF4-FFF2-40B4-BE49-F238E27FC236}">
                  <a16:creationId xmlns:a16="http://schemas.microsoft.com/office/drawing/2014/main" id="{B02A8529-A10F-AE38-F366-EEF7F493F762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9;p59">
              <a:extLst>
                <a:ext uri="{FF2B5EF4-FFF2-40B4-BE49-F238E27FC236}">
                  <a16:creationId xmlns:a16="http://schemas.microsoft.com/office/drawing/2014/main" id="{52DF018B-4F57-413A-C5A1-3FBFD8B64FCE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0;p59">
              <a:extLst>
                <a:ext uri="{FF2B5EF4-FFF2-40B4-BE49-F238E27FC236}">
                  <a16:creationId xmlns:a16="http://schemas.microsoft.com/office/drawing/2014/main" id="{40621742-1CF0-F64E-A4AF-6AD4D127D0B2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51;p59">
              <a:extLst>
                <a:ext uri="{FF2B5EF4-FFF2-40B4-BE49-F238E27FC236}">
                  <a16:creationId xmlns:a16="http://schemas.microsoft.com/office/drawing/2014/main" id="{F1B111C3-8CEC-897F-AC84-3002E759AE4B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2;p59">
              <a:extLst>
                <a:ext uri="{FF2B5EF4-FFF2-40B4-BE49-F238E27FC236}">
                  <a16:creationId xmlns:a16="http://schemas.microsoft.com/office/drawing/2014/main" id="{622636CD-554F-4678-CE03-56827A673F80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3;p59">
              <a:extLst>
                <a:ext uri="{FF2B5EF4-FFF2-40B4-BE49-F238E27FC236}">
                  <a16:creationId xmlns:a16="http://schemas.microsoft.com/office/drawing/2014/main" id="{F7ADA0D9-D9A3-1D20-DD90-4C9697EE9BE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4;p59">
              <a:extLst>
                <a:ext uri="{FF2B5EF4-FFF2-40B4-BE49-F238E27FC236}">
                  <a16:creationId xmlns:a16="http://schemas.microsoft.com/office/drawing/2014/main" id="{A17AE3B0-6213-82DB-1B16-44A124842D73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55;p59">
              <a:extLst>
                <a:ext uri="{FF2B5EF4-FFF2-40B4-BE49-F238E27FC236}">
                  <a16:creationId xmlns:a16="http://schemas.microsoft.com/office/drawing/2014/main" id="{2BF2062C-52E0-B838-117B-29C5A2E9506B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8" name="Google Shape;1756;p59">
                <a:extLst>
                  <a:ext uri="{FF2B5EF4-FFF2-40B4-BE49-F238E27FC236}">
                    <a16:creationId xmlns:a16="http://schemas.microsoft.com/office/drawing/2014/main" id="{8017CEB2-C2CC-CF4D-134F-C6AE44438C4A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7;p59">
                <a:extLst>
                  <a:ext uri="{FF2B5EF4-FFF2-40B4-BE49-F238E27FC236}">
                    <a16:creationId xmlns:a16="http://schemas.microsoft.com/office/drawing/2014/main" id="{545E44BC-B1C5-39C2-386B-F8439E453375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8;p59">
                <a:extLst>
                  <a:ext uri="{FF2B5EF4-FFF2-40B4-BE49-F238E27FC236}">
                    <a16:creationId xmlns:a16="http://schemas.microsoft.com/office/drawing/2014/main" id="{7C4B60B2-E009-B3E8-4DA6-A9574910707E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9;p59">
                <a:extLst>
                  <a:ext uri="{FF2B5EF4-FFF2-40B4-BE49-F238E27FC236}">
                    <a16:creationId xmlns:a16="http://schemas.microsoft.com/office/drawing/2014/main" id="{1F2D65F1-26D7-7802-116C-DD04CF04100B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60;p59">
                <a:extLst>
                  <a:ext uri="{FF2B5EF4-FFF2-40B4-BE49-F238E27FC236}">
                    <a16:creationId xmlns:a16="http://schemas.microsoft.com/office/drawing/2014/main" id="{E0C90FE7-4EB7-BE85-0CBB-77E0F2B3D50F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61;p59">
                <a:extLst>
                  <a:ext uri="{FF2B5EF4-FFF2-40B4-BE49-F238E27FC236}">
                    <a16:creationId xmlns:a16="http://schemas.microsoft.com/office/drawing/2014/main" id="{1B8C2242-DBA3-F5A5-EB89-2F215FAAAB00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62;p59">
                <a:extLst>
                  <a:ext uri="{FF2B5EF4-FFF2-40B4-BE49-F238E27FC236}">
                    <a16:creationId xmlns:a16="http://schemas.microsoft.com/office/drawing/2014/main" id="{66872358-73D3-20D0-2A69-830414699588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63;p59">
                <a:extLst>
                  <a:ext uri="{FF2B5EF4-FFF2-40B4-BE49-F238E27FC236}">
                    <a16:creationId xmlns:a16="http://schemas.microsoft.com/office/drawing/2014/main" id="{F7C2FC19-FEF8-3AB3-D52F-F93D0387C9E0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64;p59">
                <a:extLst>
                  <a:ext uri="{FF2B5EF4-FFF2-40B4-BE49-F238E27FC236}">
                    <a16:creationId xmlns:a16="http://schemas.microsoft.com/office/drawing/2014/main" id="{C6B284D6-353A-62CE-D9C1-CB5D2656A670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65;p59">
                <a:extLst>
                  <a:ext uri="{FF2B5EF4-FFF2-40B4-BE49-F238E27FC236}">
                    <a16:creationId xmlns:a16="http://schemas.microsoft.com/office/drawing/2014/main" id="{2274B116-B2EF-EC2F-5365-60284A982A6D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6;p59">
                <a:extLst>
                  <a:ext uri="{FF2B5EF4-FFF2-40B4-BE49-F238E27FC236}">
                    <a16:creationId xmlns:a16="http://schemas.microsoft.com/office/drawing/2014/main" id="{F3EE79B0-B34D-C676-F7B1-1AD089B5FD20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7;p59">
                <a:extLst>
                  <a:ext uri="{FF2B5EF4-FFF2-40B4-BE49-F238E27FC236}">
                    <a16:creationId xmlns:a16="http://schemas.microsoft.com/office/drawing/2014/main" id="{690B3EAB-6FD3-680D-2FDC-3DEEDC8B410E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8;p59">
                <a:extLst>
                  <a:ext uri="{FF2B5EF4-FFF2-40B4-BE49-F238E27FC236}">
                    <a16:creationId xmlns:a16="http://schemas.microsoft.com/office/drawing/2014/main" id="{170B588B-9D76-E628-FCF5-5EB8B4D8C971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9;p59">
                <a:extLst>
                  <a:ext uri="{FF2B5EF4-FFF2-40B4-BE49-F238E27FC236}">
                    <a16:creationId xmlns:a16="http://schemas.microsoft.com/office/drawing/2014/main" id="{B349A0EB-B7EC-9908-F82D-4F35919939BA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70;p59">
                <a:extLst>
                  <a:ext uri="{FF2B5EF4-FFF2-40B4-BE49-F238E27FC236}">
                    <a16:creationId xmlns:a16="http://schemas.microsoft.com/office/drawing/2014/main" id="{CC9C0B70-70D2-5C05-0BAB-41C452253636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71;p59">
                <a:extLst>
                  <a:ext uri="{FF2B5EF4-FFF2-40B4-BE49-F238E27FC236}">
                    <a16:creationId xmlns:a16="http://schemas.microsoft.com/office/drawing/2014/main" id="{5FA56298-3BD5-381F-8241-3BEEEC42B0F5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72;p59">
                <a:extLst>
                  <a:ext uri="{FF2B5EF4-FFF2-40B4-BE49-F238E27FC236}">
                    <a16:creationId xmlns:a16="http://schemas.microsoft.com/office/drawing/2014/main" id="{4AC04E9D-2129-AADF-46C9-28670FF3D141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73;p59">
                <a:extLst>
                  <a:ext uri="{FF2B5EF4-FFF2-40B4-BE49-F238E27FC236}">
                    <a16:creationId xmlns:a16="http://schemas.microsoft.com/office/drawing/2014/main" id="{B0225DC6-F28B-F1F3-8FE1-E4784637405A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74;p59">
                <a:extLst>
                  <a:ext uri="{FF2B5EF4-FFF2-40B4-BE49-F238E27FC236}">
                    <a16:creationId xmlns:a16="http://schemas.microsoft.com/office/drawing/2014/main" id="{3187AB15-A5FA-5C78-0D0B-8FD0D9318375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75;p59">
                <a:extLst>
                  <a:ext uri="{FF2B5EF4-FFF2-40B4-BE49-F238E27FC236}">
                    <a16:creationId xmlns:a16="http://schemas.microsoft.com/office/drawing/2014/main" id="{3D7A3C49-9915-A62A-EBFF-5FF1DC0B284B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76;p59">
                <a:extLst>
                  <a:ext uri="{FF2B5EF4-FFF2-40B4-BE49-F238E27FC236}">
                    <a16:creationId xmlns:a16="http://schemas.microsoft.com/office/drawing/2014/main" id="{9D8E9B59-7DB4-5E8D-511A-933EF317E392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77;p59">
                <a:extLst>
                  <a:ext uri="{FF2B5EF4-FFF2-40B4-BE49-F238E27FC236}">
                    <a16:creationId xmlns:a16="http://schemas.microsoft.com/office/drawing/2014/main" id="{24CD4178-5212-CB02-C2BC-990299546F95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78;p59">
                <a:extLst>
                  <a:ext uri="{FF2B5EF4-FFF2-40B4-BE49-F238E27FC236}">
                    <a16:creationId xmlns:a16="http://schemas.microsoft.com/office/drawing/2014/main" id="{EA27924B-A478-41C4-9E8A-A81D7FC75136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79;p59">
                <a:extLst>
                  <a:ext uri="{FF2B5EF4-FFF2-40B4-BE49-F238E27FC236}">
                    <a16:creationId xmlns:a16="http://schemas.microsoft.com/office/drawing/2014/main" id="{2CDAA5F2-FF96-B3ED-12CB-11572F0F2030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80;p59">
                <a:extLst>
                  <a:ext uri="{FF2B5EF4-FFF2-40B4-BE49-F238E27FC236}">
                    <a16:creationId xmlns:a16="http://schemas.microsoft.com/office/drawing/2014/main" id="{470C0FE9-48C6-9F1D-C018-0FE59C198996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81;p59">
                <a:extLst>
                  <a:ext uri="{FF2B5EF4-FFF2-40B4-BE49-F238E27FC236}">
                    <a16:creationId xmlns:a16="http://schemas.microsoft.com/office/drawing/2014/main" id="{7A455707-73BC-D925-9EBE-96BBD3BA64D1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82;p59">
                <a:extLst>
                  <a:ext uri="{FF2B5EF4-FFF2-40B4-BE49-F238E27FC236}">
                    <a16:creationId xmlns:a16="http://schemas.microsoft.com/office/drawing/2014/main" id="{3AAD2259-7A5F-5B84-7BEF-BF3CF05A33BD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83;p59">
                <a:extLst>
                  <a:ext uri="{FF2B5EF4-FFF2-40B4-BE49-F238E27FC236}">
                    <a16:creationId xmlns:a16="http://schemas.microsoft.com/office/drawing/2014/main" id="{A8D33AC7-B28F-911A-8D16-C1E7C5458089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84;p59">
                <a:extLst>
                  <a:ext uri="{FF2B5EF4-FFF2-40B4-BE49-F238E27FC236}">
                    <a16:creationId xmlns:a16="http://schemas.microsoft.com/office/drawing/2014/main" id="{9E4FE4B4-1147-EF9F-9AC2-3439BB95D0D6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85;p59">
                <a:extLst>
                  <a:ext uri="{FF2B5EF4-FFF2-40B4-BE49-F238E27FC236}">
                    <a16:creationId xmlns:a16="http://schemas.microsoft.com/office/drawing/2014/main" id="{75533DC2-C7AF-DDCF-52A9-931CDCF784F4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6;p59">
                <a:extLst>
                  <a:ext uri="{FF2B5EF4-FFF2-40B4-BE49-F238E27FC236}">
                    <a16:creationId xmlns:a16="http://schemas.microsoft.com/office/drawing/2014/main" id="{9EFF5942-F848-348C-63A1-291CC1E6303F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87;p59">
                <a:extLst>
                  <a:ext uri="{FF2B5EF4-FFF2-40B4-BE49-F238E27FC236}">
                    <a16:creationId xmlns:a16="http://schemas.microsoft.com/office/drawing/2014/main" id="{6BB439CC-F865-EFAB-3556-787067D81B95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88;p59">
                <a:extLst>
                  <a:ext uri="{FF2B5EF4-FFF2-40B4-BE49-F238E27FC236}">
                    <a16:creationId xmlns:a16="http://schemas.microsoft.com/office/drawing/2014/main" id="{9EE66FE0-C0BB-1D84-5025-5CFC99F6208F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89;p59">
                <a:extLst>
                  <a:ext uri="{FF2B5EF4-FFF2-40B4-BE49-F238E27FC236}">
                    <a16:creationId xmlns:a16="http://schemas.microsoft.com/office/drawing/2014/main" id="{2A4453B4-D2CA-384B-06E8-A0B24809BE2C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90;p59">
                <a:extLst>
                  <a:ext uri="{FF2B5EF4-FFF2-40B4-BE49-F238E27FC236}">
                    <a16:creationId xmlns:a16="http://schemas.microsoft.com/office/drawing/2014/main" id="{DADEA791-A868-CFB5-F42C-4EE5BAB1D857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91;p59">
                <a:extLst>
                  <a:ext uri="{FF2B5EF4-FFF2-40B4-BE49-F238E27FC236}">
                    <a16:creationId xmlns:a16="http://schemas.microsoft.com/office/drawing/2014/main" id="{B0193FA4-80D2-6EAD-110A-85B386DCC86E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92;p59">
                <a:extLst>
                  <a:ext uri="{FF2B5EF4-FFF2-40B4-BE49-F238E27FC236}">
                    <a16:creationId xmlns:a16="http://schemas.microsoft.com/office/drawing/2014/main" id="{B413D11F-C40D-57B0-EF24-C8A8A6C8EE2E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93;p59">
                <a:extLst>
                  <a:ext uri="{FF2B5EF4-FFF2-40B4-BE49-F238E27FC236}">
                    <a16:creationId xmlns:a16="http://schemas.microsoft.com/office/drawing/2014/main" id="{644F2730-8BC6-C91C-DA07-2AD1BA3F23C4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4;p59">
                <a:extLst>
                  <a:ext uri="{FF2B5EF4-FFF2-40B4-BE49-F238E27FC236}">
                    <a16:creationId xmlns:a16="http://schemas.microsoft.com/office/drawing/2014/main" id="{97944897-4AA2-7D75-432D-95B567DE638A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5;p59">
                <a:extLst>
                  <a:ext uri="{FF2B5EF4-FFF2-40B4-BE49-F238E27FC236}">
                    <a16:creationId xmlns:a16="http://schemas.microsoft.com/office/drawing/2014/main" id="{ECFEF781-C53E-92EB-4972-B71381946996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96;p59">
                <a:extLst>
                  <a:ext uri="{FF2B5EF4-FFF2-40B4-BE49-F238E27FC236}">
                    <a16:creationId xmlns:a16="http://schemas.microsoft.com/office/drawing/2014/main" id="{EDBB6BD0-DA16-FD80-50D8-A15C0A674283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97;p59">
                <a:extLst>
                  <a:ext uri="{FF2B5EF4-FFF2-40B4-BE49-F238E27FC236}">
                    <a16:creationId xmlns:a16="http://schemas.microsoft.com/office/drawing/2014/main" id="{A5580C99-B39C-B4F7-FB41-435454E61A73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98;p59">
                <a:extLst>
                  <a:ext uri="{FF2B5EF4-FFF2-40B4-BE49-F238E27FC236}">
                    <a16:creationId xmlns:a16="http://schemas.microsoft.com/office/drawing/2014/main" id="{B49759DF-D71D-9A30-E115-D0F7371B33DC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99;p59">
                <a:extLst>
                  <a:ext uri="{FF2B5EF4-FFF2-40B4-BE49-F238E27FC236}">
                    <a16:creationId xmlns:a16="http://schemas.microsoft.com/office/drawing/2014/main" id="{C8E7F947-D0D0-2C31-B2AC-F96F6A1A2A1A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800;p59">
                <a:extLst>
                  <a:ext uri="{FF2B5EF4-FFF2-40B4-BE49-F238E27FC236}">
                    <a16:creationId xmlns:a16="http://schemas.microsoft.com/office/drawing/2014/main" id="{DF6C930C-9731-6A05-9950-D8BDAFD6206F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801;p59">
                <a:extLst>
                  <a:ext uri="{FF2B5EF4-FFF2-40B4-BE49-F238E27FC236}">
                    <a16:creationId xmlns:a16="http://schemas.microsoft.com/office/drawing/2014/main" id="{E26F3BCC-A7B5-F6FB-DAC3-A3EB36181A90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802;p59">
                <a:extLst>
                  <a:ext uri="{FF2B5EF4-FFF2-40B4-BE49-F238E27FC236}">
                    <a16:creationId xmlns:a16="http://schemas.microsoft.com/office/drawing/2014/main" id="{50BA04A7-4C51-0767-8CFA-CCC22194F122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03;p59">
                <a:extLst>
                  <a:ext uri="{FF2B5EF4-FFF2-40B4-BE49-F238E27FC236}">
                    <a16:creationId xmlns:a16="http://schemas.microsoft.com/office/drawing/2014/main" id="{0E96A8D8-A7A1-11B4-FFA6-A2C2AF03E5DB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04;p59">
                <a:extLst>
                  <a:ext uri="{FF2B5EF4-FFF2-40B4-BE49-F238E27FC236}">
                    <a16:creationId xmlns:a16="http://schemas.microsoft.com/office/drawing/2014/main" id="{8BA9E7E0-14D8-AA46-22A8-920B71E377AD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05;p59">
                <a:extLst>
                  <a:ext uri="{FF2B5EF4-FFF2-40B4-BE49-F238E27FC236}">
                    <a16:creationId xmlns:a16="http://schemas.microsoft.com/office/drawing/2014/main" id="{7CE9EC94-53CC-DCCE-9086-4BDB21B119BB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06;p59">
                <a:extLst>
                  <a:ext uri="{FF2B5EF4-FFF2-40B4-BE49-F238E27FC236}">
                    <a16:creationId xmlns:a16="http://schemas.microsoft.com/office/drawing/2014/main" id="{52F1A183-411D-DD58-A8DC-CD2945917463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07;p59">
                <a:extLst>
                  <a:ext uri="{FF2B5EF4-FFF2-40B4-BE49-F238E27FC236}">
                    <a16:creationId xmlns:a16="http://schemas.microsoft.com/office/drawing/2014/main" id="{4EF3C35E-E858-BD38-29B9-3BA16EAD66B6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F5D20C6-32E3-FF28-4BCF-79F9A327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4" y="4231065"/>
            <a:ext cx="487969" cy="487969"/>
          </a:xfrm>
          <a:prstGeom prst="rect">
            <a:avLst/>
          </a:prstGeom>
        </p:spPr>
      </p:pic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3E0E60A-1171-AD99-B44C-AEA1C38D07FB}"/>
              </a:ext>
            </a:extLst>
          </p:cNvPr>
          <p:cNvSpPr txBox="1"/>
          <p:nvPr/>
        </p:nvSpPr>
        <p:spPr>
          <a:xfrm>
            <a:off x="906410" y="4288147"/>
            <a:ext cx="5486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err="1">
                <a:hlinkClick r:id="rId4"/>
              </a:rPr>
              <a:t>FrancescoMazzitelli</a:t>
            </a:r>
            <a:r>
              <a:rPr lang="it-IT" sz="1100">
                <a:hlinkClick r:id="rId4"/>
              </a:rPr>
              <a:t>/</a:t>
            </a:r>
            <a:r>
              <a:rPr lang="it-IT" sz="1100" err="1">
                <a:hlinkClick r:id="rId4"/>
              </a:rPr>
              <a:t>SolidityMetricsExtractor</a:t>
            </a:r>
            <a:r>
              <a:rPr lang="it-IT" sz="1100">
                <a:hlinkClick r:id="rId4"/>
              </a:rPr>
              <a:t>: </a:t>
            </a:r>
            <a:r>
              <a:rPr lang="it-IT" sz="1100" err="1">
                <a:hlinkClick r:id="rId4"/>
              </a:rPr>
              <a:t>Solidity</a:t>
            </a:r>
            <a:r>
              <a:rPr lang="it-IT" sz="1100">
                <a:hlinkClick r:id="rId4"/>
              </a:rPr>
              <a:t> </a:t>
            </a:r>
            <a:r>
              <a:rPr lang="it-IT" sz="1100" err="1">
                <a:hlinkClick r:id="rId4"/>
              </a:rPr>
              <a:t>compiler</a:t>
            </a:r>
            <a:r>
              <a:rPr lang="it-IT" sz="1100">
                <a:hlinkClick r:id="rId4"/>
              </a:rPr>
              <a:t> for the </a:t>
            </a:r>
            <a:r>
              <a:rPr lang="it-IT" sz="1100" err="1">
                <a:hlinkClick r:id="rId4"/>
              </a:rPr>
              <a:t>extraction</a:t>
            </a:r>
            <a:r>
              <a:rPr lang="it-IT" sz="1100">
                <a:hlinkClick r:id="rId4"/>
              </a:rPr>
              <a:t> of software </a:t>
            </a:r>
            <a:r>
              <a:rPr lang="it-IT" sz="1100" err="1">
                <a:hlinkClick r:id="rId4"/>
              </a:rPr>
              <a:t>quality</a:t>
            </a:r>
            <a:r>
              <a:rPr lang="it-IT" sz="1100">
                <a:hlinkClick r:id="rId4"/>
              </a:rPr>
              <a:t> </a:t>
            </a:r>
            <a:r>
              <a:rPr lang="it-IT" sz="1100" err="1">
                <a:hlinkClick r:id="rId4"/>
              </a:rPr>
              <a:t>metrics</a:t>
            </a:r>
            <a:r>
              <a:rPr lang="it-IT" sz="1100">
                <a:hlinkClick r:id="rId4"/>
              </a:rPr>
              <a:t> (github.com)</a:t>
            </a:r>
            <a:endParaRPr lang="it-IT" sz="100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4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SOLIDITY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del </a:t>
            </a:r>
            <a:r>
              <a:rPr lang="en" err="1"/>
              <a:t>linguaggio</a:t>
            </a:r>
            <a:r>
              <a:rPr lang="en"/>
              <a:t> e </a:t>
            </a:r>
            <a:r>
              <a:rPr lang="en" err="1"/>
              <a:t>degli</a:t>
            </a:r>
            <a:r>
              <a:rPr lang="en"/>
              <a:t> Smart Contract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DEL LINGUAGGIO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err="1"/>
              <a:t>Caratteristiche</a:t>
            </a:r>
            <a:r>
              <a:rPr lang="en"/>
              <a:t> </a:t>
            </a:r>
            <a:r>
              <a:rPr lang="en" err="1"/>
              <a:t>contratti</a:t>
            </a:r>
            <a:r>
              <a:rPr lang="en"/>
              <a:t> e </a:t>
            </a:r>
            <a:r>
              <a:rPr lang="en" err="1"/>
              <a:t>Assunzioni</a:t>
            </a:r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ANALISI SEMANTICA</a:t>
            </a:r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dell’analisi semantica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01630" y="31650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921526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&amp; CONCLUSIONI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04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Risultati</a:t>
            </a:r>
            <a:r>
              <a:rPr lang="en"/>
              <a:t> </a:t>
            </a:r>
            <a:r>
              <a:rPr lang="en" err="1"/>
              <a:t>ottenuti</a:t>
            </a:r>
            <a:r>
              <a:rPr lang="en"/>
              <a:t> </a:t>
            </a:r>
            <a:r>
              <a:rPr lang="en" err="1"/>
              <a:t>dall’analisi</a:t>
            </a:r>
            <a:r>
              <a:rPr lang="en"/>
              <a:t> </a:t>
            </a:r>
            <a:r>
              <a:rPr lang="en" err="1"/>
              <a:t>delle</a:t>
            </a:r>
            <a:r>
              <a:rPr lang="en"/>
              <a:t> </a:t>
            </a:r>
            <a:r>
              <a:rPr lang="en" err="1"/>
              <a:t>metriche</a:t>
            </a:r>
            <a:r>
              <a:rPr lang="en"/>
              <a:t> </a:t>
            </a:r>
            <a:endParaRPr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418093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Studio del linguaggio e degli Smart </a:t>
            </a:r>
            <a:r>
              <a:rPr lang="it-IT" err="1"/>
              <a:t>Contract</a:t>
            </a:r>
            <a:r>
              <a:rPr lang="it-IT"/>
              <a:t> 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5"/>
            <a:ext cx="5220000" cy="225032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/>
              <a:t>BLOCKCHAIN </a:t>
            </a:r>
            <a:br>
              <a:rPr lang="it-IT" sz="4400"/>
            </a:br>
            <a:r>
              <a:rPr lang="it-IT" sz="4400"/>
              <a:t>&amp; </a:t>
            </a:r>
            <a:br>
              <a:rPr lang="it-IT" sz="4400"/>
            </a:br>
            <a:r>
              <a:rPr lang="it-IT" sz="4400"/>
              <a:t>SOLIDITY</a:t>
            </a:r>
            <a:endParaRPr sz="440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631926" y="783073"/>
            <a:ext cx="2253673" cy="3828962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5892900" y="3852511"/>
            <a:ext cx="2634412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Ogni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contiene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 hash del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precedente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forma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catena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blocchi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892900" y="341809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Blocchi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133308" y="3436565"/>
            <a:ext cx="313280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Transazioni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irreversibili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476400" y="3861747"/>
            <a:ext cx="2774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Blockchain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risulta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essere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termini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sicurezza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affidabilità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trasparenza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005548" y="1332404"/>
            <a:ext cx="313280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Registro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Condiviso</a:t>
            </a: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427616" y="1723535"/>
            <a:ext cx="2203675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Elenchi crescenti di record detti blocchi, collegati tra di loro usando la crittografia.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605" name="Google Shape;605;p4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609" name="Google Shape;609;p40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612" name="Google Shape;612;p4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74604A32-EC14-5B71-816C-2EFC8458435F}"/>
              </a:ext>
            </a:extLst>
          </p:cNvPr>
          <p:cNvSpPr txBox="1">
            <a:spLocks/>
          </p:cNvSpPr>
          <p:nvPr/>
        </p:nvSpPr>
        <p:spPr>
          <a:xfrm>
            <a:off x="1577158" y="1118532"/>
            <a:ext cx="5935684" cy="6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 err="1"/>
              <a:t>Programmi</a:t>
            </a:r>
            <a:r>
              <a:rPr lang="en-GB"/>
              <a:t> </a:t>
            </a:r>
            <a:r>
              <a:rPr lang="en-GB" err="1"/>
              <a:t>archiviati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</a:t>
            </a:r>
            <a:r>
              <a:rPr lang="en-GB" err="1"/>
              <a:t>una</a:t>
            </a:r>
            <a:r>
              <a:rPr lang="en-GB"/>
              <a:t> blockchain </a:t>
            </a:r>
            <a:r>
              <a:rPr lang="en-GB" err="1"/>
              <a:t>che</a:t>
            </a:r>
            <a:r>
              <a:rPr lang="en-GB"/>
              <a:t> </a:t>
            </a:r>
            <a:r>
              <a:rPr lang="en-GB" err="1"/>
              <a:t>vengono</a:t>
            </a:r>
            <a:r>
              <a:rPr lang="en-GB"/>
              <a:t> </a:t>
            </a:r>
            <a:r>
              <a:rPr lang="en-GB" err="1"/>
              <a:t>eseguiti</a:t>
            </a:r>
            <a:r>
              <a:rPr lang="en-GB"/>
              <a:t> </a:t>
            </a:r>
            <a:r>
              <a:rPr lang="en-GB" err="1"/>
              <a:t>quando</a:t>
            </a:r>
            <a:r>
              <a:rPr lang="en-GB"/>
              <a:t> </a:t>
            </a:r>
            <a:r>
              <a:rPr lang="en-GB" err="1"/>
              <a:t>vengono</a:t>
            </a:r>
            <a:r>
              <a:rPr lang="en-GB"/>
              <a:t> </a:t>
            </a:r>
            <a:r>
              <a:rPr lang="en-GB" err="1"/>
              <a:t>soddisfatte</a:t>
            </a:r>
            <a:r>
              <a:rPr lang="en-GB"/>
              <a:t> </a:t>
            </a:r>
            <a:r>
              <a:rPr lang="en-GB" err="1"/>
              <a:t>delle</a:t>
            </a:r>
            <a:r>
              <a:rPr lang="en-GB"/>
              <a:t> </a:t>
            </a:r>
            <a:r>
              <a:rPr lang="en-GB" err="1"/>
              <a:t>condizioni</a:t>
            </a:r>
            <a:r>
              <a:rPr lang="en-GB"/>
              <a:t> </a:t>
            </a:r>
            <a:r>
              <a:rPr lang="en-GB" err="1"/>
              <a:t>prestabilite</a:t>
            </a:r>
            <a:r>
              <a:rPr lang="en-GB"/>
              <a:t>.  </a:t>
            </a:r>
          </a:p>
        </p:txBody>
      </p:sp>
      <p:sp>
        <p:nvSpPr>
          <p:cNvPr id="15" name="Google Shape;1398;p54">
            <a:extLst>
              <a:ext uri="{FF2B5EF4-FFF2-40B4-BE49-F238E27FC236}">
                <a16:creationId xmlns:a16="http://schemas.microsoft.com/office/drawing/2014/main" id="{351813A3-F7C1-C506-D1B0-49B7C68857DF}"/>
              </a:ext>
            </a:extLst>
          </p:cNvPr>
          <p:cNvSpPr/>
          <p:nvPr/>
        </p:nvSpPr>
        <p:spPr>
          <a:xfrm>
            <a:off x="4724400" y="3292944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399;p54">
            <a:extLst>
              <a:ext uri="{FF2B5EF4-FFF2-40B4-BE49-F238E27FC236}">
                <a16:creationId xmlns:a16="http://schemas.microsoft.com/office/drawing/2014/main" id="{B7BB30C6-B5EE-CCD1-5D2E-F6909F3D7267}"/>
              </a:ext>
            </a:extLst>
          </p:cNvPr>
          <p:cNvSpPr/>
          <p:nvPr/>
        </p:nvSpPr>
        <p:spPr>
          <a:xfrm>
            <a:off x="3555600" y="2132669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8" name="Google Shape;1401;p54">
            <a:extLst>
              <a:ext uri="{FF2B5EF4-FFF2-40B4-BE49-F238E27FC236}">
                <a16:creationId xmlns:a16="http://schemas.microsoft.com/office/drawing/2014/main" id="{5D761893-D351-DDB6-8767-9F712EA42C6B}"/>
              </a:ext>
            </a:extLst>
          </p:cNvPr>
          <p:cNvCxnSpPr>
            <a:stCxn id="16" idx="6"/>
            <a:endCxn id="15" idx="0"/>
          </p:cNvCxnSpPr>
          <p:nvPr/>
        </p:nvCxnSpPr>
        <p:spPr>
          <a:xfrm>
            <a:off x="4419600" y="2564969"/>
            <a:ext cx="736800" cy="7281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413;p54">
            <a:extLst>
              <a:ext uri="{FF2B5EF4-FFF2-40B4-BE49-F238E27FC236}">
                <a16:creationId xmlns:a16="http://schemas.microsoft.com/office/drawing/2014/main" id="{F5F615F8-DEBE-7098-5A42-32E03D4C170B}"/>
              </a:ext>
            </a:extLst>
          </p:cNvPr>
          <p:cNvGrpSpPr/>
          <p:nvPr/>
        </p:nvGrpSpPr>
        <p:grpSpPr>
          <a:xfrm>
            <a:off x="4909810" y="3480236"/>
            <a:ext cx="493181" cy="489415"/>
            <a:chOff x="898875" y="4399275"/>
            <a:chExt cx="483700" cy="481850"/>
          </a:xfrm>
        </p:grpSpPr>
        <p:sp>
          <p:nvSpPr>
            <p:cNvPr id="25" name="Google Shape;1414;p54">
              <a:extLst>
                <a:ext uri="{FF2B5EF4-FFF2-40B4-BE49-F238E27FC236}">
                  <a16:creationId xmlns:a16="http://schemas.microsoft.com/office/drawing/2014/main" id="{277BE814-D442-BDCA-2378-60CF02E767C6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415;p54">
              <a:extLst>
                <a:ext uri="{FF2B5EF4-FFF2-40B4-BE49-F238E27FC236}">
                  <a16:creationId xmlns:a16="http://schemas.microsoft.com/office/drawing/2014/main" id="{E31010C1-9957-2CAF-2C8A-83D76C9BFCD1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1416;p54">
              <a:extLst>
                <a:ext uri="{FF2B5EF4-FFF2-40B4-BE49-F238E27FC236}">
                  <a16:creationId xmlns:a16="http://schemas.microsoft.com/office/drawing/2014/main" id="{10B0E062-79E2-9D7A-DD6C-39AF4B4CDE61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417;p54">
              <a:extLst>
                <a:ext uri="{FF2B5EF4-FFF2-40B4-BE49-F238E27FC236}">
                  <a16:creationId xmlns:a16="http://schemas.microsoft.com/office/drawing/2014/main" id="{FBEE23C3-4E8C-1226-CE5F-EA14AEC26273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418;p54">
              <a:extLst>
                <a:ext uri="{FF2B5EF4-FFF2-40B4-BE49-F238E27FC236}">
                  <a16:creationId xmlns:a16="http://schemas.microsoft.com/office/drawing/2014/main" id="{6DC255EC-7C7D-A0B3-4FD4-CC4F70B2CBD7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1419;p54">
              <a:extLst>
                <a:ext uri="{FF2B5EF4-FFF2-40B4-BE49-F238E27FC236}">
                  <a16:creationId xmlns:a16="http://schemas.microsoft.com/office/drawing/2014/main" id="{9A7B56D5-27C9-DCE6-C9B1-F15695419369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420;p54">
              <a:extLst>
                <a:ext uri="{FF2B5EF4-FFF2-40B4-BE49-F238E27FC236}">
                  <a16:creationId xmlns:a16="http://schemas.microsoft.com/office/drawing/2014/main" id="{D947C4F8-A896-C428-730E-331F3260A527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421;p54">
              <a:extLst>
                <a:ext uri="{FF2B5EF4-FFF2-40B4-BE49-F238E27FC236}">
                  <a16:creationId xmlns:a16="http://schemas.microsoft.com/office/drawing/2014/main" id="{EDCBDC33-6480-8891-4A03-90D502DB6D0E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1422;p54">
            <a:extLst>
              <a:ext uri="{FF2B5EF4-FFF2-40B4-BE49-F238E27FC236}">
                <a16:creationId xmlns:a16="http://schemas.microsoft.com/office/drawing/2014/main" id="{12C6E085-CE4E-5E51-7738-A4881ED83EEA}"/>
              </a:ext>
            </a:extLst>
          </p:cNvPr>
          <p:cNvGrpSpPr/>
          <p:nvPr/>
        </p:nvGrpSpPr>
        <p:grpSpPr>
          <a:xfrm>
            <a:off x="3741002" y="2318371"/>
            <a:ext cx="493196" cy="493196"/>
            <a:chOff x="1492675" y="4992125"/>
            <a:chExt cx="481825" cy="481825"/>
          </a:xfrm>
        </p:grpSpPr>
        <p:sp>
          <p:nvSpPr>
            <p:cNvPr id="34" name="Google Shape;1423;p54">
              <a:extLst>
                <a:ext uri="{FF2B5EF4-FFF2-40B4-BE49-F238E27FC236}">
                  <a16:creationId xmlns:a16="http://schemas.microsoft.com/office/drawing/2014/main" id="{D919E860-5134-68D3-F715-24FB2921A08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424;p54">
              <a:extLst>
                <a:ext uri="{FF2B5EF4-FFF2-40B4-BE49-F238E27FC236}">
                  <a16:creationId xmlns:a16="http://schemas.microsoft.com/office/drawing/2014/main" id="{57695D0A-4AC0-2660-BBDF-2178F9392A74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7" name="Google Shape;1198;p51">
            <a:extLst>
              <a:ext uri="{FF2B5EF4-FFF2-40B4-BE49-F238E27FC236}">
                <a16:creationId xmlns:a16="http://schemas.microsoft.com/office/drawing/2014/main" id="{67F9F6A6-E47A-52E4-97E5-CF0CC35C3AE4}"/>
              </a:ext>
            </a:extLst>
          </p:cNvPr>
          <p:cNvSpPr txBox="1"/>
          <p:nvPr/>
        </p:nvSpPr>
        <p:spPr>
          <a:xfrm>
            <a:off x="1498819" y="2009426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8" name="Google Shape;1199;p51">
            <a:extLst>
              <a:ext uri="{FF2B5EF4-FFF2-40B4-BE49-F238E27FC236}">
                <a16:creationId xmlns:a16="http://schemas.microsoft.com/office/drawing/2014/main" id="{92EF95B7-D5D6-115F-3348-3C0AAB381D68}"/>
              </a:ext>
            </a:extLst>
          </p:cNvPr>
          <p:cNvSpPr txBox="1"/>
          <p:nvPr/>
        </p:nvSpPr>
        <p:spPr>
          <a:xfrm>
            <a:off x="1498819" y="2487326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Vengono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seguite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delle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semplic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istruzioni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condizionali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scritte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nel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codice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blockchain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" name="Google Shape;1198;p51">
            <a:extLst>
              <a:ext uri="{FF2B5EF4-FFF2-40B4-BE49-F238E27FC236}">
                <a16:creationId xmlns:a16="http://schemas.microsoft.com/office/drawing/2014/main" id="{513BB73F-F5F9-E8C9-CED2-7E5C24DED5A6}"/>
              </a:ext>
            </a:extLst>
          </p:cNvPr>
          <p:cNvSpPr txBox="1"/>
          <p:nvPr/>
        </p:nvSpPr>
        <p:spPr>
          <a:xfrm>
            <a:off x="5681860" y="2888363"/>
            <a:ext cx="29096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Aggiornamento Blockchain</a:t>
            </a:r>
            <a:endParaRPr sz="1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0" name="Google Shape;1199;p51">
            <a:extLst>
              <a:ext uri="{FF2B5EF4-FFF2-40B4-BE49-F238E27FC236}">
                <a16:creationId xmlns:a16="http://schemas.microsoft.com/office/drawing/2014/main" id="{5B7E1D9C-F3CD-A168-BC1E-9AE1DB5405C8}"/>
              </a:ext>
            </a:extLst>
          </p:cNvPr>
          <p:cNvSpPr txBox="1"/>
          <p:nvPr/>
        </p:nvSpPr>
        <p:spPr>
          <a:xfrm>
            <a:off x="5681860" y="3366263"/>
            <a:ext cx="319773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volta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è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eseguito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uno smart contract, la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transazione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è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completata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" sz="12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aggiornata</a:t>
            </a:r>
            <a:endParaRPr sz="1200" err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740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402000" y="325723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en" sz="1200"/>
              <a:t>Record </a:t>
            </a:r>
            <a:r>
              <a:rPr lang="en" sz="1200" err="1"/>
              <a:t>crittografati</a:t>
            </a:r>
            <a:r>
              <a:rPr lang="en" sz="1200"/>
              <a:t> </a:t>
            </a:r>
            <a:r>
              <a:rPr lang="en" sz="1200" err="1"/>
              <a:t>delle</a:t>
            </a:r>
            <a:r>
              <a:rPr lang="en" sz="1200"/>
              <a:t> </a:t>
            </a:r>
            <a:r>
              <a:rPr lang="en" sz="1200" err="1"/>
              <a:t>transazioni</a:t>
            </a:r>
            <a:r>
              <a:rPr lang="en" sz="1200"/>
              <a:t> </a:t>
            </a:r>
            <a:r>
              <a:rPr lang="en" sz="1200" err="1"/>
              <a:t>sono</a:t>
            </a:r>
            <a:r>
              <a:rPr lang="en" sz="1200"/>
              <a:t> </a:t>
            </a:r>
            <a:r>
              <a:rPr lang="en" sz="1200" err="1"/>
              <a:t>condivisi</a:t>
            </a:r>
            <a:r>
              <a:rPr lang="en" sz="1200"/>
              <a:t> </a:t>
            </a:r>
            <a:r>
              <a:rPr lang="en" sz="1200" err="1"/>
              <a:t>tra</a:t>
            </a:r>
            <a:r>
              <a:rPr lang="en" sz="1200"/>
              <a:t> </a:t>
            </a:r>
            <a:r>
              <a:rPr lang="en-GB" sz="1200" err="1"/>
              <a:t>i</a:t>
            </a:r>
            <a:r>
              <a:rPr lang="en-GB" sz="1200"/>
              <a:t> </a:t>
            </a:r>
            <a:r>
              <a:rPr lang="en-GB" sz="1200" err="1"/>
              <a:t>partecipanti</a:t>
            </a:r>
            <a:r>
              <a:rPr lang="en-GB" sz="1200"/>
              <a:t>, non è </a:t>
            </a:r>
            <a:r>
              <a:rPr lang="en-GB" sz="1200" err="1"/>
              <a:t>necessario</a:t>
            </a:r>
            <a:r>
              <a:rPr lang="en-GB" sz="1200"/>
              <a:t> </a:t>
            </a:r>
            <a:r>
              <a:rPr lang="en-GB" sz="1200" err="1"/>
              <a:t>chiedere</a:t>
            </a:r>
            <a:r>
              <a:rPr lang="en-GB" sz="1200"/>
              <a:t> se le </a:t>
            </a:r>
            <a:r>
              <a:rPr lang="en-GB" sz="1200" err="1"/>
              <a:t>informazioni</a:t>
            </a:r>
            <a:r>
              <a:rPr lang="en-GB" sz="1200"/>
              <a:t> </a:t>
            </a:r>
            <a:r>
              <a:rPr lang="en-GB" sz="1200" err="1"/>
              <a:t>sono</a:t>
            </a:r>
            <a:r>
              <a:rPr lang="en-GB" sz="1200"/>
              <a:t> state </a:t>
            </a:r>
            <a:r>
              <a:rPr lang="en-GB" sz="1200" err="1"/>
              <a:t>modificate</a:t>
            </a:r>
            <a:r>
              <a:rPr lang="en-GB" sz="1200"/>
              <a:t> per </a:t>
            </a:r>
            <a:r>
              <a:rPr lang="en-GB" sz="1200" err="1"/>
              <a:t>vantaggio</a:t>
            </a:r>
            <a:r>
              <a:rPr lang="en-GB" sz="1200"/>
              <a:t> </a:t>
            </a:r>
            <a:r>
              <a:rPr lang="en-GB" sz="1200" err="1"/>
              <a:t>personale</a:t>
            </a:r>
            <a:r>
              <a:rPr lang="en-GB" sz="1200"/>
              <a:t>. </a:t>
            </a:r>
            <a:endParaRPr sz="120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720000" y="3263310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/>
              <a:t>Contratto</a:t>
            </a:r>
            <a:r>
              <a:rPr lang="en" sz="1200"/>
              <a:t> </a:t>
            </a:r>
            <a:r>
              <a:rPr lang="en" sz="1200" err="1"/>
              <a:t>eseguito</a:t>
            </a:r>
            <a:r>
              <a:rPr lang="en" sz="1200"/>
              <a:t> </a:t>
            </a:r>
            <a:r>
              <a:rPr lang="en" sz="1200" err="1"/>
              <a:t>immediatamente</a:t>
            </a:r>
            <a:r>
              <a:rPr lang="en" sz="1200"/>
              <a:t> se la </a:t>
            </a:r>
            <a:r>
              <a:rPr lang="en" sz="1200" err="1"/>
              <a:t>condizione</a:t>
            </a:r>
            <a:r>
              <a:rPr lang="en" sz="1200"/>
              <a:t> </a:t>
            </a:r>
            <a:r>
              <a:rPr lang="en" sz="1200" err="1"/>
              <a:t>è</a:t>
            </a:r>
            <a:r>
              <a:rPr lang="en" sz="1200"/>
              <a:t> </a:t>
            </a:r>
            <a:r>
              <a:rPr lang="en" sz="1200" err="1"/>
              <a:t>soddisfatta</a:t>
            </a:r>
            <a:endParaRPr sz="120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720000" y="2824156"/>
            <a:ext cx="2608223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Velocità</a:t>
            </a:r>
            <a:r>
              <a:rPr lang="en" sz="1800"/>
              <a:t>, </a:t>
            </a:r>
            <a:r>
              <a:rPr lang="en" sz="1800" err="1"/>
              <a:t>efficienza</a:t>
            </a:r>
            <a:r>
              <a:rPr lang="en" sz="1800"/>
              <a:t> e </a:t>
            </a:r>
            <a:r>
              <a:rPr lang="en" sz="1800" err="1"/>
              <a:t>accuratezza</a:t>
            </a:r>
            <a:endParaRPr sz="180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Sicurezza</a:t>
            </a:r>
            <a:r>
              <a:rPr lang="en"/>
              <a:t> </a:t>
            </a:r>
            <a:endParaRPr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84000" y="323246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/>
              <a:t>Record crittografati, ogni record è connesso ai precedenti e a quelli successivi, per attaccarli bisognerebbe violare l’intera catena.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4"/>
          </p:nvPr>
        </p:nvSpPr>
        <p:spPr>
          <a:xfrm>
            <a:off x="3402000" y="2800389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Attendibilità</a:t>
            </a:r>
            <a:r>
              <a:rPr lang="en" sz="1800"/>
              <a:t> e </a:t>
            </a:r>
            <a:r>
              <a:rPr lang="en" sz="1800" err="1"/>
              <a:t>trasparenza</a:t>
            </a:r>
            <a:endParaRPr sz="1800"/>
          </a:p>
        </p:txBody>
      </p:sp>
      <p:sp>
        <p:nvSpPr>
          <p:cNvPr id="648" name="Google Shape;648;p42"/>
          <p:cNvSpPr/>
          <p:nvPr/>
        </p:nvSpPr>
        <p:spPr>
          <a:xfrm>
            <a:off x="1458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822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643397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007393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0066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74604A32-EC14-5B71-816C-2EFC8458435F}"/>
              </a:ext>
            </a:extLst>
          </p:cNvPr>
          <p:cNvSpPr txBox="1">
            <a:spLocks/>
          </p:cNvSpPr>
          <p:nvPr/>
        </p:nvSpPr>
        <p:spPr>
          <a:xfrm>
            <a:off x="1577158" y="1118532"/>
            <a:ext cx="5935684" cy="6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GB" err="1"/>
              <a:t>Vantaggi</a:t>
            </a:r>
            <a:r>
              <a:rPr lang="en-GB"/>
              <a:t> </a:t>
            </a:r>
            <a:r>
              <a:rPr lang="en-GB" err="1"/>
              <a:t>degli</a:t>
            </a:r>
            <a:r>
              <a:rPr lang="en-GB"/>
              <a:t> Smart Contract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52" name="Google Shape;852;p4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en" err="1"/>
              <a:t>Consente</a:t>
            </a:r>
            <a:r>
              <a:rPr lang="en"/>
              <a:t> </a:t>
            </a:r>
            <a:r>
              <a:rPr lang="en" err="1"/>
              <a:t>l’uso</a:t>
            </a:r>
            <a:r>
              <a:rPr lang="en"/>
              <a:t> di </a:t>
            </a:r>
            <a:r>
              <a:rPr lang="en" err="1"/>
              <a:t>operatori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indicare</a:t>
            </a:r>
            <a:r>
              <a:rPr lang="en"/>
              <a:t> le </a:t>
            </a:r>
            <a:r>
              <a:rPr lang="en" err="1"/>
              <a:t>operazioni</a:t>
            </a:r>
            <a:r>
              <a:rPr lang="en"/>
              <a:t> e di </a:t>
            </a:r>
            <a:r>
              <a:rPr lang="en" err="1"/>
              <a:t>nomi</a:t>
            </a:r>
            <a:r>
              <a:rPr lang="en"/>
              <a:t> </a:t>
            </a:r>
            <a:r>
              <a:rPr lang="en" err="1"/>
              <a:t>simbolici</a:t>
            </a:r>
            <a:r>
              <a:rPr lang="en"/>
              <a:t> per </a:t>
            </a:r>
            <a:r>
              <a:rPr lang="en" err="1"/>
              <a:t>rappresentare</a:t>
            </a:r>
            <a:r>
              <a:rPr lang="en"/>
              <a:t> </a:t>
            </a:r>
            <a:r>
              <a:rPr lang="en" err="1"/>
              <a:t>dati</a:t>
            </a:r>
            <a:r>
              <a:rPr lang="en"/>
              <a:t> e </a:t>
            </a:r>
            <a:r>
              <a:rPr lang="en" err="1"/>
              <a:t>strutture</a:t>
            </a:r>
            <a:r>
              <a:rPr lang="en"/>
              <a:t>; </a:t>
            </a:r>
            <a:r>
              <a:rPr lang="en" err="1"/>
              <a:t>presenta</a:t>
            </a:r>
            <a:r>
              <a:rPr lang="en"/>
              <a:t> </a:t>
            </a:r>
            <a:r>
              <a:rPr lang="en" err="1"/>
              <a:t>sintassi</a:t>
            </a:r>
            <a:r>
              <a:rPr lang="en"/>
              <a:t> e </a:t>
            </a:r>
            <a:r>
              <a:rPr lang="en" err="1"/>
              <a:t>semantica</a:t>
            </a:r>
            <a:r>
              <a:rPr lang="en"/>
              <a:t> per </a:t>
            </a:r>
            <a:r>
              <a:rPr lang="en" err="1"/>
              <a:t>descrivere</a:t>
            </a:r>
            <a:r>
              <a:rPr lang="en"/>
              <a:t> </a:t>
            </a:r>
            <a:r>
              <a:rPr lang="en" err="1"/>
              <a:t>l’algoritmo</a:t>
            </a:r>
            <a:r>
              <a:rPr lang="en"/>
              <a:t> di </a:t>
            </a:r>
            <a:r>
              <a:rPr lang="en" err="1"/>
              <a:t>calcolo</a:t>
            </a:r>
            <a:r>
              <a:rPr lang="en"/>
              <a:t>.</a:t>
            </a:r>
            <a:endParaRPr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Linguaggio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alto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livello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orientato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agli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oggetti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l’implementazione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smart contract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principalmente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40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</a:t>
            </a:r>
            <a:r>
              <a:rPr lang="en-GB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Ethereum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5"/>
          <p:cNvSpPr/>
          <p:nvPr/>
        </p:nvSpPr>
        <p:spPr>
          <a:xfrm>
            <a:off x="2376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p45"/>
          <p:cNvSpPr/>
          <p:nvPr/>
        </p:nvSpPr>
        <p:spPr>
          <a:xfrm>
            <a:off x="5904000" y="178560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5"/>
          <p:cNvGrpSpPr/>
          <p:nvPr/>
        </p:nvGrpSpPr>
        <p:grpSpPr>
          <a:xfrm>
            <a:off x="6089395" y="1972048"/>
            <a:ext cx="493211" cy="489906"/>
            <a:chOff x="-63250675" y="3744075"/>
            <a:chExt cx="320350" cy="318100"/>
          </a:xfrm>
        </p:grpSpPr>
        <p:sp>
          <p:nvSpPr>
            <p:cNvPr id="906" name="Google Shape;906;p4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2561405" y="1954657"/>
            <a:ext cx="493189" cy="524687"/>
            <a:chOff x="5364750" y="3235150"/>
            <a:chExt cx="277275" cy="294950"/>
          </a:xfrm>
        </p:grpSpPr>
        <p:sp>
          <p:nvSpPr>
            <p:cNvPr id="910" name="Google Shape;91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30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Software Development School Center by Slidesgo</vt:lpstr>
      <vt:lpstr>Solidity Metrics Extractor</vt:lpstr>
      <vt:lpstr>Solidity Metrics Extractor</vt:lpstr>
      <vt:lpstr>PowerPoint Presentation</vt:lpstr>
      <vt:lpstr>BLOCKCHAIN &amp; SOLIDITY</vt:lpstr>
      <vt:lpstr>01</vt:lpstr>
      <vt:lpstr>BLOCKCHAIN</vt:lpstr>
      <vt:lpstr>SMART CONTRACT</vt:lpstr>
      <vt:lpstr>SMART CONTRACT</vt:lpstr>
      <vt:lpstr>HOW IT WORKS</vt:lpstr>
      <vt:lpstr>HOW IT WORKS</vt:lpstr>
      <vt:lpstr>Curly-Bracket Language</vt:lpstr>
      <vt:lpstr>02</vt:lpstr>
      <vt:lpstr>ANALISI LESSICALE</vt:lpstr>
      <vt:lpstr>STRUTTURA FILE SOLIDITY </vt:lpstr>
      <vt:lpstr>Altre Assunzioni</vt:lpstr>
      <vt:lpstr>03</vt:lpstr>
      <vt:lpstr>Uso del tool ANTLR</vt:lpstr>
      <vt:lpstr>Analisi lessicale e sintattica</vt:lpstr>
      <vt:lpstr>1. Analisi lessicale e sintattica</vt:lpstr>
      <vt:lpstr>2. Creazione e visualizzazione dell’albero di derivazione</vt:lpstr>
      <vt:lpstr>3. Creazione della tabella dei simboli</vt:lpstr>
      <vt:lpstr>4. Calcolo delle metriche</vt:lpstr>
      <vt:lpstr>Complessità ciclomatica di McCabe</vt:lpstr>
      <vt:lpstr>Metriche Object Oriented</vt:lpstr>
      <vt:lpstr>04</vt:lpstr>
      <vt:lpstr>Risultati </vt:lpstr>
      <vt:lpstr>File CSV in Output</vt:lpstr>
      <vt:lpstr>Conclusioni </vt:lpstr>
      <vt:lpstr>Conclusioni personali 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Metrics Extractor</dc:title>
  <dc:creator>Jessica Cinelli</dc:creator>
  <cp:revision>4</cp:revision>
  <dcterms:modified xsi:type="dcterms:W3CDTF">2023-02-02T20:45:41Z</dcterms:modified>
</cp:coreProperties>
</file>